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sldIdLst>
    <p:sldId id="256" r:id="rId2"/>
    <p:sldId id="257" r:id="rId3"/>
    <p:sldId id="276" r:id="rId4"/>
    <p:sldId id="277" r:id="rId5"/>
    <p:sldId id="271" r:id="rId6"/>
    <p:sldId id="264" r:id="rId7"/>
    <p:sldId id="278" r:id="rId8"/>
    <p:sldId id="267" r:id="rId9"/>
    <p:sldId id="263" r:id="rId10"/>
    <p:sldId id="274" r:id="rId11"/>
    <p:sldId id="262" r:id="rId12"/>
    <p:sldId id="261" r:id="rId13"/>
    <p:sldId id="268" r:id="rId14"/>
    <p:sldId id="269" r:id="rId15"/>
    <p:sldId id="26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7" autoAdjust="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A1AD90BA-A4A1-41C2-9DD3-1F9AED156E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FAF4C02-0248-6E4F-8E82-AF519FF60FBF}" type="datetimeFigureOut">
              <a:rPr lang="en-US" smtClean="0"/>
              <a:pPr/>
              <a:t>7/28/15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C6011E6D-D18C-CB4E-95DD-F52F2D5C96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am-webster.com/dictionary/dictatorial" TargetMode="External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rriam-webster.com/dictionary/autocrati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313367"/>
            <a:ext cx="8513762" cy="1752596"/>
          </a:xfrm>
        </p:spPr>
        <p:txBody>
          <a:bodyPr/>
          <a:lstStyle/>
          <a:p>
            <a:pPr algn="ctr"/>
            <a:r>
              <a:rPr lang="en-US" dirty="0" smtClean="0"/>
              <a:t>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1739180"/>
            <a:ext cx="8513762" cy="65356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Outcome: Causes of World War II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563" y="2463800"/>
            <a:ext cx="5552517" cy="4002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Hideki </a:t>
            </a:r>
            <a:r>
              <a:rPr lang="en-US" dirty="0" err="1" smtClean="0"/>
              <a:t>Tojo</a:t>
            </a:r>
            <a:r>
              <a:rPr lang="en-US" dirty="0" smtClean="0"/>
              <a:t> &amp; Emperor Hirohito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24" y="1524000"/>
            <a:ext cx="3478360" cy="4743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0766" y="1524000"/>
            <a:ext cx="3209577" cy="4743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400" y="0"/>
            <a:ext cx="6397301" cy="6828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en-US" sz="2400" b="1" dirty="0" smtClean="0"/>
              <a:t>Japan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Dictators: 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Hideki </a:t>
            </a:r>
            <a:r>
              <a:rPr lang="en-US" b="1" u="sng" dirty="0" err="1" smtClean="0">
                <a:solidFill>
                  <a:srgbClr val="FFAF03"/>
                </a:solidFill>
              </a:rPr>
              <a:t>Tojo</a:t>
            </a:r>
            <a:r>
              <a:rPr lang="en-US" dirty="0" smtClean="0"/>
              <a:t>: Military Leader &amp; Prime Minister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Emperor Hirohito</a:t>
            </a:r>
            <a:r>
              <a:rPr lang="en-US" dirty="0" smtClean="0"/>
              <a:t>: Political &amp; Spiritual figurehead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Japan wanted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#1 in Asia </a:t>
            </a:r>
          </a:p>
          <a:p>
            <a:pPr marL="1377950" lvl="3" indent="-342900">
              <a:buFont typeface="+mj-lt"/>
              <a:buAutoNum type="arabicPeriod"/>
            </a:pPr>
            <a:r>
              <a:rPr lang="en-US" sz="1700" dirty="0" smtClean="0"/>
              <a:t>Goal: </a:t>
            </a:r>
            <a:r>
              <a:rPr lang="en-US" sz="1700" b="1" u="sng" dirty="0" smtClean="0">
                <a:solidFill>
                  <a:srgbClr val="FFAF03"/>
                </a:solidFill>
              </a:rPr>
              <a:t>Greater East Asian Co-Prosperity Sphere</a:t>
            </a:r>
            <a:r>
              <a:rPr lang="en-US" sz="1700" dirty="0" smtClean="0"/>
              <a:t>: name for power in Asia</a:t>
            </a: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To be #1 in Asia, they needed </a:t>
            </a:r>
            <a:r>
              <a:rPr lang="en-US" b="1" u="sng" dirty="0" smtClean="0">
                <a:solidFill>
                  <a:srgbClr val="FFAF03"/>
                </a:solidFill>
              </a:rPr>
              <a:t>oil</a:t>
            </a:r>
            <a:r>
              <a:rPr lang="en-US" dirty="0" smtClean="0"/>
              <a:t> and </a:t>
            </a:r>
            <a:r>
              <a:rPr lang="en-US" b="1" u="sng" dirty="0" smtClean="0">
                <a:solidFill>
                  <a:srgbClr val="FFAF03"/>
                </a:solidFill>
              </a:rPr>
              <a:t>raw materials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</a:t>
            </a:r>
            <a:r>
              <a:rPr lang="en-US" b="1" u="sng" dirty="0" smtClean="0">
                <a:solidFill>
                  <a:srgbClr val="FFAF03"/>
                </a:solidFill>
              </a:rPr>
              <a:t>China’s land</a:t>
            </a:r>
            <a:r>
              <a:rPr lang="en-US" dirty="0" smtClean="0"/>
              <a:t> (and others) to obtain oil and raw materials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up the </a:t>
            </a:r>
            <a:r>
              <a:rPr lang="en-US" b="1" u="sng" dirty="0" smtClean="0">
                <a:solidFill>
                  <a:srgbClr val="FFAF03"/>
                </a:solidFill>
              </a:rPr>
              <a:t>strongest military</a:t>
            </a:r>
            <a:r>
              <a:rPr lang="en-US" dirty="0" smtClean="0"/>
              <a:t> regime in Asia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Soldier’s motto: “</a:t>
            </a:r>
            <a:r>
              <a:rPr lang="en-US" b="1" u="sng" dirty="0" smtClean="0">
                <a:solidFill>
                  <a:srgbClr val="FFAF03"/>
                </a:solidFill>
              </a:rPr>
              <a:t>Death before Dishonor</a:t>
            </a:r>
            <a:r>
              <a:rPr lang="en-US" dirty="0" smtClean="0"/>
              <a:t>”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5"/>
            </a:pPr>
            <a:r>
              <a:rPr lang="en-US" sz="2400" b="1" dirty="0" smtClean="0"/>
              <a:t>Others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Spain: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Franco’s</a:t>
            </a:r>
            <a:r>
              <a:rPr lang="en-US" dirty="0" smtClean="0"/>
              <a:t> fascists won the Spanish </a:t>
            </a:r>
            <a:r>
              <a:rPr lang="en-US" b="1" u="sng" dirty="0" smtClean="0">
                <a:solidFill>
                  <a:srgbClr val="FFAF03"/>
                </a:solidFill>
              </a:rPr>
              <a:t>Civil War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Soviet Union: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Joseph Stalin</a:t>
            </a:r>
            <a:r>
              <a:rPr lang="en-US" dirty="0" smtClean="0"/>
              <a:t> took control of the communist nation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r>
              <a:rPr lang="en-US" sz="2400" b="1" dirty="0" smtClean="0"/>
              <a:t>Germany, Italy, &amp; Japan became known as the Axis Powers once the war began.  AKA the Bad Guys!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Franco of Spain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3" y="1704063"/>
            <a:ext cx="4059725" cy="4611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637" y="1704063"/>
            <a:ext cx="4262045" cy="429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3520610" y="2611257"/>
            <a:ext cx="2886384" cy="107199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Joseph Stalin in The Soviet Union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841500"/>
            <a:ext cx="3827448" cy="4252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358" y="2353478"/>
            <a:ext cx="4466114" cy="32281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2388" y="1198166"/>
            <a:ext cx="9446388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sz="2200" b="1" dirty="0" smtClean="0"/>
              <a:t>Poor Decisions were made by the powerful </a:t>
            </a:r>
            <a:r>
              <a:rPr lang="en-US" sz="2200" b="1" u="sng" dirty="0" smtClean="0">
                <a:solidFill>
                  <a:srgbClr val="FFAF03"/>
                </a:solidFill>
              </a:rPr>
              <a:t>democracies</a:t>
            </a:r>
            <a:endParaRPr lang="en-US" sz="2200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France &amp; Great Britain adopted a policy of </a:t>
            </a:r>
            <a:r>
              <a:rPr lang="en-US" sz="2000" b="1" u="sng" dirty="0" smtClean="0">
                <a:solidFill>
                  <a:srgbClr val="FFAF03"/>
                </a:solidFill>
              </a:rPr>
              <a:t>appeasement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2000" dirty="0" smtClean="0"/>
              <a:t>The </a:t>
            </a:r>
            <a:r>
              <a:rPr lang="en-US" sz="2000" b="1" u="sng" dirty="0" smtClean="0">
                <a:solidFill>
                  <a:srgbClr val="FFAF03"/>
                </a:solidFill>
              </a:rPr>
              <a:t>League</a:t>
            </a:r>
            <a:r>
              <a:rPr lang="en-US" sz="2000" dirty="0" smtClean="0"/>
              <a:t> of Nations would prove ineffective; lacked a </a:t>
            </a:r>
            <a:r>
              <a:rPr lang="en-US" sz="2000" b="1" u="sng" dirty="0" smtClean="0">
                <a:solidFill>
                  <a:srgbClr val="FFAF03"/>
                </a:solidFill>
              </a:rPr>
              <a:t>military</a:t>
            </a:r>
          </a:p>
          <a:p>
            <a:pPr marL="1085850" lvl="2" indent="-400050">
              <a:buFont typeface="+mj-lt"/>
              <a:buAutoNum type="romanLcPeriod"/>
            </a:pPr>
            <a:r>
              <a:rPr lang="en-US" sz="1700" dirty="0" smtClean="0"/>
              <a:t>U.S.: </a:t>
            </a:r>
            <a:r>
              <a:rPr lang="en-US" sz="1700" b="1" u="sng" dirty="0" smtClean="0">
                <a:solidFill>
                  <a:srgbClr val="FFAF03"/>
                </a:solidFill>
              </a:rPr>
              <a:t>Isolationism</a:t>
            </a:r>
            <a:r>
              <a:rPr lang="en-US" sz="1700" dirty="0" smtClean="0"/>
              <a:t> &amp; </a:t>
            </a:r>
            <a:r>
              <a:rPr lang="en-US" sz="1700" b="1" u="sng" dirty="0" smtClean="0">
                <a:solidFill>
                  <a:srgbClr val="FFAF03"/>
                </a:solidFill>
              </a:rPr>
              <a:t>Depression</a:t>
            </a:r>
            <a:r>
              <a:rPr lang="en-US" sz="1700" dirty="0" smtClean="0"/>
              <a:t> kept our focus on U.S. concerns; once </a:t>
            </a:r>
            <a:r>
              <a:rPr lang="en-US" sz="1700" b="1" u="sng" dirty="0" smtClean="0">
                <a:solidFill>
                  <a:srgbClr val="FFAF03"/>
                </a:solidFill>
              </a:rPr>
              <a:t>aggression</a:t>
            </a:r>
            <a:r>
              <a:rPr lang="en-US" sz="1700" dirty="0" smtClean="0"/>
              <a:t> began we claimed to be </a:t>
            </a:r>
            <a:r>
              <a:rPr lang="en-US" sz="1700" b="1" u="sng" dirty="0" smtClean="0">
                <a:solidFill>
                  <a:srgbClr val="FFAF03"/>
                </a:solidFill>
              </a:rPr>
              <a:t>neutral</a:t>
            </a:r>
          </a:p>
          <a:p>
            <a:endParaRPr lang="en-US" dirty="0"/>
          </a:p>
        </p:txBody>
      </p:sp>
      <p:pic>
        <p:nvPicPr>
          <p:cNvPr id="5122" name="Picture 2" descr="http://americancitizensfortaiwan.org/wp-content/uploads/2012/07/Munich-Hitler_Chamberlain-300x19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6752" y="3584855"/>
            <a:ext cx="4583512" cy="30403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Equation: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AF03"/>
                </a:solidFill>
              </a:rPr>
              <a:t>Nationalism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Imperialism</a:t>
            </a:r>
            <a:r>
              <a:rPr lang="en-US" b="1" dirty="0" smtClean="0"/>
              <a:t> + </a:t>
            </a:r>
            <a:r>
              <a:rPr lang="en-US" b="1" u="sng" dirty="0" smtClean="0">
                <a:solidFill>
                  <a:srgbClr val="FFAF03"/>
                </a:solidFill>
              </a:rPr>
              <a:t>Militarism</a:t>
            </a:r>
            <a:r>
              <a:rPr lang="en-US" b="1" dirty="0" smtClean="0"/>
              <a:t> = Aggression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	Extreme Aggression = </a:t>
            </a:r>
            <a:r>
              <a:rPr lang="en-US" b="1" u="sng" dirty="0" smtClean="0">
                <a:solidFill>
                  <a:srgbClr val="FFAF03"/>
                </a:solidFill>
              </a:rPr>
              <a:t>War</a:t>
            </a:r>
            <a:r>
              <a:rPr lang="en-US" b="1" dirty="0" smtClean="0"/>
              <a:t>!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im.glogster.com/media/4/12/58/32/12583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3040491"/>
            <a:ext cx="439102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sz="1700" b="1" u="sng" dirty="0" smtClean="0">
                <a:solidFill>
                  <a:srgbClr val="FFAF03"/>
                </a:solidFill>
              </a:rPr>
              <a:t>Nationalism</a:t>
            </a:r>
            <a:r>
              <a:rPr lang="en-US" sz="1700" b="1" dirty="0" smtClean="0"/>
              <a:t> (Review from WWI):</a:t>
            </a:r>
            <a:r>
              <a:rPr lang="en-US" sz="1700" dirty="0" smtClean="0"/>
              <a:t> Extreme pride in one’s nationality or country</a:t>
            </a: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Imperialism (Review from WWI):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Taking of land/property 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Militarism (Review from WWI):</a:t>
            </a:r>
            <a:r>
              <a:rPr lang="en-US" dirty="0" smtClean="0"/>
              <a:t> Building </a:t>
            </a:r>
            <a:r>
              <a:rPr lang="en-US" b="1" u="sng" dirty="0" smtClean="0">
                <a:solidFill>
                  <a:srgbClr val="FFAF03"/>
                </a:solidFill>
              </a:rPr>
              <a:t>weapons</a:t>
            </a:r>
            <a:r>
              <a:rPr lang="en-US" dirty="0" smtClean="0"/>
              <a:t> or a strong </a:t>
            </a:r>
            <a:r>
              <a:rPr lang="en-US" b="1" u="sng" dirty="0" smtClean="0">
                <a:solidFill>
                  <a:srgbClr val="FFAF03"/>
                </a:solidFill>
              </a:rPr>
              <a:t>military</a:t>
            </a:r>
            <a:r>
              <a:rPr lang="en-US" dirty="0" smtClean="0"/>
              <a:t> </a:t>
            </a:r>
            <a:endParaRPr lang="en-US" sz="1800" dirty="0" smtClean="0"/>
          </a:p>
          <a:p>
            <a:endParaRPr lang="en-US" dirty="0"/>
          </a:p>
        </p:txBody>
      </p:sp>
      <p:pic>
        <p:nvPicPr>
          <p:cNvPr id="18434" name="Picture 2" descr="http://www.xtimeline.com/__UserPic_Large/55194/evt10032903080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8469" y="2989062"/>
            <a:ext cx="4039907" cy="3247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400" b="1" dirty="0" smtClean="0"/>
              <a:t>Underlying Causes of World War II 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 startAt="4"/>
            </a:pPr>
            <a:r>
              <a:rPr lang="en-US" sz="1700" b="1" dirty="0" smtClean="0"/>
              <a:t>Fascism: </a:t>
            </a:r>
            <a:r>
              <a:rPr lang="en-US" sz="1700" dirty="0" smtClean="0"/>
              <a:t>a political philosophy, movement, or regime that exalts nation and often race above the individual and that stands for a </a:t>
            </a:r>
            <a:r>
              <a:rPr lang="en-US" sz="1700" b="1" u="sng" dirty="0" smtClean="0">
                <a:solidFill>
                  <a:schemeClr val="accent1"/>
                </a:solidFill>
              </a:rPr>
              <a:t>centralized</a:t>
            </a:r>
            <a:r>
              <a:rPr lang="en-US" sz="1700" dirty="0" smtClean="0"/>
              <a:t> </a:t>
            </a:r>
            <a:r>
              <a:rPr lang="en-US" sz="1700" b="1" dirty="0" smtClean="0">
                <a:hlinkClick r:id="rId2"/>
              </a:rPr>
              <a:t>autocratic</a:t>
            </a:r>
            <a:r>
              <a:rPr lang="en-US" sz="1700" dirty="0" smtClean="0"/>
              <a:t> government headed by a </a:t>
            </a:r>
            <a:r>
              <a:rPr lang="en-US" sz="1700" b="1" dirty="0" smtClean="0">
                <a:hlinkClick r:id="rId3"/>
              </a:rPr>
              <a:t>dictatorial</a:t>
            </a:r>
            <a:r>
              <a:rPr lang="en-US" sz="1700" dirty="0" smtClean="0"/>
              <a:t> leader, severe economic and social regimentation, and forcible suppression of opposition </a:t>
            </a:r>
          </a:p>
          <a:p>
            <a:endParaRPr lang="en-US" dirty="0"/>
          </a:p>
        </p:txBody>
      </p:sp>
      <p:pic>
        <p:nvPicPr>
          <p:cNvPr id="3074" name="Picture 2" descr="https://encrypted-tbn0.gstatic.com/images?q=tbn:ANd9GcSsaXvXv5DrI3CifufoayGKfsev3jdjbyGnaznFiIVuHm4Ldnvul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93222" y="3533307"/>
            <a:ext cx="2857500" cy="3086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2672" y="1198166"/>
            <a:ext cx="9366672" cy="5176075"/>
          </a:xfrm>
        </p:spPr>
        <p:txBody>
          <a:bodyPr/>
          <a:lstStyle/>
          <a:p>
            <a:pPr marL="806450" lvl="1" indent="-457200">
              <a:buFont typeface="+mj-lt"/>
              <a:buAutoNum type="alphaLcPeriod" startAt="5"/>
            </a:pPr>
            <a:r>
              <a:rPr lang="en-US" b="1" dirty="0" smtClean="0"/>
              <a:t>Totalitarian Dictatorships: </a:t>
            </a:r>
            <a:r>
              <a:rPr lang="en-US" b="1" u="sng" dirty="0" smtClean="0">
                <a:solidFill>
                  <a:srgbClr val="FFAF03"/>
                </a:solidFill>
              </a:rPr>
              <a:t>Leaders who control all aspects of society</a:t>
            </a:r>
            <a:endParaRPr lang="en-US" sz="18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/>
            </a:pPr>
            <a:r>
              <a:rPr lang="en-US" dirty="0" smtClean="0"/>
              <a:t>Each dictator took advantage of economic problems by: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Promising </a:t>
            </a:r>
            <a:r>
              <a:rPr lang="en-US" b="1" u="sng" dirty="0" smtClean="0">
                <a:solidFill>
                  <a:srgbClr val="FFAF03"/>
                </a:solidFill>
              </a:rPr>
              <a:t>simple solutions</a:t>
            </a:r>
            <a:r>
              <a:rPr lang="en-US" dirty="0" smtClean="0"/>
              <a:t> to their nation’s problems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Rebuilding </a:t>
            </a:r>
            <a:r>
              <a:rPr lang="en-US" b="1" u="sng" dirty="0" smtClean="0">
                <a:solidFill>
                  <a:srgbClr val="FFAF03"/>
                </a:solidFill>
              </a:rPr>
              <a:t>national pride</a:t>
            </a:r>
            <a:r>
              <a:rPr lang="en-US" dirty="0" smtClean="0"/>
              <a:t> (often using propaganda)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Providing </a:t>
            </a:r>
            <a:r>
              <a:rPr lang="en-US" b="1" u="sng" dirty="0" smtClean="0">
                <a:solidFill>
                  <a:srgbClr val="FFAF03"/>
                </a:solidFill>
              </a:rPr>
              <a:t>scapegoats</a:t>
            </a:r>
            <a:r>
              <a:rPr lang="en-US" dirty="0" smtClean="0"/>
              <a:t> (targets for </a:t>
            </a:r>
            <a:r>
              <a:rPr lang="en-US" b="1" u="sng" dirty="0" smtClean="0">
                <a:solidFill>
                  <a:srgbClr val="FFAF03"/>
                </a:solidFill>
              </a:rPr>
              <a:t>anger</a:t>
            </a:r>
            <a:r>
              <a:rPr lang="en-US" dirty="0" smtClean="0"/>
              <a:t> &amp; </a:t>
            </a:r>
            <a:r>
              <a:rPr lang="en-US" b="1" u="sng" dirty="0" smtClean="0">
                <a:solidFill>
                  <a:srgbClr val="FFAF03"/>
                </a:solidFill>
              </a:rPr>
              <a:t>blame</a:t>
            </a:r>
            <a:r>
              <a:rPr lang="en-US" dirty="0" smtClean="0"/>
              <a:t>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Absorbing </a:t>
            </a:r>
            <a:r>
              <a:rPr lang="en-US" b="1" u="sng" dirty="0" smtClean="0">
                <a:solidFill>
                  <a:srgbClr val="FFAF03"/>
                </a:solidFill>
              </a:rPr>
              <a:t>power</a:t>
            </a:r>
            <a:r>
              <a:rPr lang="en-US" dirty="0" smtClean="0"/>
              <a:t>, taking away individual rights, and </a:t>
            </a:r>
            <a:r>
              <a:rPr lang="en-US" b="1" u="sng" dirty="0" smtClean="0">
                <a:solidFill>
                  <a:srgbClr val="FFAF03"/>
                </a:solidFill>
              </a:rPr>
              <a:t>crushing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opposition</a:t>
            </a:r>
            <a:r>
              <a:rPr lang="en-US" dirty="0" smtClean="0"/>
              <a:t> (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party; </a:t>
            </a:r>
            <a:r>
              <a:rPr lang="en-US" b="1" u="sng" dirty="0" smtClean="0">
                <a:solidFill>
                  <a:srgbClr val="FFAF03"/>
                </a:solidFill>
              </a:rPr>
              <a:t>1</a:t>
            </a:r>
            <a:r>
              <a:rPr lang="en-US" dirty="0" smtClean="0"/>
              <a:t> ruler)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2050" name="Picture 2" descr="http://3.bp.blogspot.com/_eYZoM8bXl_M/SxQafa1_VVI/AAAAAAAAABY/uup9YiezQZc/s1600/dictatorshi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8069" y="4327350"/>
            <a:ext cx="3143436" cy="2275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Adolf Hitler in Germany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31" y="1619473"/>
            <a:ext cx="3465939" cy="45738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328" y="1783563"/>
            <a:ext cx="4823977" cy="4146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Adolf Hitler </a:t>
            </a:r>
            <a:r>
              <a:rPr lang="en-US" dirty="0" smtClean="0"/>
              <a:t>(</a:t>
            </a:r>
            <a:r>
              <a:rPr lang="en-US" b="1" u="sng" dirty="0" err="1" smtClean="0">
                <a:solidFill>
                  <a:srgbClr val="FFAF03"/>
                </a:solidFill>
              </a:rPr>
              <a:t>Der</a:t>
            </a:r>
            <a:r>
              <a:rPr lang="en-US" b="1" u="sng" dirty="0" smtClean="0">
                <a:solidFill>
                  <a:srgbClr val="FFAF03"/>
                </a:solidFill>
              </a:rPr>
              <a:t> Fuhrer</a:t>
            </a:r>
            <a:r>
              <a:rPr lang="en-US" dirty="0" smtClean="0"/>
              <a:t> or The leader)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u="sng" dirty="0" smtClean="0">
                <a:solidFill>
                  <a:srgbClr val="FFAF03"/>
                </a:solidFill>
              </a:rPr>
              <a:t>Nazism</a:t>
            </a:r>
            <a:r>
              <a:rPr lang="en-US" dirty="0" smtClean="0"/>
              <a:t> is German Fascism</a:t>
            </a:r>
            <a:endParaRPr lang="en-US" sz="1600" dirty="0" smtClean="0"/>
          </a:p>
          <a:p>
            <a:pPr marL="806450" lvl="1" indent="-457200">
              <a:buFont typeface="+mj-lt"/>
              <a:buAutoNum type="alphaLcPeriod" startAt="2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</a:t>
            </a:r>
            <a:r>
              <a:rPr lang="en-US" b="1" u="sng" dirty="0" smtClean="0">
                <a:solidFill>
                  <a:srgbClr val="FFAF03"/>
                </a:solidFill>
              </a:rPr>
              <a:t>rebuild</a:t>
            </a:r>
            <a:r>
              <a:rPr lang="en-US" dirty="0" smtClean="0"/>
              <a:t> Germany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Preached Vengeance against (4 hates)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Democracies</a:t>
            </a:r>
            <a:r>
              <a:rPr lang="en-US" dirty="0" smtClean="0"/>
              <a:t> (a weak &amp; undisciplined form of </a:t>
            </a:r>
            <a:r>
              <a:rPr lang="en-US" dirty="0" err="1" smtClean="0"/>
              <a:t>gov’t</a:t>
            </a:r>
            <a:r>
              <a:rPr lang="en-US" dirty="0" smtClean="0"/>
              <a:t>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Communism</a:t>
            </a:r>
            <a:r>
              <a:rPr lang="en-US" dirty="0" smtClean="0"/>
              <a:t> (a threat to Nazi growth)</a:t>
            </a:r>
            <a:endParaRPr lang="en-US" sz="1600" dirty="0" smtClean="0"/>
          </a:p>
          <a:p>
            <a:pPr lvl="4">
              <a:buFont typeface="+mj-lt"/>
              <a:buAutoNum type="alphaLcPeriod"/>
            </a:pPr>
            <a:r>
              <a:rPr lang="en-US" dirty="0" smtClean="0"/>
              <a:t>November </a:t>
            </a:r>
            <a:r>
              <a:rPr lang="en-US" b="1" u="sng" dirty="0" smtClean="0">
                <a:solidFill>
                  <a:srgbClr val="FFAF03"/>
                </a:solidFill>
              </a:rPr>
              <a:t>Criminals</a:t>
            </a:r>
            <a:r>
              <a:rPr lang="en-US" dirty="0" smtClean="0"/>
              <a:t> who signed the WWI </a:t>
            </a:r>
            <a:r>
              <a:rPr lang="en-US" b="1" u="sng" dirty="0" smtClean="0">
                <a:solidFill>
                  <a:srgbClr val="FFAF03"/>
                </a:solidFill>
              </a:rPr>
              <a:t>Armistice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lvl="4">
              <a:buFont typeface="+mj-lt"/>
              <a:buAutoNum type="alphaLcPeriod"/>
            </a:pPr>
            <a:r>
              <a:rPr lang="en-US" b="1" u="sng" dirty="0" smtClean="0">
                <a:solidFill>
                  <a:srgbClr val="FFAF03"/>
                </a:solidFill>
              </a:rPr>
              <a:t>Jews</a:t>
            </a:r>
            <a:r>
              <a:rPr lang="en-US" dirty="0" smtClean="0"/>
              <a:t> (the source of all evil &amp; problems in Germany)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8166"/>
            <a:ext cx="9144000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2"/>
            </a:pPr>
            <a:r>
              <a:rPr lang="en-US" sz="2400" b="1" dirty="0" smtClean="0"/>
              <a:t>Fascist Germany</a:t>
            </a:r>
            <a:endParaRPr lang="en-US" sz="2000" dirty="0" smtClean="0"/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A desire to </a:t>
            </a:r>
            <a:r>
              <a:rPr lang="en-US" b="1" u="sng" dirty="0" smtClean="0">
                <a:solidFill>
                  <a:srgbClr val="FFAF03"/>
                </a:solidFill>
              </a:rPr>
              <a:t>unite</a:t>
            </a:r>
            <a:r>
              <a:rPr lang="en-US" dirty="0" smtClean="0"/>
              <a:t> all people of </a:t>
            </a:r>
            <a:r>
              <a:rPr lang="en-US" b="1" u="sng" dirty="0" smtClean="0">
                <a:solidFill>
                  <a:srgbClr val="FFAF03"/>
                </a:solidFill>
              </a:rPr>
              <a:t>German ancestry</a:t>
            </a:r>
            <a:r>
              <a:rPr lang="en-US" dirty="0" smtClean="0"/>
              <a:t> (Blood &amp; language)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Lebensraum</a:t>
            </a:r>
            <a:r>
              <a:rPr lang="en-US" dirty="0" smtClean="0"/>
              <a:t>” (a desire for more living space) needed to build his empire he called </a:t>
            </a:r>
            <a:r>
              <a:rPr lang="en-US" b="1" u="sng" dirty="0" smtClean="0">
                <a:solidFill>
                  <a:srgbClr val="FFAF03"/>
                </a:solidFill>
              </a:rPr>
              <a:t>The Third Reich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Defied the Treaty of </a:t>
            </a:r>
            <a:r>
              <a:rPr lang="en-US" b="1" u="sng" dirty="0" smtClean="0">
                <a:solidFill>
                  <a:srgbClr val="FFAF03"/>
                </a:solidFill>
              </a:rPr>
              <a:t>Versailles</a:t>
            </a:r>
            <a:r>
              <a:rPr lang="en-US" dirty="0" smtClean="0"/>
              <a:t> &amp; rebuild the </a:t>
            </a:r>
            <a:r>
              <a:rPr lang="en-US" b="1" u="sng" dirty="0" smtClean="0">
                <a:solidFill>
                  <a:srgbClr val="FFAF03"/>
                </a:solidFill>
              </a:rPr>
              <a:t>army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Created the “</a:t>
            </a:r>
            <a:r>
              <a:rPr lang="en-US" b="1" u="sng" dirty="0" smtClean="0">
                <a:solidFill>
                  <a:srgbClr val="FFAF03"/>
                </a:solidFill>
              </a:rPr>
              <a:t>Nazi War Machine</a:t>
            </a:r>
            <a:r>
              <a:rPr lang="en-US" dirty="0" smtClean="0"/>
              <a:t>”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Built </a:t>
            </a:r>
            <a:r>
              <a:rPr lang="en-US" b="1" u="sng" dirty="0" smtClean="0">
                <a:solidFill>
                  <a:srgbClr val="FFAF03"/>
                </a:solidFill>
              </a:rPr>
              <a:t>#1 military</a:t>
            </a:r>
            <a:r>
              <a:rPr lang="en-US" dirty="0" smtClean="0"/>
              <a:t> in the world</a:t>
            </a:r>
            <a:endParaRPr lang="en-US" sz="1600" dirty="0"/>
          </a:p>
        </p:txBody>
      </p:sp>
      <p:pic>
        <p:nvPicPr>
          <p:cNvPr id="1026" name="Picture 2" descr="http://www.howarddavidjohnson.com/___Nazi_Blitzkrieg_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7380" y="4069976"/>
            <a:ext cx="1773845" cy="2562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Benito Mussolini of Italy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4" y="1869137"/>
            <a:ext cx="3036740" cy="4257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69" y="1869137"/>
            <a:ext cx="3752189" cy="4296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88259"/>
            <a:ext cx="7918450" cy="788894"/>
          </a:xfrm>
        </p:spPr>
        <p:txBody>
          <a:bodyPr/>
          <a:lstStyle/>
          <a:p>
            <a:r>
              <a:rPr lang="en-US" dirty="0" smtClean="0"/>
              <a:t>Causes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98166"/>
            <a:ext cx="9144001" cy="5176075"/>
          </a:xfrm>
        </p:spPr>
        <p:txBody>
          <a:bodyPr/>
          <a:lstStyle/>
          <a:p>
            <a:pPr marL="457200" lvl="0" indent="-457200">
              <a:buFont typeface="+mj-lt"/>
              <a:buAutoNum type="arabicPeriod" startAt="3"/>
            </a:pPr>
            <a:r>
              <a:rPr lang="en-US" sz="2400" b="1" dirty="0" smtClean="0"/>
              <a:t>Fascist Italy</a:t>
            </a:r>
            <a:endParaRPr lang="en-US" sz="20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Dictator: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FFAF03"/>
                </a:solidFill>
              </a:rPr>
              <a:t>Benito Mussolini </a:t>
            </a:r>
            <a:r>
              <a:rPr lang="en-US" dirty="0" smtClean="0"/>
              <a:t>(</a:t>
            </a:r>
            <a:r>
              <a:rPr lang="en-US" b="1" u="sng" dirty="0" smtClean="0">
                <a:solidFill>
                  <a:srgbClr val="FFAF03"/>
                </a:solidFill>
              </a:rPr>
              <a:t>Il Duce </a:t>
            </a:r>
            <a:r>
              <a:rPr lang="en-US" dirty="0" smtClean="0"/>
              <a:t>= The Leader)</a:t>
            </a:r>
            <a:endParaRPr lang="en-US" sz="1800" dirty="0" smtClean="0"/>
          </a:p>
          <a:p>
            <a:pPr marL="806450" lvl="1" indent="-457200">
              <a:buFont typeface="+mj-lt"/>
              <a:buAutoNum type="alphaLcPeriod"/>
            </a:pPr>
            <a:r>
              <a:rPr lang="en-US" b="1" dirty="0" smtClean="0"/>
              <a:t>Goals:</a:t>
            </a:r>
            <a:endParaRPr lang="en-US" sz="1800" dirty="0" smtClean="0"/>
          </a:p>
          <a:p>
            <a:pPr marL="1085850" lvl="2" indent="-400050">
              <a:buFont typeface="+mj-lt"/>
              <a:buAutoNum type="romanLcPeriod"/>
            </a:pPr>
            <a:r>
              <a:rPr lang="en-US" b="1" dirty="0" smtClean="0"/>
              <a:t>Nationalism: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Wished to rebuild the ancient </a:t>
            </a:r>
            <a:r>
              <a:rPr lang="en-US" b="1" u="sng" dirty="0" smtClean="0">
                <a:solidFill>
                  <a:srgbClr val="FFAF03"/>
                </a:solidFill>
              </a:rPr>
              <a:t>Holy Roman Empire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085850" lvl="2" indent="-400050">
              <a:buFont typeface="+mj-lt"/>
              <a:buAutoNum type="romanLcPeriod" startAt="2"/>
            </a:pPr>
            <a:r>
              <a:rPr lang="en-US" b="1" dirty="0" smtClean="0"/>
              <a:t>Imperialism: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Felt betrayed by the Allies at the Treaty of Versailles Conference due to a </a:t>
            </a:r>
            <a:r>
              <a:rPr lang="en-US" b="1" u="sng" dirty="0" smtClean="0">
                <a:solidFill>
                  <a:srgbClr val="FFAF03"/>
                </a:solidFill>
              </a:rPr>
              <a:t>promise of land</a:t>
            </a:r>
            <a:r>
              <a:rPr lang="en-US" b="1" dirty="0" smtClean="0">
                <a:solidFill>
                  <a:srgbClr val="FFAF03"/>
                </a:solidFill>
              </a:rPr>
              <a:t> </a:t>
            </a:r>
            <a:r>
              <a:rPr lang="en-US" dirty="0" smtClean="0"/>
              <a:t>for joining the Allies that was </a:t>
            </a:r>
            <a:r>
              <a:rPr lang="en-US" b="1" u="sng" dirty="0" smtClean="0">
                <a:solidFill>
                  <a:srgbClr val="FFAF03"/>
                </a:solidFill>
              </a:rPr>
              <a:t>not kept</a:t>
            </a:r>
            <a:endParaRPr lang="en-US" sz="1600" b="1" u="sng" dirty="0" smtClean="0">
              <a:solidFill>
                <a:srgbClr val="FFAF03"/>
              </a:solidFill>
            </a:endParaRPr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Wanted to control lands around the </a:t>
            </a:r>
            <a:r>
              <a:rPr lang="en-US" b="1" u="sng" dirty="0" smtClean="0">
                <a:solidFill>
                  <a:srgbClr val="FFAF03"/>
                </a:solidFill>
              </a:rPr>
              <a:t>Mediterranean Sea</a:t>
            </a:r>
            <a:r>
              <a:rPr lang="en-US" dirty="0" smtClean="0"/>
              <a:t>; 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“</a:t>
            </a:r>
            <a:r>
              <a:rPr lang="en-US" b="1" u="sng" dirty="0" smtClean="0">
                <a:solidFill>
                  <a:srgbClr val="FFAF03"/>
                </a:solidFill>
              </a:rPr>
              <a:t>Mare Nostrum</a:t>
            </a:r>
            <a:r>
              <a:rPr lang="en-US" dirty="0" smtClean="0"/>
              <a:t>” = Our Sea</a:t>
            </a:r>
            <a:endParaRPr lang="en-US" sz="1600" dirty="0" smtClean="0"/>
          </a:p>
          <a:p>
            <a:pPr marL="1085850" lvl="2" indent="-400050">
              <a:buFont typeface="+mj-lt"/>
              <a:buAutoNum type="romanLcPeriod" startAt="3"/>
            </a:pPr>
            <a:r>
              <a:rPr lang="en-US" b="1" dirty="0" smtClean="0"/>
              <a:t>Militarism:</a:t>
            </a:r>
            <a:endParaRPr lang="en-US" sz="1600" dirty="0" smtClean="0"/>
          </a:p>
          <a:p>
            <a:pPr marL="1377950" lvl="3" indent="-342900">
              <a:buFont typeface="+mj-lt"/>
              <a:buAutoNum type="arabicPeriod"/>
            </a:pPr>
            <a:r>
              <a:rPr lang="en-US" dirty="0" smtClean="0"/>
              <a:t>Formed the </a:t>
            </a:r>
            <a:r>
              <a:rPr lang="en-US" b="1" u="sng" dirty="0" smtClean="0">
                <a:solidFill>
                  <a:srgbClr val="FFAF03"/>
                </a:solidFill>
              </a:rPr>
              <a:t>Rome-Berlin</a:t>
            </a:r>
            <a:r>
              <a:rPr lang="en-US" dirty="0" smtClean="0"/>
              <a:t> Axis (alliance) with Germany in 1936</a:t>
            </a:r>
            <a:endParaRPr lang="en-US" sz="16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293</TotalTime>
  <Words>640</Words>
  <Application>Microsoft Macintosh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Twilight</vt:lpstr>
      <vt:lpstr>World War II</vt:lpstr>
      <vt:lpstr>Causes of World War II</vt:lpstr>
      <vt:lpstr>Causes of World War II</vt:lpstr>
      <vt:lpstr>Causes of World War II</vt:lpstr>
      <vt:lpstr>Adolf Hitler in Germany</vt:lpstr>
      <vt:lpstr>Causes of World War II</vt:lpstr>
      <vt:lpstr>Causes of World War II</vt:lpstr>
      <vt:lpstr>Benito Mussolini of Italy</vt:lpstr>
      <vt:lpstr>Causes of World War II</vt:lpstr>
      <vt:lpstr>Hideki Tojo &amp; Emperor Hirohito</vt:lpstr>
      <vt:lpstr>Causes of World War II</vt:lpstr>
      <vt:lpstr>Causes of World War II</vt:lpstr>
      <vt:lpstr>Francisco Franco of Spain</vt:lpstr>
      <vt:lpstr>Joseph Stalin in The Soviet Union</vt:lpstr>
      <vt:lpstr>Causes of World War II</vt:lpstr>
      <vt:lpstr>Causes of World War II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</dc:title>
  <dc:creator>Karl Sagan</dc:creator>
  <cp:lastModifiedBy>Durham Public Schools</cp:lastModifiedBy>
  <cp:revision>11</cp:revision>
  <dcterms:created xsi:type="dcterms:W3CDTF">2013-08-14T14:23:31Z</dcterms:created>
  <dcterms:modified xsi:type="dcterms:W3CDTF">2015-07-28T22:08:30Z</dcterms:modified>
</cp:coreProperties>
</file>