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70" r:id="rId3"/>
    <p:sldId id="271" r:id="rId4"/>
    <p:sldId id="257" r:id="rId5"/>
    <p:sldId id="294" r:id="rId6"/>
    <p:sldId id="258" r:id="rId7"/>
    <p:sldId id="260" r:id="rId8"/>
    <p:sldId id="261" r:id="rId9"/>
    <p:sldId id="266" r:id="rId10"/>
    <p:sldId id="259" r:id="rId11"/>
    <p:sldId id="267" r:id="rId12"/>
    <p:sldId id="262" r:id="rId13"/>
    <p:sldId id="268" r:id="rId14"/>
    <p:sldId id="263" r:id="rId15"/>
    <p:sldId id="269" r:id="rId16"/>
    <p:sldId id="264" r:id="rId17"/>
    <p:sldId id="272" r:id="rId18"/>
    <p:sldId id="274" r:id="rId19"/>
    <p:sldId id="273" r:id="rId20"/>
    <p:sldId id="288" r:id="rId21"/>
    <p:sldId id="289" r:id="rId22"/>
    <p:sldId id="290" r:id="rId23"/>
    <p:sldId id="291" r:id="rId24"/>
    <p:sldId id="292" r:id="rId25"/>
    <p:sldId id="293" r:id="rId26"/>
    <p:sldId id="277" r:id="rId27"/>
    <p:sldId id="278" r:id="rId28"/>
    <p:sldId id="279" r:id="rId29"/>
    <p:sldId id="280" r:id="rId30"/>
    <p:sldId id="281" r:id="rId31"/>
    <p:sldId id="283" r:id="rId32"/>
    <p:sldId id="284" r:id="rId33"/>
    <p:sldId id="282" r:id="rId34"/>
    <p:sldId id="285" r:id="rId35"/>
    <p:sldId id="286" r:id="rId36"/>
    <p:sldId id="287" r:id="rId37"/>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0963"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B83DA0E4-D08E-4805-886E-70999ADFD216}" type="datetimeFigureOut">
              <a:rPr lang="en-US"/>
              <a:pPr>
                <a:defRPr/>
              </a:pPr>
              <a:t>9/14/2017</a:t>
            </a:fld>
            <a:endParaRPr lang="en-US"/>
          </a:p>
        </p:txBody>
      </p:sp>
      <p:sp>
        <p:nvSpPr>
          <p:cNvPr id="40964" name="Rectangle 4"/>
          <p:cNvSpPr>
            <a:spLocks noGrp="1" noChangeArrowheads="1"/>
          </p:cNvSpPr>
          <p:nvPr>
            <p:ph type="ftr" sz="quarter" idx="2"/>
          </p:nvPr>
        </p:nvSpPr>
        <p:spPr bwMode="auto">
          <a:xfrm>
            <a:off x="0" y="8912225"/>
            <a:ext cx="306705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0965" name="Rectangle 5"/>
          <p:cNvSpPr>
            <a:spLocks noGrp="1" noChangeArrowheads="1"/>
          </p:cNvSpPr>
          <p:nvPr>
            <p:ph type="sldNum" sz="quarter" idx="3"/>
          </p:nvPr>
        </p:nvSpPr>
        <p:spPr bwMode="auto">
          <a:xfrm>
            <a:off x="4008438" y="8912225"/>
            <a:ext cx="3067050"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8ADB9DE-C81A-43D7-8578-D8AF739F1EB2}" type="slidenum">
              <a:rPr lang="en-US"/>
              <a:pPr>
                <a:defRPr/>
              </a:pPr>
              <a:t>‹#›</a:t>
            </a:fld>
            <a:endParaRPr lang="en-US"/>
          </a:p>
        </p:txBody>
      </p:sp>
    </p:spTree>
    <p:extLst>
      <p:ext uri="{BB962C8B-B14F-4D97-AF65-F5344CB8AC3E}">
        <p14:creationId xmlns:p14="http://schemas.microsoft.com/office/powerpoint/2010/main" val="2751935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67050" cy="469900"/>
          </a:xfrm>
          <a:prstGeom prst="rect">
            <a:avLst/>
          </a:prstGeom>
          <a:noFill/>
          <a:ln w="9525">
            <a:noFill/>
            <a:miter lim="800000"/>
            <a:headEnd/>
            <a:tailEnd/>
          </a:ln>
        </p:spPr>
        <p:txBody>
          <a:bodyPr vert="horz" wrap="square" lIns="94055" tIns="47028" rIns="94055" bIns="47028" numCol="1" anchor="t" anchorCtr="0" compatLnSpc="1">
            <a:prstTxWarp prst="textNoShape">
              <a:avLst/>
            </a:prstTxWarp>
          </a:bodyPr>
          <a:lstStyle>
            <a:lvl1pPr defTabSz="939800">
              <a:defRPr sz="1200">
                <a:latin typeface="Calibri" pitchFamily="34" charset="0"/>
                <a:cs typeface="+mn-cs"/>
              </a:defRPr>
            </a:lvl1pPr>
          </a:lstStyle>
          <a:p>
            <a:pPr>
              <a:defRPr/>
            </a:pPr>
            <a:endParaRPr lang="en-US"/>
          </a:p>
        </p:txBody>
      </p:sp>
      <p:sp>
        <p:nvSpPr>
          <p:cNvPr id="3" name="Date Placeholder 2"/>
          <p:cNvSpPr>
            <a:spLocks noGrp="1"/>
          </p:cNvSpPr>
          <p:nvPr>
            <p:ph type="dt" idx="1"/>
          </p:nvPr>
        </p:nvSpPr>
        <p:spPr bwMode="auto">
          <a:xfrm>
            <a:off x="4008438" y="0"/>
            <a:ext cx="3067050" cy="469900"/>
          </a:xfrm>
          <a:prstGeom prst="rect">
            <a:avLst/>
          </a:prstGeom>
          <a:noFill/>
          <a:ln w="9525">
            <a:noFill/>
            <a:miter lim="800000"/>
            <a:headEnd/>
            <a:tailEnd/>
          </a:ln>
        </p:spPr>
        <p:txBody>
          <a:bodyPr vert="horz" wrap="square" lIns="94055" tIns="47028" rIns="94055" bIns="47028" numCol="1" anchor="t" anchorCtr="0" compatLnSpc="1">
            <a:prstTxWarp prst="textNoShape">
              <a:avLst/>
            </a:prstTxWarp>
          </a:bodyPr>
          <a:lstStyle>
            <a:lvl1pPr algn="r" defTabSz="939800">
              <a:defRPr sz="1200">
                <a:latin typeface="Calibri" pitchFamily="34" charset="0"/>
                <a:cs typeface="+mn-cs"/>
              </a:defRPr>
            </a:lvl1pPr>
          </a:lstStyle>
          <a:p>
            <a:pPr>
              <a:defRPr/>
            </a:pPr>
            <a:fld id="{2B644806-AB9C-4AFE-982E-B75D00AC5146}" type="datetimeFigureOut">
              <a:rPr lang="en-US"/>
              <a:pPr>
                <a:defRPr/>
              </a:pPr>
              <a:t>9/14/2017</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8025" y="4457700"/>
            <a:ext cx="5661025" cy="4222750"/>
          </a:xfrm>
          <a:prstGeom prst="rect">
            <a:avLst/>
          </a:prstGeom>
          <a:noFill/>
          <a:ln w="9525">
            <a:noFill/>
            <a:miter lim="800000"/>
            <a:headEnd/>
            <a:tailEnd/>
          </a:ln>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912225"/>
            <a:ext cx="3067050" cy="469900"/>
          </a:xfrm>
          <a:prstGeom prst="rect">
            <a:avLst/>
          </a:prstGeom>
          <a:noFill/>
          <a:ln w="9525">
            <a:noFill/>
            <a:miter lim="800000"/>
            <a:headEnd/>
            <a:tailEnd/>
          </a:ln>
        </p:spPr>
        <p:txBody>
          <a:bodyPr vert="horz" wrap="square" lIns="94055" tIns="47028" rIns="94055" bIns="47028" numCol="1" anchor="b" anchorCtr="0" compatLnSpc="1">
            <a:prstTxWarp prst="textNoShape">
              <a:avLst/>
            </a:prstTxWarp>
          </a:bodyPr>
          <a:lstStyle>
            <a:lvl1pPr defTabSz="939800">
              <a:defRPr sz="1200">
                <a:latin typeface="Calibri" pitchFamily="34" charset="0"/>
                <a:cs typeface="+mn-cs"/>
              </a:defRPr>
            </a:lvl1pPr>
          </a:lstStyle>
          <a:p>
            <a:pPr>
              <a:defRPr/>
            </a:pPr>
            <a:endParaRPr lang="en-US"/>
          </a:p>
        </p:txBody>
      </p:sp>
      <p:sp>
        <p:nvSpPr>
          <p:cNvPr id="7" name="Slide Number Placeholder 6"/>
          <p:cNvSpPr>
            <a:spLocks noGrp="1"/>
          </p:cNvSpPr>
          <p:nvPr>
            <p:ph type="sldNum" sz="quarter" idx="5"/>
          </p:nvPr>
        </p:nvSpPr>
        <p:spPr bwMode="auto">
          <a:xfrm>
            <a:off x="4008438" y="8912225"/>
            <a:ext cx="3067050" cy="469900"/>
          </a:xfrm>
          <a:prstGeom prst="rect">
            <a:avLst/>
          </a:prstGeom>
          <a:noFill/>
          <a:ln w="9525">
            <a:noFill/>
            <a:miter lim="800000"/>
            <a:headEnd/>
            <a:tailEnd/>
          </a:ln>
        </p:spPr>
        <p:txBody>
          <a:bodyPr vert="horz" wrap="square" lIns="94055" tIns="47028" rIns="94055" bIns="47028" numCol="1" anchor="b" anchorCtr="0" compatLnSpc="1">
            <a:prstTxWarp prst="textNoShape">
              <a:avLst/>
            </a:prstTxWarp>
          </a:bodyPr>
          <a:lstStyle>
            <a:lvl1pPr algn="r" defTabSz="939800">
              <a:defRPr sz="1200">
                <a:latin typeface="Calibri" pitchFamily="34" charset="0"/>
                <a:cs typeface="+mn-cs"/>
              </a:defRPr>
            </a:lvl1pPr>
          </a:lstStyle>
          <a:p>
            <a:pPr>
              <a:defRPr/>
            </a:pPr>
            <a:fld id="{E2692D0C-C639-4B0C-B281-826AB4D10E82}" type="slidenum">
              <a:rPr lang="en-US"/>
              <a:pPr>
                <a:defRPr/>
              </a:pPr>
              <a:t>‹#›</a:t>
            </a:fld>
            <a:endParaRPr lang="en-US"/>
          </a:p>
        </p:txBody>
      </p:sp>
    </p:spTree>
    <p:extLst>
      <p:ext uri="{BB962C8B-B14F-4D97-AF65-F5344CB8AC3E}">
        <p14:creationId xmlns:p14="http://schemas.microsoft.com/office/powerpoint/2010/main" val="3501760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Instructional Approach(s): The teacher should introduce the essential question and the standards that align to the essential question.</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D29078D1-169F-4DBF-99D8-F274AC70966C}" type="slidenum">
              <a:rPr lang="en-US" altLang="en-US" smtClean="0">
                <a:latin typeface="Calibri" pitchFamily="34" charset="0"/>
              </a:rPr>
              <a:pPr eaLnBrk="1" hangingPunct="1"/>
              <a:t>1</a:t>
            </a:fld>
            <a:endParaRPr lang="en-US"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A1789241-2375-4440-9E76-B143FB736372}" type="slidenum">
              <a:rPr lang="en-US" altLang="en-US" smtClean="0">
                <a:latin typeface="Calibri" pitchFamily="34" charset="0"/>
              </a:rPr>
              <a:pPr eaLnBrk="1" hangingPunct="1"/>
              <a:t>10</a:t>
            </a:fld>
            <a:endParaRPr lang="en-US"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record the important information on their graphic organizer.</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7BFC7961-6B10-4918-8F5A-0A59A15FDBBD}" type="slidenum">
              <a:rPr lang="en-US" altLang="en-US" smtClean="0">
                <a:latin typeface="Calibri" pitchFamily="34" charset="0"/>
              </a:rPr>
              <a:pPr eaLnBrk="1" hangingPunct="1"/>
              <a:t>11</a:t>
            </a:fld>
            <a:endParaRPr lang="en-US"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F6D70113-570C-48D6-BC1F-0E4558054F65}" type="slidenum">
              <a:rPr lang="en-US" altLang="en-US" smtClean="0">
                <a:latin typeface="Calibri" pitchFamily="34" charset="0"/>
              </a:rPr>
              <a:pPr eaLnBrk="1" hangingPunct="1"/>
              <a:t>12</a:t>
            </a:fld>
            <a:endParaRPr lang="en-US" alt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record the important information on their graphic organizer.</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5B7FE794-3E64-4414-8EC2-FE10568727FA}" type="slidenum">
              <a:rPr lang="en-US" altLang="en-US" smtClean="0">
                <a:latin typeface="Calibri" pitchFamily="34" charset="0"/>
              </a:rPr>
              <a:pPr eaLnBrk="1" hangingPunct="1"/>
              <a:t>13</a:t>
            </a:fld>
            <a:endParaRPr lang="en-US" altLang="en-US"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D72F8692-A1DF-4541-87BF-30201E00B348}" type="slidenum">
              <a:rPr lang="en-US" altLang="en-US" smtClean="0">
                <a:latin typeface="Calibri" pitchFamily="34" charset="0"/>
              </a:rPr>
              <a:pPr eaLnBrk="1" hangingPunct="1"/>
              <a:t>14</a:t>
            </a:fld>
            <a:endParaRPr lang="en-US" altLang="en-US"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record the important information on their graphic organizer.</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E7BC4F0C-BDC3-4823-A0AC-F96831B74C48}" type="slidenum">
              <a:rPr lang="en-US" altLang="en-US" smtClean="0">
                <a:latin typeface="Calibri" pitchFamily="34" charset="0"/>
              </a:rPr>
              <a:pPr eaLnBrk="1" hangingPunct="1"/>
              <a:t>15</a:t>
            </a:fld>
            <a:endParaRPr lang="en-US" alt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7E517BD8-C195-4AEC-87A4-6F63A7040785}" type="slidenum">
              <a:rPr lang="en-US" altLang="en-US" smtClean="0">
                <a:latin typeface="Calibri" pitchFamily="34" charset="0"/>
              </a:rPr>
              <a:pPr eaLnBrk="1" hangingPunct="1"/>
              <a:t>16</a:t>
            </a:fld>
            <a:endParaRPr lang="en-US" alt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Instructional Approach(s):</a:t>
            </a:r>
            <a:r>
              <a:rPr lang="en-US" altLang="en-US" baseline="0" dirty="0" smtClean="0"/>
              <a:t> Transition slide to the next concept of exploration</a:t>
            </a:r>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617E7D82-40A8-478A-9FE2-E312C96D901E}" type="slidenum">
              <a:rPr lang="en-US" altLang="en-US" smtClean="0">
                <a:solidFill>
                  <a:srgbClr val="000000"/>
                </a:solidFill>
                <a:latin typeface="Calibri" pitchFamily="34" charset="0"/>
              </a:rPr>
              <a:pPr eaLnBrk="1" hangingPunct="1"/>
              <a:t>17</a:t>
            </a:fld>
            <a:endParaRPr lang="en-US" altLang="en-US"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a:t>
            </a:r>
            <a:r>
              <a:rPr lang="en-US" baseline="0" dirty="0" smtClean="0"/>
              <a:t> teacher should facilitate the literacy task “Prince Henry the Navigator” linked on the curriculum map.</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18</a:t>
            </a:fld>
            <a:endParaRPr lang="en-US"/>
          </a:p>
        </p:txBody>
      </p:sp>
    </p:spTree>
    <p:extLst>
      <p:ext uri="{BB962C8B-B14F-4D97-AF65-F5344CB8AC3E}">
        <p14:creationId xmlns:p14="http://schemas.microsoft.com/office/powerpoint/2010/main" val="2270488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graphic organizer.</a:t>
            </a:r>
          </a:p>
          <a:p>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19</a:t>
            </a:fld>
            <a:endParaRPr lang="en-US"/>
          </a:p>
        </p:txBody>
      </p:sp>
    </p:spTree>
    <p:extLst>
      <p:ext uri="{BB962C8B-B14F-4D97-AF65-F5344CB8AC3E}">
        <p14:creationId xmlns:p14="http://schemas.microsoft.com/office/powerpoint/2010/main" val="2291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Calibri"/>
                <a:cs typeface="Times New Roman"/>
              </a:rPr>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The teacher can briefly discuss student responses. The YouTube</a:t>
            </a:r>
            <a:r>
              <a:rPr lang="en-US" sz="1200" baseline="0" dirty="0" smtClean="0">
                <a:effectLst/>
                <a:latin typeface="+mn-lt"/>
                <a:ea typeface="Calibri"/>
                <a:cs typeface="Times New Roman"/>
              </a:rPr>
              <a:t> video linked at the bottom may be used as an activator for the lesson or the next slide comparing the movie Avatar may be used as </a:t>
            </a:r>
            <a:r>
              <a:rPr lang="en-US" sz="1200" baseline="0" smtClean="0">
                <a:effectLst/>
                <a:latin typeface="+mn-lt"/>
                <a:ea typeface="Calibri"/>
                <a:cs typeface="Times New Roman"/>
              </a:rPr>
              <a:t>an activator.</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a:t>
            </a:fld>
            <a:endParaRPr lang="en-US"/>
          </a:p>
        </p:txBody>
      </p:sp>
    </p:spTree>
    <p:extLst>
      <p:ext uri="{BB962C8B-B14F-4D97-AF65-F5344CB8AC3E}">
        <p14:creationId xmlns:p14="http://schemas.microsoft.com/office/powerpoint/2010/main" val="441397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Transition slide to the next concept</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20</a:t>
            </a:fld>
            <a:endParaRPr lang="en-US"/>
          </a:p>
        </p:txBody>
      </p:sp>
    </p:spTree>
    <p:extLst>
      <p:ext uri="{BB962C8B-B14F-4D97-AF65-F5344CB8AC3E}">
        <p14:creationId xmlns:p14="http://schemas.microsoft.com/office/powerpoint/2010/main" val="239801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Instructional Approach(s):The teacher should give each student a copy of the European Empires Map [linked on the curriculum map] to record the different routes. You may want students to label the continents</a:t>
            </a:r>
            <a:r>
              <a:rPr lang="en-US" altLang="en-US" baseline="0" dirty="0" smtClean="0"/>
              <a:t> before you record the different routes.</a:t>
            </a:r>
            <a:endParaRPr lang="en-US" altLang="en-US" dirty="0" smtClean="0"/>
          </a:p>
        </p:txBody>
      </p:sp>
      <p:sp>
        <p:nvSpPr>
          <p:cNvPr id="4" name="Slide Number Placeholder 3"/>
          <p:cNvSpPr>
            <a:spLocks noGrp="1"/>
          </p:cNvSpPr>
          <p:nvPr>
            <p:ph type="sldNum" sz="quarter" idx="5"/>
          </p:nvPr>
        </p:nvSpPr>
        <p:spPr/>
        <p:txBody>
          <a:bodyPr/>
          <a:lstStyle/>
          <a:p>
            <a:pPr>
              <a:defRPr/>
            </a:pPr>
            <a:fld id="{95AD068D-7A7B-4852-AF5A-A2AED8C616BA}" type="slidenum">
              <a:rPr lang="en-US">
                <a:solidFill>
                  <a:prstClr val="black"/>
                </a:solidFill>
              </a:rPr>
              <a:pPr>
                <a:def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present the slide</a:t>
            </a:r>
            <a:r>
              <a:rPr lang="en-US" baseline="0" dirty="0" smtClean="0"/>
              <a:t> showing Portugal’s exploration route. Students should complete their map as close to the map shown as possible.</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22</a:t>
            </a:fld>
            <a:endParaRPr lang="en-US"/>
          </a:p>
        </p:txBody>
      </p:sp>
    </p:spTree>
    <p:extLst>
      <p:ext uri="{BB962C8B-B14F-4D97-AF65-F5344CB8AC3E}">
        <p14:creationId xmlns:p14="http://schemas.microsoft.com/office/powerpoint/2010/main" val="2096761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slide showing Spain’s exploration route. Students should complete their map as close to the map shown as possible.</a:t>
            </a:r>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23</a:t>
            </a:fld>
            <a:endParaRPr lang="en-US"/>
          </a:p>
        </p:txBody>
      </p:sp>
    </p:spTree>
    <p:extLst>
      <p:ext uri="{BB962C8B-B14F-4D97-AF65-F5344CB8AC3E}">
        <p14:creationId xmlns:p14="http://schemas.microsoft.com/office/powerpoint/2010/main" val="930731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slide showing England’s exploration route. Students should complete their map as close to the map shown as possible.</a:t>
            </a:r>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24</a:t>
            </a:fld>
            <a:endParaRPr lang="en-US"/>
          </a:p>
        </p:txBody>
      </p:sp>
    </p:spTree>
    <p:extLst>
      <p:ext uri="{BB962C8B-B14F-4D97-AF65-F5344CB8AC3E}">
        <p14:creationId xmlns:p14="http://schemas.microsoft.com/office/powerpoint/2010/main" val="4047714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slide showing France’s exploration route. Students should complete their map as close to the map shown as possible.</a:t>
            </a:r>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25</a:t>
            </a:fld>
            <a:endParaRPr lang="en-US"/>
          </a:p>
        </p:txBody>
      </p:sp>
    </p:spTree>
    <p:extLst>
      <p:ext uri="{BB962C8B-B14F-4D97-AF65-F5344CB8AC3E}">
        <p14:creationId xmlns:p14="http://schemas.microsoft.com/office/powerpoint/2010/main" val="2881358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Instructional Approach(s):</a:t>
            </a:r>
            <a:r>
              <a:rPr lang="en-US" altLang="en-US" baseline="0" dirty="0" smtClean="0"/>
              <a:t> The teacher should pose the question to the class and ask for volunteer responses. The teacher </a:t>
            </a:r>
            <a:r>
              <a:rPr lang="en-US" altLang="en-US" dirty="0" smtClean="0"/>
              <a:t>might use examples such as Star Wars [Galactic Empire] or Star Trek [</a:t>
            </a:r>
            <a:r>
              <a:rPr lang="en-US" altLang="en-US" dirty="0" err="1" smtClean="0"/>
              <a:t>Romulan</a:t>
            </a:r>
            <a:r>
              <a:rPr lang="en-US" altLang="en-US" dirty="0" smtClean="0"/>
              <a:t> Empire]. The students may be able to come up with several examples from video games.</a:t>
            </a:r>
          </a:p>
        </p:txBody>
      </p:sp>
      <p:sp>
        <p:nvSpPr>
          <p:cNvPr id="4" name="Slide Number Placeholder 3"/>
          <p:cNvSpPr>
            <a:spLocks noGrp="1"/>
          </p:cNvSpPr>
          <p:nvPr>
            <p:ph type="sldNum" sz="quarter" idx="5"/>
          </p:nvPr>
        </p:nvSpPr>
        <p:spPr/>
        <p:txBody>
          <a:bodyPr/>
          <a:lstStyle/>
          <a:p>
            <a:pPr>
              <a:defRPr/>
            </a:pPr>
            <a:fld id="{7ABC1A71-705D-447B-AAC1-59384C0763DE}" type="slidenum">
              <a:rPr lang="en-US">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slide to illustrate a empire.</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27</a:t>
            </a:fld>
            <a:endParaRPr lang="en-US"/>
          </a:p>
        </p:txBody>
      </p:sp>
    </p:spTree>
    <p:extLst>
      <p:ext uri="{BB962C8B-B14F-4D97-AF65-F5344CB8AC3E}">
        <p14:creationId xmlns:p14="http://schemas.microsoft.com/office/powerpoint/2010/main" val="3153553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28</a:t>
            </a:fld>
            <a:endParaRPr lang="en-US"/>
          </a:p>
        </p:txBody>
      </p:sp>
    </p:spTree>
    <p:extLst>
      <p:ext uri="{BB962C8B-B14F-4D97-AF65-F5344CB8AC3E}">
        <p14:creationId xmlns:p14="http://schemas.microsoft.com/office/powerpoint/2010/main" val="4142215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facilitate the Europeans Empires Map Activity in which the students color the European Empires on their own map.</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29</a:t>
            </a:fld>
            <a:endParaRPr lang="en-US"/>
          </a:p>
        </p:txBody>
      </p:sp>
    </p:spTree>
    <p:extLst>
      <p:ext uri="{BB962C8B-B14F-4D97-AF65-F5344CB8AC3E}">
        <p14:creationId xmlns:p14="http://schemas.microsoft.com/office/powerpoint/2010/main" val="339099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 pose the question to the class</a:t>
            </a:r>
            <a:r>
              <a:rPr lang="en-US" baseline="0" dirty="0" smtClean="0"/>
              <a:t> and ask for volunteers or call on students to respond. The teacher may want to get a student to give a 30 second summary of the movie, or watch the movie trailer linked on the slide.</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3</a:t>
            </a:fld>
            <a:endParaRPr lang="en-US"/>
          </a:p>
        </p:txBody>
      </p:sp>
    </p:spTree>
    <p:extLst>
      <p:ext uri="{BB962C8B-B14F-4D97-AF65-F5344CB8AC3E}">
        <p14:creationId xmlns:p14="http://schemas.microsoft.com/office/powerpoint/2010/main" val="1767506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Instructional Approach(s):</a:t>
            </a:r>
            <a:r>
              <a:rPr lang="en-US" altLang="en-US" baseline="0" dirty="0" smtClean="0"/>
              <a:t> The students should use the map from the “routes” slides to identify the European Empires during colonization.</a:t>
            </a:r>
            <a:endParaRPr lang="en-US" altLang="en-US" dirty="0" smtClean="0"/>
          </a:p>
        </p:txBody>
      </p:sp>
      <p:sp>
        <p:nvSpPr>
          <p:cNvPr id="4" name="Slide Number Placeholder 3"/>
          <p:cNvSpPr>
            <a:spLocks noGrp="1"/>
          </p:cNvSpPr>
          <p:nvPr>
            <p:ph type="sldNum" sz="quarter" idx="5"/>
          </p:nvPr>
        </p:nvSpPr>
        <p:spPr/>
        <p:txBody>
          <a:bodyPr/>
          <a:lstStyle/>
          <a:p>
            <a:pPr>
              <a:defRPr/>
            </a:pPr>
            <a:fld id="{34FA23E5-C84F-47E0-8F63-940FA0C25D4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students</a:t>
            </a:r>
            <a:r>
              <a:rPr lang="en-US" baseline="0" dirty="0" smtClean="0"/>
              <a:t> should color their map to match the one shown on the slide as close as possible. The teacher should walk around to ensure students are attempting to color the empire in correctly.</a:t>
            </a:r>
            <a:endParaRPr lang="en-US" dirty="0"/>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31</a:t>
            </a:fld>
            <a:endParaRPr lang="en-US"/>
          </a:p>
        </p:txBody>
      </p:sp>
    </p:spTree>
    <p:extLst>
      <p:ext uri="{BB962C8B-B14F-4D97-AF65-F5344CB8AC3E}">
        <p14:creationId xmlns:p14="http://schemas.microsoft.com/office/powerpoint/2010/main" val="2917616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students should color their map to match the one shown on the slide as close as possible. The teacher should walk around to ensure students are attempting to color the empire in correctly.</a:t>
            </a:r>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32</a:t>
            </a:fld>
            <a:endParaRPr lang="en-US"/>
          </a:p>
        </p:txBody>
      </p:sp>
    </p:spTree>
    <p:extLst>
      <p:ext uri="{BB962C8B-B14F-4D97-AF65-F5344CB8AC3E}">
        <p14:creationId xmlns:p14="http://schemas.microsoft.com/office/powerpoint/2010/main" val="4083485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students should color their map to match the one shown on the slide as close as possible. The teacher should walk around to ensure students are attempting to color the empire in correctly.</a:t>
            </a:r>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33</a:t>
            </a:fld>
            <a:endParaRPr lang="en-US"/>
          </a:p>
        </p:txBody>
      </p:sp>
    </p:spTree>
    <p:extLst>
      <p:ext uri="{BB962C8B-B14F-4D97-AF65-F5344CB8AC3E}">
        <p14:creationId xmlns:p14="http://schemas.microsoft.com/office/powerpoint/2010/main" val="1271465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students should color their map to match the one shown on the slide as close as possible. The teacher should walk around to ensure students are attempting to color the empire in correctly.</a:t>
            </a:r>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34</a:t>
            </a:fld>
            <a:endParaRPr lang="en-US"/>
          </a:p>
        </p:txBody>
      </p:sp>
    </p:spTree>
    <p:extLst>
      <p:ext uri="{BB962C8B-B14F-4D97-AF65-F5344CB8AC3E}">
        <p14:creationId xmlns:p14="http://schemas.microsoft.com/office/powerpoint/2010/main" val="3917478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Instructional Approach(s): The teacher</a:t>
            </a:r>
            <a:r>
              <a:rPr lang="en-US" altLang="en-US" baseline="0" dirty="0" smtClean="0"/>
              <a:t> should pose the question to the class and ask for a few student responses. </a:t>
            </a:r>
            <a:r>
              <a:rPr lang="en-US" altLang="en-US" dirty="0" smtClean="0"/>
              <a:t>See page 131 in the Georgia Experience Carole Marsh workbooks.</a:t>
            </a:r>
          </a:p>
        </p:txBody>
      </p:sp>
      <p:sp>
        <p:nvSpPr>
          <p:cNvPr id="4" name="Slide Number Placeholder 3"/>
          <p:cNvSpPr>
            <a:spLocks noGrp="1"/>
          </p:cNvSpPr>
          <p:nvPr>
            <p:ph type="sldNum" sz="quarter" idx="5"/>
          </p:nvPr>
        </p:nvSpPr>
        <p:spPr/>
        <p:txBody>
          <a:bodyPr/>
          <a:lstStyle/>
          <a:p>
            <a:pPr>
              <a:defRPr/>
            </a:pPr>
            <a:fld id="{D86F7AAC-9962-4313-A2B4-6584B64BEF2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mn-lt"/>
                <a:ea typeface="Calibri"/>
                <a:cs typeface="Times New Roman"/>
              </a:rPr>
              <a:t>Instructional Approach(s): Each student should complete the summarizer. </a:t>
            </a:r>
            <a:r>
              <a:rPr lang="en-US" sz="1200" smtClean="0">
                <a:effectLst/>
                <a:latin typeface="+mn-lt"/>
                <a:ea typeface="Calibri"/>
                <a:cs typeface="Times New Roman"/>
              </a:rPr>
              <a:t>The teacher should use the summarizer to determine the level of student mastery and if differentiation is needed.</a:t>
            </a:r>
          </a:p>
        </p:txBody>
      </p:sp>
      <p:sp>
        <p:nvSpPr>
          <p:cNvPr id="4" name="Slide Number Placeholder 3"/>
          <p:cNvSpPr>
            <a:spLocks noGrp="1"/>
          </p:cNvSpPr>
          <p:nvPr>
            <p:ph type="sldNum" sz="quarter" idx="10"/>
          </p:nvPr>
        </p:nvSpPr>
        <p:spPr/>
        <p:txBody>
          <a:bodyPr/>
          <a:lstStyle/>
          <a:p>
            <a:pPr>
              <a:defRPr/>
            </a:pPr>
            <a:fld id="{E2692D0C-C639-4B0C-B281-826AB4D10E82}" type="slidenum">
              <a:rPr lang="en-US" smtClean="0"/>
              <a:pPr>
                <a:defRPr/>
              </a:pPr>
              <a:t>36</a:t>
            </a:fld>
            <a:endParaRPr lang="en-US"/>
          </a:p>
        </p:txBody>
      </p:sp>
    </p:spTree>
    <p:extLst>
      <p:ext uri="{BB962C8B-B14F-4D97-AF65-F5344CB8AC3E}">
        <p14:creationId xmlns:p14="http://schemas.microsoft.com/office/powerpoint/2010/main" val="344104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Instructional Approach(s): The</a:t>
            </a:r>
            <a:r>
              <a:rPr lang="en-US" altLang="en-US" baseline="0" dirty="0" smtClean="0"/>
              <a:t> teacher should pose the question to the class and ask for volunteers to answer the question. Chances are, many students already know the reasons for exploration.</a:t>
            </a:r>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070740D7-CBC9-4DC3-A8EC-0FEA32BA544A}" type="slidenum">
              <a:rPr lang="en-US" altLang="en-US" smtClean="0">
                <a:latin typeface="Calibri" pitchFamily="34" charset="0"/>
              </a:rPr>
              <a:pPr eaLnBrk="1" hangingPunct="1"/>
              <a:t>4</a:t>
            </a:fld>
            <a:endParaRPr lang="en-US"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Instructional Approach(s): The teacher should give each student a copy of the European Exploration &amp; Colonization</a:t>
            </a:r>
            <a:r>
              <a:rPr lang="en-US" altLang="en-US" baseline="0" dirty="0" smtClean="0"/>
              <a:t> Graphic Organizer</a:t>
            </a:r>
            <a:r>
              <a:rPr lang="en-US" altLang="en-US" dirty="0" smtClean="0"/>
              <a:t> [linked on the curriculum map] to record important information during the lesson.</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070740D7-CBC9-4DC3-A8EC-0FEA32BA544A}" type="slidenum">
              <a:rPr lang="en-US" altLang="en-US" smtClean="0">
                <a:solidFill>
                  <a:prstClr val="black"/>
                </a:solidFill>
                <a:latin typeface="Calibri" pitchFamily="34" charset="0"/>
              </a:rPr>
              <a:pPr eaLnBrk="1" hangingPunct="1"/>
              <a:t>5</a:t>
            </a:fld>
            <a:endParaRPr lang="en-US" altLang="en-US" smtClean="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Instructional Approach(s): The teacher should present</a:t>
            </a:r>
            <a:r>
              <a:rPr lang="en-US" altLang="en-US" baseline="0" dirty="0" smtClean="0"/>
              <a:t> the information on the slide.</a:t>
            </a:r>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E73302F3-A670-41DF-AEAA-D3A07B2BDF51}" type="slidenum">
              <a:rPr lang="en-US" altLang="en-US" smtClean="0">
                <a:latin typeface="Calibri" pitchFamily="34" charset="0"/>
              </a:rPr>
              <a:pPr eaLnBrk="1" hangingPunct="1"/>
              <a:t>6</a:t>
            </a:fld>
            <a:endParaRPr lang="en-US"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Instructional Approach(s): The teacher should present the information</a:t>
            </a:r>
            <a:r>
              <a:rPr lang="en-US" altLang="en-US" baseline="0" dirty="0" smtClean="0"/>
              <a:t> on the slide.</a:t>
            </a: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0AE1FBD1-686F-46E9-AFD0-D845210E58C7}" type="slidenum">
              <a:rPr lang="en-US" altLang="en-US" smtClean="0">
                <a:latin typeface="Calibri" pitchFamily="34" charset="0"/>
              </a:rPr>
              <a:pPr eaLnBrk="1" hangingPunct="1"/>
              <a:t>7</a:t>
            </a:fld>
            <a:endParaRPr lang="en-US" alt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a:t>
            </a: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DDA9F625-1576-465A-AC95-7783BD5A1B0B}" type="slidenum">
              <a:rPr lang="en-US" altLang="en-US" smtClean="0">
                <a:latin typeface="Calibri" pitchFamily="34" charset="0"/>
              </a:rPr>
              <a:pPr eaLnBrk="1" hangingPunct="1"/>
              <a:t>8</a:t>
            </a:fld>
            <a:endParaRPr lang="en-US" alt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information on their graphic organizer.</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cs typeface="Arial" charset="0"/>
              </a:defRPr>
            </a:lvl1pPr>
            <a:lvl2pPr marL="742950" indent="-285750" defTabSz="939800" eaLnBrk="0" hangingPunct="0">
              <a:defRPr>
                <a:solidFill>
                  <a:schemeClr val="tx1"/>
                </a:solidFill>
                <a:latin typeface="Arial" charset="0"/>
                <a:cs typeface="Arial" charset="0"/>
              </a:defRPr>
            </a:lvl2pPr>
            <a:lvl3pPr marL="1143000" indent="-228600" defTabSz="939800" eaLnBrk="0" hangingPunct="0">
              <a:defRPr>
                <a:solidFill>
                  <a:schemeClr val="tx1"/>
                </a:solidFill>
                <a:latin typeface="Arial" charset="0"/>
                <a:cs typeface="Arial" charset="0"/>
              </a:defRPr>
            </a:lvl3pPr>
            <a:lvl4pPr marL="1600200" indent="-228600" defTabSz="939800" eaLnBrk="0" hangingPunct="0">
              <a:defRPr>
                <a:solidFill>
                  <a:schemeClr val="tx1"/>
                </a:solidFill>
                <a:latin typeface="Arial" charset="0"/>
                <a:cs typeface="Arial" charset="0"/>
              </a:defRPr>
            </a:lvl4pPr>
            <a:lvl5pPr marL="2057400" indent="-228600" defTabSz="939800" eaLnBrk="0" hangingPunct="0">
              <a:defRPr>
                <a:solidFill>
                  <a:schemeClr val="tx1"/>
                </a:solidFill>
                <a:latin typeface="Arial" charset="0"/>
                <a:cs typeface="Arial" charset="0"/>
              </a:defRPr>
            </a:lvl5pPr>
            <a:lvl6pPr marL="2514600" indent="-228600" defTabSz="939800" eaLnBrk="0" fontAlgn="base" hangingPunct="0">
              <a:spcBef>
                <a:spcPct val="0"/>
              </a:spcBef>
              <a:spcAft>
                <a:spcPct val="0"/>
              </a:spcAft>
              <a:defRPr>
                <a:solidFill>
                  <a:schemeClr val="tx1"/>
                </a:solidFill>
                <a:latin typeface="Arial" charset="0"/>
                <a:cs typeface="Arial" charset="0"/>
              </a:defRPr>
            </a:lvl6pPr>
            <a:lvl7pPr marL="2971800" indent="-228600" defTabSz="939800" eaLnBrk="0" fontAlgn="base" hangingPunct="0">
              <a:spcBef>
                <a:spcPct val="0"/>
              </a:spcBef>
              <a:spcAft>
                <a:spcPct val="0"/>
              </a:spcAft>
              <a:defRPr>
                <a:solidFill>
                  <a:schemeClr val="tx1"/>
                </a:solidFill>
                <a:latin typeface="Arial" charset="0"/>
                <a:cs typeface="Arial" charset="0"/>
              </a:defRPr>
            </a:lvl7pPr>
            <a:lvl8pPr marL="3429000" indent="-228600" defTabSz="939800" eaLnBrk="0" fontAlgn="base" hangingPunct="0">
              <a:spcBef>
                <a:spcPct val="0"/>
              </a:spcBef>
              <a:spcAft>
                <a:spcPct val="0"/>
              </a:spcAft>
              <a:defRPr>
                <a:solidFill>
                  <a:schemeClr val="tx1"/>
                </a:solidFill>
                <a:latin typeface="Arial" charset="0"/>
                <a:cs typeface="Arial" charset="0"/>
              </a:defRPr>
            </a:lvl8pPr>
            <a:lvl9pPr marL="3886200" indent="-228600" defTabSz="939800" eaLnBrk="0" fontAlgn="base" hangingPunct="0">
              <a:spcBef>
                <a:spcPct val="0"/>
              </a:spcBef>
              <a:spcAft>
                <a:spcPct val="0"/>
              </a:spcAft>
              <a:defRPr>
                <a:solidFill>
                  <a:schemeClr val="tx1"/>
                </a:solidFill>
                <a:latin typeface="Arial" charset="0"/>
                <a:cs typeface="Arial" charset="0"/>
              </a:defRPr>
            </a:lvl9pPr>
          </a:lstStyle>
          <a:p>
            <a:pPr eaLnBrk="1" hangingPunct="1"/>
            <a:fld id="{03E21FE6-20BB-4FD4-9010-397131E7EEC2}" type="slidenum">
              <a:rPr lang="en-US" altLang="en-US" smtClean="0">
                <a:latin typeface="Calibri" pitchFamily="34" charset="0"/>
              </a:rPr>
              <a:pPr eaLnBrk="1" hangingPunct="1"/>
              <a:t>9</a:t>
            </a:fld>
            <a:endParaRPr lang="en-US"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46BE4BF-07AC-4A95-A035-F4D9BB1D6758}"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D3674F-D65A-4CE4-8F07-B2E6E48CF0BA}" type="slidenum">
              <a:rPr lang="en-US"/>
              <a:pPr>
                <a:defRPr/>
              </a:pPr>
              <a:t>‹#›</a:t>
            </a:fld>
            <a:endParaRPr lang="en-US"/>
          </a:p>
        </p:txBody>
      </p:sp>
    </p:spTree>
    <p:extLst>
      <p:ext uri="{BB962C8B-B14F-4D97-AF65-F5344CB8AC3E}">
        <p14:creationId xmlns:p14="http://schemas.microsoft.com/office/powerpoint/2010/main" val="1828454735"/>
      </p:ext>
    </p:extLst>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FAEDFB-C9FE-4B17-9F1C-D06E42291A80}"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7A2253-9BD5-461F-88D0-D8B70816053A}" type="slidenum">
              <a:rPr lang="en-US"/>
              <a:pPr>
                <a:defRPr/>
              </a:pPr>
              <a:t>‹#›</a:t>
            </a:fld>
            <a:endParaRPr lang="en-US"/>
          </a:p>
        </p:txBody>
      </p:sp>
    </p:spTree>
    <p:extLst>
      <p:ext uri="{BB962C8B-B14F-4D97-AF65-F5344CB8AC3E}">
        <p14:creationId xmlns:p14="http://schemas.microsoft.com/office/powerpoint/2010/main" val="76917167"/>
      </p:ext>
    </p:extLst>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084E04-A116-448D-BB3B-951609ED30CF}"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9CCA17-8CD8-44CA-9FA5-4D2E5BD6DBF8}" type="slidenum">
              <a:rPr lang="en-US"/>
              <a:pPr>
                <a:defRPr/>
              </a:pPr>
              <a:t>‹#›</a:t>
            </a:fld>
            <a:endParaRPr lang="en-US"/>
          </a:p>
        </p:txBody>
      </p:sp>
    </p:spTree>
    <p:extLst>
      <p:ext uri="{BB962C8B-B14F-4D97-AF65-F5344CB8AC3E}">
        <p14:creationId xmlns:p14="http://schemas.microsoft.com/office/powerpoint/2010/main" val="2213859488"/>
      </p:ext>
    </p:extLst>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A38A56-881C-4CE1-AF16-F414588F44DE}"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FA6548-3381-49FF-971A-061A5BBCFC5C}" type="slidenum">
              <a:rPr lang="en-US"/>
              <a:pPr>
                <a:defRPr/>
              </a:pPr>
              <a:t>‹#›</a:t>
            </a:fld>
            <a:endParaRPr lang="en-US"/>
          </a:p>
        </p:txBody>
      </p:sp>
    </p:spTree>
    <p:extLst>
      <p:ext uri="{BB962C8B-B14F-4D97-AF65-F5344CB8AC3E}">
        <p14:creationId xmlns:p14="http://schemas.microsoft.com/office/powerpoint/2010/main" val="1730894347"/>
      </p:ext>
    </p:extLst>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25085D1-6862-47C7-A6BF-58A22C13B65C}" type="datetimeFigureOut">
              <a:rPr lang="en-US"/>
              <a:pPr>
                <a:defRPr/>
              </a:pPr>
              <a:t>9/14/2017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1FEAF0-BD94-409E-9B61-E1A56A6DB57D}" type="slidenum">
              <a:rPr lang="en-US"/>
              <a:pPr>
                <a:defRPr/>
              </a:pPr>
              <a:t>‹#›</a:t>
            </a:fld>
            <a:endParaRPr lang="en-US"/>
          </a:p>
        </p:txBody>
      </p:sp>
    </p:spTree>
    <p:extLst>
      <p:ext uri="{BB962C8B-B14F-4D97-AF65-F5344CB8AC3E}">
        <p14:creationId xmlns:p14="http://schemas.microsoft.com/office/powerpoint/2010/main" val="414259979"/>
      </p:ext>
    </p:extLst>
  </p:cSld>
  <p:clrMapOvr>
    <a:masterClrMapping/>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4B3A26F-6DC2-406D-B96C-2D158D0DC7E4}" type="datetimeFigureOut">
              <a:rPr lang="en-US"/>
              <a:pPr>
                <a:defRPr/>
              </a:pPr>
              <a:t>9/14/2017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6CDBEA-FFC2-4FDA-A5A8-94850776E254}" type="slidenum">
              <a:rPr lang="en-US"/>
              <a:pPr>
                <a:defRPr/>
              </a:pPr>
              <a:t>‹#›</a:t>
            </a:fld>
            <a:endParaRPr lang="en-US"/>
          </a:p>
        </p:txBody>
      </p:sp>
    </p:spTree>
    <p:extLst>
      <p:ext uri="{BB962C8B-B14F-4D97-AF65-F5344CB8AC3E}">
        <p14:creationId xmlns:p14="http://schemas.microsoft.com/office/powerpoint/2010/main" val="1122268156"/>
      </p:ext>
    </p:extLst>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8C60DA-4574-41B2-8C9D-9C4277C0C791}" type="datetimeFigureOut">
              <a:rPr lang="en-US"/>
              <a:pPr>
                <a:defRPr/>
              </a:pPr>
              <a:t>9/14/2017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841F91-D931-459A-ADD5-3849E3F75914}" type="slidenum">
              <a:rPr lang="en-US"/>
              <a:pPr>
                <a:defRPr/>
              </a:pPr>
              <a:t>‹#›</a:t>
            </a:fld>
            <a:endParaRPr lang="en-US"/>
          </a:p>
        </p:txBody>
      </p:sp>
    </p:spTree>
    <p:extLst>
      <p:ext uri="{BB962C8B-B14F-4D97-AF65-F5344CB8AC3E}">
        <p14:creationId xmlns:p14="http://schemas.microsoft.com/office/powerpoint/2010/main" val="696551021"/>
      </p:ext>
    </p:extLst>
  </p:cSld>
  <p:clrMapOvr>
    <a:masterClrMapping/>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05CEFD2-B835-410D-867F-AF70FED69494}" type="datetimeFigureOut">
              <a:rPr lang="en-US"/>
              <a:pPr>
                <a:defRPr/>
              </a:pPr>
              <a:t>9/14/2017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92DBBA-75DC-4651-AD83-8F684F3704E7}" type="slidenum">
              <a:rPr lang="en-US"/>
              <a:pPr>
                <a:defRPr/>
              </a:pPr>
              <a:t>‹#›</a:t>
            </a:fld>
            <a:endParaRPr lang="en-US"/>
          </a:p>
        </p:txBody>
      </p:sp>
    </p:spTree>
    <p:extLst>
      <p:ext uri="{BB962C8B-B14F-4D97-AF65-F5344CB8AC3E}">
        <p14:creationId xmlns:p14="http://schemas.microsoft.com/office/powerpoint/2010/main" val="1206789889"/>
      </p:ext>
    </p:extLst>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FF689E-6038-44BF-9F23-F639F0FD81F6}" type="datetimeFigureOut">
              <a:rPr lang="en-US"/>
              <a:pPr>
                <a:defRPr/>
              </a:pPr>
              <a:t>9/14/2017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D0A03BF-762F-4126-BC3E-98B8516E214D}" type="slidenum">
              <a:rPr lang="en-US"/>
              <a:pPr>
                <a:defRPr/>
              </a:pPr>
              <a:t>‹#›</a:t>
            </a:fld>
            <a:endParaRPr lang="en-US"/>
          </a:p>
        </p:txBody>
      </p:sp>
    </p:spTree>
    <p:extLst>
      <p:ext uri="{BB962C8B-B14F-4D97-AF65-F5344CB8AC3E}">
        <p14:creationId xmlns:p14="http://schemas.microsoft.com/office/powerpoint/2010/main" val="2366963363"/>
      </p:ext>
    </p:extLst>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8E8E80-7444-492F-849C-7934BD2C8ED4}" type="datetimeFigureOut">
              <a:rPr lang="en-US"/>
              <a:pPr>
                <a:defRPr/>
              </a:pPr>
              <a:t>9/14/2017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97C198-42EB-463D-B577-2E142F87C620}" type="slidenum">
              <a:rPr lang="en-US"/>
              <a:pPr>
                <a:defRPr/>
              </a:pPr>
              <a:t>‹#›</a:t>
            </a:fld>
            <a:endParaRPr lang="en-US"/>
          </a:p>
        </p:txBody>
      </p:sp>
    </p:spTree>
    <p:extLst>
      <p:ext uri="{BB962C8B-B14F-4D97-AF65-F5344CB8AC3E}">
        <p14:creationId xmlns:p14="http://schemas.microsoft.com/office/powerpoint/2010/main" val="944119985"/>
      </p:ext>
    </p:extLst>
  </p:cSld>
  <p:clrMapOvr>
    <a:masterClrMapping/>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DB4ED6-9A4C-43DA-9AA8-E0ACD66F4B17}" type="datetimeFigureOut">
              <a:rPr lang="en-US"/>
              <a:pPr>
                <a:defRPr/>
              </a:pPr>
              <a:t>9/14/2017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2A1242-0CB1-4658-AB43-77914DED788A}" type="slidenum">
              <a:rPr lang="en-US"/>
              <a:pPr>
                <a:defRPr/>
              </a:pPr>
              <a:t>‹#›</a:t>
            </a:fld>
            <a:endParaRPr lang="en-US"/>
          </a:p>
        </p:txBody>
      </p:sp>
    </p:spTree>
    <p:extLst>
      <p:ext uri="{BB962C8B-B14F-4D97-AF65-F5344CB8AC3E}">
        <p14:creationId xmlns:p14="http://schemas.microsoft.com/office/powerpoint/2010/main" val="1904292907"/>
      </p:ext>
    </p:extLst>
  </p:cSld>
  <p:clrMapOvr>
    <a:masterClrMapping/>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3CDDD"/>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8CC15A0-CC68-43EF-9EF4-AEAFB92E3FEC}" type="datetimeFigureOut">
              <a:rPr lang="en-US"/>
              <a:pPr>
                <a:defRPr/>
              </a:pPr>
              <a:t>9/14/2017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52A9A55-EF6B-4C23-9993-B435BBA01E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hecke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t=1&amp;v=xFo-pkIRvwc"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s://www.youtube.com/watch?v=d1_JBMrrYw8"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152400"/>
            <a:ext cx="9144000" cy="3048000"/>
          </a:xfrm>
        </p:spPr>
        <p:txBody>
          <a:bodyPr/>
          <a:lstStyle/>
          <a:p>
            <a:pPr eaLnBrk="1" hangingPunct="1"/>
            <a:r>
              <a:rPr lang="en-US" altLang="en-US" sz="4500" smtClean="0"/>
              <a:t>Essential Question:</a:t>
            </a:r>
            <a:br>
              <a:rPr lang="en-US" altLang="en-US" sz="4500" smtClean="0"/>
            </a:br>
            <a:r>
              <a:rPr lang="en-US" altLang="en-US" sz="4500" smtClean="0"/>
              <a:t>Why was exploration and colonization important in the development </a:t>
            </a:r>
            <a:br>
              <a:rPr lang="en-US" altLang="en-US" sz="4500" smtClean="0"/>
            </a:br>
            <a:r>
              <a:rPr lang="en-US" altLang="en-US" sz="4500" smtClean="0"/>
              <a:t>of Europe and the world?</a:t>
            </a:r>
          </a:p>
        </p:txBody>
      </p:sp>
      <p:sp>
        <p:nvSpPr>
          <p:cNvPr id="2051" name="Subtitle 2"/>
          <p:cNvSpPr>
            <a:spLocks noGrp="1"/>
          </p:cNvSpPr>
          <p:nvPr>
            <p:ph type="subTitle" idx="1"/>
          </p:nvPr>
        </p:nvSpPr>
        <p:spPr>
          <a:xfrm>
            <a:off x="152400" y="3352800"/>
            <a:ext cx="8839200" cy="3352800"/>
          </a:xfrm>
        </p:spPr>
        <p:txBody>
          <a:bodyPr/>
          <a:lstStyle/>
          <a:p>
            <a:pPr algn="l" eaLnBrk="1" hangingPunct="1"/>
            <a:r>
              <a:rPr lang="en-US" altLang="en-US" sz="2400" smtClean="0">
                <a:solidFill>
                  <a:schemeClr val="tx1"/>
                </a:solidFill>
              </a:rPr>
              <a:t>Standards:</a:t>
            </a:r>
          </a:p>
          <a:p>
            <a:pPr algn="l" eaLnBrk="1" hangingPunct="1"/>
            <a:r>
              <a:rPr lang="en-US" altLang="en-US" sz="2400" smtClean="0">
                <a:solidFill>
                  <a:schemeClr val="tx1"/>
                </a:solidFill>
              </a:rPr>
              <a:t>SS6H6a. Identify the causes of European exploration and colonization; include religion, natural resources, a market for goods, and the contributions of Prince Henry the Navigator.</a:t>
            </a:r>
          </a:p>
          <a:p>
            <a:pPr algn="l" eaLnBrk="1" hangingPunct="1"/>
            <a:r>
              <a:rPr lang="en-US" altLang="en-US" sz="2400" smtClean="0">
                <a:solidFill>
                  <a:schemeClr val="tx1"/>
                </a:solidFill>
              </a:rPr>
              <a:t>SS6H6b. Trace the empires of Portugal, Spain, England, and France in Asia, Africa, and Americas.</a:t>
            </a:r>
          </a:p>
          <a:p>
            <a:pPr algn="l" eaLnBrk="1" hangingPunct="1"/>
            <a:r>
              <a:rPr lang="en-US" altLang="en-US" sz="2400" smtClean="0">
                <a:solidFill>
                  <a:schemeClr val="tx1"/>
                </a:solidFill>
              </a:rPr>
              <a:t>SS6H6d. Explain the impact of European empire building in Africa and Asia on the outbreak of WWI.</a:t>
            </a:r>
          </a:p>
        </p:txBody>
      </p:sp>
    </p:spTree>
  </p:cSld>
  <p:clrMapOvr>
    <a:masterClrMapping/>
  </p:clrMapOvr>
  <p:transition spd="slow">
    <p:checke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09550"/>
            <a:ext cx="4038600" cy="1143000"/>
          </a:xfrm>
        </p:spPr>
        <p:txBody>
          <a:bodyPr/>
          <a:lstStyle/>
          <a:p>
            <a:pPr eaLnBrk="1" hangingPunct="1"/>
            <a:r>
              <a:rPr lang="en-US" altLang="en-US" sz="9600" b="1" smtClean="0"/>
              <a:t>Gold</a:t>
            </a:r>
          </a:p>
        </p:txBody>
      </p:sp>
      <p:sp>
        <p:nvSpPr>
          <p:cNvPr id="3" name="Content Placeholder 2"/>
          <p:cNvSpPr>
            <a:spLocks noGrp="1"/>
          </p:cNvSpPr>
          <p:nvPr>
            <p:ph idx="1"/>
          </p:nvPr>
        </p:nvSpPr>
        <p:spPr>
          <a:xfrm>
            <a:off x="0" y="1447800"/>
            <a:ext cx="9144000" cy="3429000"/>
          </a:xfrm>
        </p:spPr>
        <p:txBody>
          <a:bodyPr/>
          <a:lstStyle/>
          <a:p>
            <a:pPr algn="ctr" eaLnBrk="1" hangingPunct="1">
              <a:buFont typeface="Arial" charset="0"/>
              <a:buNone/>
            </a:pPr>
            <a:r>
              <a:rPr lang="en-US" altLang="en-US" sz="4800" smtClean="0"/>
              <a:t>	</a:t>
            </a:r>
            <a:r>
              <a:rPr lang="en-US" altLang="en-US" sz="5200" smtClean="0"/>
              <a:t>Gold was another natural resource that explorers were looking for. However, they really wanted wealth and fame, not just physical gold. </a:t>
            </a:r>
          </a:p>
          <a:p>
            <a:pPr eaLnBrk="1" hangingPunct="1">
              <a:buFont typeface="Arial" charset="0"/>
              <a:buNone/>
            </a:pPr>
            <a:endParaRPr lang="en-US" altLang="en-US" smtClean="0"/>
          </a:p>
        </p:txBody>
      </p:sp>
      <p:pic>
        <p:nvPicPr>
          <p:cNvPr id="5122" name="Picture 2" descr="C:\Users\Kelli Brooke\AppData\Local\Microsoft\Windows\Temporary Internet Files\Content.IE5\NNFJCQOX\MCj043391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257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C:\Users\Kelli Brooke\AppData\Local\Microsoft\Windows\Temporary Internet Files\Content.IE5\NNFJCQOX\MCj043391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C:\Users\Kelli Brooke\AppData\Local\Microsoft\Windows\Temporary Internet Files\Content.IE5\NNFJCQOX\MCj043391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9738" y="-762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C:\Users\Kelli Brooke\AppData\Local\Microsoft\Windows\Temporary Internet Files\Content.IE5\NNFJCQOX\MCj043391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5257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C:\Users\Kelli Brooke\AppData\Local\Microsoft\Windows\Temporary Internet Files\Content.IE5\NNFJCQOX\MCj043391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0" y="5257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C:\Users\Kelli Brooke\AppData\Local\Microsoft\Windows\Temporary Internet Files\Content.IE5\NNFJCQOX\MCj043391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5257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nodeType="afterGroup">
                            <p:stCondLst>
                              <p:cond delay="200"/>
                            </p:stCondLst>
                            <p:childTnLst>
                              <p:par>
                                <p:cTn id="11" presetID="29"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
                                            <p:txEl>
                                              <p:pRg st="0" end="0"/>
                                            </p:txEl>
                                          </p:spTgt>
                                        </p:tgtEl>
                                      </p:cBhvr>
                                    </p:animEffect>
                                  </p:childTnLst>
                                </p:cTn>
                              </p:par>
                            </p:childTnLst>
                          </p:cTn>
                        </p:par>
                        <p:par>
                          <p:cTn id="16" fill="hold" nodeType="afterGroup">
                            <p:stCondLst>
                              <p:cond delay="1200"/>
                            </p:stCondLst>
                            <p:childTnLst>
                              <p:par>
                                <p:cTn id="17" presetID="26" presetClass="entr" presetSubtype="0" fill="hold" nodeType="after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wipe(down)">
                                      <p:cBhvr>
                                        <p:cTn id="19" dur="580">
                                          <p:stCondLst>
                                            <p:cond delay="0"/>
                                          </p:stCondLst>
                                        </p:cTn>
                                        <p:tgtEl>
                                          <p:spTgt spid="5125"/>
                                        </p:tgtEl>
                                      </p:cBhvr>
                                    </p:animEffect>
                                    <p:anim calcmode="lin" valueType="num">
                                      <p:cBhvr>
                                        <p:cTn id="20" dur="1822" tmFilter="0,0; 0.14,0.36; 0.43,0.73; 0.71,0.91; 1.0,1.0">
                                          <p:stCondLst>
                                            <p:cond delay="0"/>
                                          </p:stCondLst>
                                        </p:cTn>
                                        <p:tgtEl>
                                          <p:spTgt spid="512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12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12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12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125"/>
                                        </p:tgtEl>
                                        <p:attrNameLst>
                                          <p:attrName>ppt_y</p:attrName>
                                        </p:attrNameLst>
                                      </p:cBhvr>
                                      <p:tavLst>
                                        <p:tav tm="0" fmla="#ppt_y-sin(pi*$)/81">
                                          <p:val>
                                            <p:fltVal val="0"/>
                                          </p:val>
                                        </p:tav>
                                        <p:tav tm="100000">
                                          <p:val>
                                            <p:fltVal val="1"/>
                                          </p:val>
                                        </p:tav>
                                      </p:tavLst>
                                    </p:anim>
                                    <p:animScale>
                                      <p:cBhvr>
                                        <p:cTn id="25" dur="26">
                                          <p:stCondLst>
                                            <p:cond delay="650"/>
                                          </p:stCondLst>
                                        </p:cTn>
                                        <p:tgtEl>
                                          <p:spTgt spid="5125"/>
                                        </p:tgtEl>
                                      </p:cBhvr>
                                      <p:to x="100000" y="60000"/>
                                    </p:animScale>
                                    <p:animScale>
                                      <p:cBhvr>
                                        <p:cTn id="26" dur="166" decel="50000">
                                          <p:stCondLst>
                                            <p:cond delay="676"/>
                                          </p:stCondLst>
                                        </p:cTn>
                                        <p:tgtEl>
                                          <p:spTgt spid="5125"/>
                                        </p:tgtEl>
                                      </p:cBhvr>
                                      <p:to x="100000" y="100000"/>
                                    </p:animScale>
                                    <p:animScale>
                                      <p:cBhvr>
                                        <p:cTn id="27" dur="26">
                                          <p:stCondLst>
                                            <p:cond delay="1312"/>
                                          </p:stCondLst>
                                        </p:cTn>
                                        <p:tgtEl>
                                          <p:spTgt spid="5125"/>
                                        </p:tgtEl>
                                      </p:cBhvr>
                                      <p:to x="100000" y="80000"/>
                                    </p:animScale>
                                    <p:animScale>
                                      <p:cBhvr>
                                        <p:cTn id="28" dur="166" decel="50000">
                                          <p:stCondLst>
                                            <p:cond delay="1338"/>
                                          </p:stCondLst>
                                        </p:cTn>
                                        <p:tgtEl>
                                          <p:spTgt spid="5125"/>
                                        </p:tgtEl>
                                      </p:cBhvr>
                                      <p:to x="100000" y="100000"/>
                                    </p:animScale>
                                    <p:animScale>
                                      <p:cBhvr>
                                        <p:cTn id="29" dur="26">
                                          <p:stCondLst>
                                            <p:cond delay="1642"/>
                                          </p:stCondLst>
                                        </p:cTn>
                                        <p:tgtEl>
                                          <p:spTgt spid="5125"/>
                                        </p:tgtEl>
                                      </p:cBhvr>
                                      <p:to x="100000" y="90000"/>
                                    </p:animScale>
                                    <p:animScale>
                                      <p:cBhvr>
                                        <p:cTn id="30" dur="166" decel="50000">
                                          <p:stCondLst>
                                            <p:cond delay="1668"/>
                                          </p:stCondLst>
                                        </p:cTn>
                                        <p:tgtEl>
                                          <p:spTgt spid="5125"/>
                                        </p:tgtEl>
                                      </p:cBhvr>
                                      <p:to x="100000" y="100000"/>
                                    </p:animScale>
                                    <p:animScale>
                                      <p:cBhvr>
                                        <p:cTn id="31" dur="26">
                                          <p:stCondLst>
                                            <p:cond delay="1808"/>
                                          </p:stCondLst>
                                        </p:cTn>
                                        <p:tgtEl>
                                          <p:spTgt spid="5125"/>
                                        </p:tgtEl>
                                      </p:cBhvr>
                                      <p:to x="100000" y="95000"/>
                                    </p:animScale>
                                    <p:animScale>
                                      <p:cBhvr>
                                        <p:cTn id="32" dur="166" decel="50000">
                                          <p:stCondLst>
                                            <p:cond delay="1834"/>
                                          </p:stCondLst>
                                        </p:cTn>
                                        <p:tgtEl>
                                          <p:spTgt spid="5125"/>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5124"/>
                                        </p:tgtEl>
                                        <p:attrNameLst>
                                          <p:attrName>style.visibility</p:attrName>
                                        </p:attrNameLst>
                                      </p:cBhvr>
                                      <p:to>
                                        <p:strVal val="visible"/>
                                      </p:to>
                                    </p:set>
                                    <p:animEffect transition="in" filter="wipe(down)">
                                      <p:cBhvr>
                                        <p:cTn id="35" dur="580">
                                          <p:stCondLst>
                                            <p:cond delay="0"/>
                                          </p:stCondLst>
                                        </p:cTn>
                                        <p:tgtEl>
                                          <p:spTgt spid="5124"/>
                                        </p:tgtEl>
                                      </p:cBhvr>
                                    </p:animEffect>
                                    <p:anim calcmode="lin" valueType="num">
                                      <p:cBhvr>
                                        <p:cTn id="36"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41" dur="26">
                                          <p:stCondLst>
                                            <p:cond delay="650"/>
                                          </p:stCondLst>
                                        </p:cTn>
                                        <p:tgtEl>
                                          <p:spTgt spid="5124"/>
                                        </p:tgtEl>
                                      </p:cBhvr>
                                      <p:to x="100000" y="60000"/>
                                    </p:animScale>
                                    <p:animScale>
                                      <p:cBhvr>
                                        <p:cTn id="42" dur="166" decel="50000">
                                          <p:stCondLst>
                                            <p:cond delay="676"/>
                                          </p:stCondLst>
                                        </p:cTn>
                                        <p:tgtEl>
                                          <p:spTgt spid="5124"/>
                                        </p:tgtEl>
                                      </p:cBhvr>
                                      <p:to x="100000" y="100000"/>
                                    </p:animScale>
                                    <p:animScale>
                                      <p:cBhvr>
                                        <p:cTn id="43" dur="26">
                                          <p:stCondLst>
                                            <p:cond delay="1312"/>
                                          </p:stCondLst>
                                        </p:cTn>
                                        <p:tgtEl>
                                          <p:spTgt spid="5124"/>
                                        </p:tgtEl>
                                      </p:cBhvr>
                                      <p:to x="100000" y="80000"/>
                                    </p:animScale>
                                    <p:animScale>
                                      <p:cBhvr>
                                        <p:cTn id="44" dur="166" decel="50000">
                                          <p:stCondLst>
                                            <p:cond delay="1338"/>
                                          </p:stCondLst>
                                        </p:cTn>
                                        <p:tgtEl>
                                          <p:spTgt spid="5124"/>
                                        </p:tgtEl>
                                      </p:cBhvr>
                                      <p:to x="100000" y="100000"/>
                                    </p:animScale>
                                    <p:animScale>
                                      <p:cBhvr>
                                        <p:cTn id="45" dur="26">
                                          <p:stCondLst>
                                            <p:cond delay="1642"/>
                                          </p:stCondLst>
                                        </p:cTn>
                                        <p:tgtEl>
                                          <p:spTgt spid="5124"/>
                                        </p:tgtEl>
                                      </p:cBhvr>
                                      <p:to x="100000" y="90000"/>
                                    </p:animScale>
                                    <p:animScale>
                                      <p:cBhvr>
                                        <p:cTn id="46" dur="166" decel="50000">
                                          <p:stCondLst>
                                            <p:cond delay="1668"/>
                                          </p:stCondLst>
                                        </p:cTn>
                                        <p:tgtEl>
                                          <p:spTgt spid="5124"/>
                                        </p:tgtEl>
                                      </p:cBhvr>
                                      <p:to x="100000" y="100000"/>
                                    </p:animScale>
                                    <p:animScale>
                                      <p:cBhvr>
                                        <p:cTn id="47" dur="26">
                                          <p:stCondLst>
                                            <p:cond delay="1808"/>
                                          </p:stCondLst>
                                        </p:cTn>
                                        <p:tgtEl>
                                          <p:spTgt spid="5124"/>
                                        </p:tgtEl>
                                      </p:cBhvr>
                                      <p:to x="100000" y="95000"/>
                                    </p:animScale>
                                    <p:animScale>
                                      <p:cBhvr>
                                        <p:cTn id="48" dur="166" decel="50000">
                                          <p:stCondLst>
                                            <p:cond delay="1834"/>
                                          </p:stCondLst>
                                        </p:cTn>
                                        <p:tgtEl>
                                          <p:spTgt spid="5124"/>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5126"/>
                                        </p:tgtEl>
                                        <p:attrNameLst>
                                          <p:attrName>style.visibility</p:attrName>
                                        </p:attrNameLst>
                                      </p:cBhvr>
                                      <p:to>
                                        <p:strVal val="visible"/>
                                      </p:to>
                                    </p:set>
                                    <p:animEffect transition="in" filter="wipe(down)">
                                      <p:cBhvr>
                                        <p:cTn id="51" dur="580">
                                          <p:stCondLst>
                                            <p:cond delay="0"/>
                                          </p:stCondLst>
                                        </p:cTn>
                                        <p:tgtEl>
                                          <p:spTgt spid="5126"/>
                                        </p:tgtEl>
                                      </p:cBhvr>
                                    </p:animEffect>
                                    <p:anim calcmode="lin" valueType="num">
                                      <p:cBhvr>
                                        <p:cTn id="52"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57" dur="26">
                                          <p:stCondLst>
                                            <p:cond delay="650"/>
                                          </p:stCondLst>
                                        </p:cTn>
                                        <p:tgtEl>
                                          <p:spTgt spid="5126"/>
                                        </p:tgtEl>
                                      </p:cBhvr>
                                      <p:to x="100000" y="60000"/>
                                    </p:animScale>
                                    <p:animScale>
                                      <p:cBhvr>
                                        <p:cTn id="58" dur="166" decel="50000">
                                          <p:stCondLst>
                                            <p:cond delay="676"/>
                                          </p:stCondLst>
                                        </p:cTn>
                                        <p:tgtEl>
                                          <p:spTgt spid="5126"/>
                                        </p:tgtEl>
                                      </p:cBhvr>
                                      <p:to x="100000" y="100000"/>
                                    </p:animScale>
                                    <p:animScale>
                                      <p:cBhvr>
                                        <p:cTn id="59" dur="26">
                                          <p:stCondLst>
                                            <p:cond delay="1312"/>
                                          </p:stCondLst>
                                        </p:cTn>
                                        <p:tgtEl>
                                          <p:spTgt spid="5126"/>
                                        </p:tgtEl>
                                      </p:cBhvr>
                                      <p:to x="100000" y="80000"/>
                                    </p:animScale>
                                    <p:animScale>
                                      <p:cBhvr>
                                        <p:cTn id="60" dur="166" decel="50000">
                                          <p:stCondLst>
                                            <p:cond delay="1338"/>
                                          </p:stCondLst>
                                        </p:cTn>
                                        <p:tgtEl>
                                          <p:spTgt spid="5126"/>
                                        </p:tgtEl>
                                      </p:cBhvr>
                                      <p:to x="100000" y="100000"/>
                                    </p:animScale>
                                    <p:animScale>
                                      <p:cBhvr>
                                        <p:cTn id="61" dur="26">
                                          <p:stCondLst>
                                            <p:cond delay="1642"/>
                                          </p:stCondLst>
                                        </p:cTn>
                                        <p:tgtEl>
                                          <p:spTgt spid="5126"/>
                                        </p:tgtEl>
                                      </p:cBhvr>
                                      <p:to x="100000" y="90000"/>
                                    </p:animScale>
                                    <p:animScale>
                                      <p:cBhvr>
                                        <p:cTn id="62" dur="166" decel="50000">
                                          <p:stCondLst>
                                            <p:cond delay="1668"/>
                                          </p:stCondLst>
                                        </p:cTn>
                                        <p:tgtEl>
                                          <p:spTgt spid="5126"/>
                                        </p:tgtEl>
                                      </p:cBhvr>
                                      <p:to x="100000" y="100000"/>
                                    </p:animScale>
                                    <p:animScale>
                                      <p:cBhvr>
                                        <p:cTn id="63" dur="26">
                                          <p:stCondLst>
                                            <p:cond delay="1808"/>
                                          </p:stCondLst>
                                        </p:cTn>
                                        <p:tgtEl>
                                          <p:spTgt spid="5126"/>
                                        </p:tgtEl>
                                      </p:cBhvr>
                                      <p:to x="100000" y="95000"/>
                                    </p:animScale>
                                    <p:animScale>
                                      <p:cBhvr>
                                        <p:cTn id="64" dur="166" decel="50000">
                                          <p:stCondLst>
                                            <p:cond delay="1834"/>
                                          </p:stCondLst>
                                        </p:cTn>
                                        <p:tgtEl>
                                          <p:spTgt spid="5126"/>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5127"/>
                                        </p:tgtEl>
                                        <p:attrNameLst>
                                          <p:attrName>style.visibility</p:attrName>
                                        </p:attrNameLst>
                                      </p:cBhvr>
                                      <p:to>
                                        <p:strVal val="visible"/>
                                      </p:to>
                                    </p:set>
                                    <p:animEffect transition="in" filter="wipe(down)">
                                      <p:cBhvr>
                                        <p:cTn id="67" dur="580">
                                          <p:stCondLst>
                                            <p:cond delay="0"/>
                                          </p:stCondLst>
                                        </p:cTn>
                                        <p:tgtEl>
                                          <p:spTgt spid="5127"/>
                                        </p:tgtEl>
                                      </p:cBhvr>
                                    </p:animEffect>
                                    <p:anim calcmode="lin" valueType="num">
                                      <p:cBhvr>
                                        <p:cTn id="68" dur="1822" tmFilter="0,0; 0.14,0.36; 0.43,0.73; 0.71,0.91; 1.0,1.0">
                                          <p:stCondLst>
                                            <p:cond delay="0"/>
                                          </p:stCondLst>
                                        </p:cTn>
                                        <p:tgtEl>
                                          <p:spTgt spid="512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512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512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512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5127"/>
                                        </p:tgtEl>
                                        <p:attrNameLst>
                                          <p:attrName>ppt_y</p:attrName>
                                        </p:attrNameLst>
                                      </p:cBhvr>
                                      <p:tavLst>
                                        <p:tav tm="0" fmla="#ppt_y-sin(pi*$)/81">
                                          <p:val>
                                            <p:fltVal val="0"/>
                                          </p:val>
                                        </p:tav>
                                        <p:tav tm="100000">
                                          <p:val>
                                            <p:fltVal val="1"/>
                                          </p:val>
                                        </p:tav>
                                      </p:tavLst>
                                    </p:anim>
                                    <p:animScale>
                                      <p:cBhvr>
                                        <p:cTn id="73" dur="26">
                                          <p:stCondLst>
                                            <p:cond delay="650"/>
                                          </p:stCondLst>
                                        </p:cTn>
                                        <p:tgtEl>
                                          <p:spTgt spid="5127"/>
                                        </p:tgtEl>
                                      </p:cBhvr>
                                      <p:to x="100000" y="60000"/>
                                    </p:animScale>
                                    <p:animScale>
                                      <p:cBhvr>
                                        <p:cTn id="74" dur="166" decel="50000">
                                          <p:stCondLst>
                                            <p:cond delay="676"/>
                                          </p:stCondLst>
                                        </p:cTn>
                                        <p:tgtEl>
                                          <p:spTgt spid="5127"/>
                                        </p:tgtEl>
                                      </p:cBhvr>
                                      <p:to x="100000" y="100000"/>
                                    </p:animScale>
                                    <p:animScale>
                                      <p:cBhvr>
                                        <p:cTn id="75" dur="26">
                                          <p:stCondLst>
                                            <p:cond delay="1312"/>
                                          </p:stCondLst>
                                        </p:cTn>
                                        <p:tgtEl>
                                          <p:spTgt spid="5127"/>
                                        </p:tgtEl>
                                      </p:cBhvr>
                                      <p:to x="100000" y="80000"/>
                                    </p:animScale>
                                    <p:animScale>
                                      <p:cBhvr>
                                        <p:cTn id="76" dur="166" decel="50000">
                                          <p:stCondLst>
                                            <p:cond delay="1338"/>
                                          </p:stCondLst>
                                        </p:cTn>
                                        <p:tgtEl>
                                          <p:spTgt spid="5127"/>
                                        </p:tgtEl>
                                      </p:cBhvr>
                                      <p:to x="100000" y="100000"/>
                                    </p:animScale>
                                    <p:animScale>
                                      <p:cBhvr>
                                        <p:cTn id="77" dur="26">
                                          <p:stCondLst>
                                            <p:cond delay="1642"/>
                                          </p:stCondLst>
                                        </p:cTn>
                                        <p:tgtEl>
                                          <p:spTgt spid="5127"/>
                                        </p:tgtEl>
                                      </p:cBhvr>
                                      <p:to x="100000" y="90000"/>
                                    </p:animScale>
                                    <p:animScale>
                                      <p:cBhvr>
                                        <p:cTn id="78" dur="166" decel="50000">
                                          <p:stCondLst>
                                            <p:cond delay="1668"/>
                                          </p:stCondLst>
                                        </p:cTn>
                                        <p:tgtEl>
                                          <p:spTgt spid="5127"/>
                                        </p:tgtEl>
                                      </p:cBhvr>
                                      <p:to x="100000" y="100000"/>
                                    </p:animScale>
                                    <p:animScale>
                                      <p:cBhvr>
                                        <p:cTn id="79" dur="26">
                                          <p:stCondLst>
                                            <p:cond delay="1808"/>
                                          </p:stCondLst>
                                        </p:cTn>
                                        <p:tgtEl>
                                          <p:spTgt spid="5127"/>
                                        </p:tgtEl>
                                      </p:cBhvr>
                                      <p:to x="100000" y="95000"/>
                                    </p:animScale>
                                    <p:animScale>
                                      <p:cBhvr>
                                        <p:cTn id="80" dur="166" decel="50000">
                                          <p:stCondLst>
                                            <p:cond delay="1834"/>
                                          </p:stCondLst>
                                        </p:cTn>
                                        <p:tgtEl>
                                          <p:spTgt spid="5127"/>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5128"/>
                                        </p:tgtEl>
                                        <p:attrNameLst>
                                          <p:attrName>style.visibility</p:attrName>
                                        </p:attrNameLst>
                                      </p:cBhvr>
                                      <p:to>
                                        <p:strVal val="visible"/>
                                      </p:to>
                                    </p:set>
                                    <p:animEffect transition="in" filter="wipe(down)">
                                      <p:cBhvr>
                                        <p:cTn id="83" dur="580">
                                          <p:stCondLst>
                                            <p:cond delay="0"/>
                                          </p:stCondLst>
                                        </p:cTn>
                                        <p:tgtEl>
                                          <p:spTgt spid="5128"/>
                                        </p:tgtEl>
                                      </p:cBhvr>
                                    </p:animEffect>
                                    <p:anim calcmode="lin" valueType="num">
                                      <p:cBhvr>
                                        <p:cTn id="84"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89" dur="26">
                                          <p:stCondLst>
                                            <p:cond delay="650"/>
                                          </p:stCondLst>
                                        </p:cTn>
                                        <p:tgtEl>
                                          <p:spTgt spid="5128"/>
                                        </p:tgtEl>
                                      </p:cBhvr>
                                      <p:to x="100000" y="60000"/>
                                    </p:animScale>
                                    <p:animScale>
                                      <p:cBhvr>
                                        <p:cTn id="90" dur="166" decel="50000">
                                          <p:stCondLst>
                                            <p:cond delay="676"/>
                                          </p:stCondLst>
                                        </p:cTn>
                                        <p:tgtEl>
                                          <p:spTgt spid="5128"/>
                                        </p:tgtEl>
                                      </p:cBhvr>
                                      <p:to x="100000" y="100000"/>
                                    </p:animScale>
                                    <p:animScale>
                                      <p:cBhvr>
                                        <p:cTn id="91" dur="26">
                                          <p:stCondLst>
                                            <p:cond delay="1312"/>
                                          </p:stCondLst>
                                        </p:cTn>
                                        <p:tgtEl>
                                          <p:spTgt spid="5128"/>
                                        </p:tgtEl>
                                      </p:cBhvr>
                                      <p:to x="100000" y="80000"/>
                                    </p:animScale>
                                    <p:animScale>
                                      <p:cBhvr>
                                        <p:cTn id="92" dur="166" decel="50000">
                                          <p:stCondLst>
                                            <p:cond delay="1338"/>
                                          </p:stCondLst>
                                        </p:cTn>
                                        <p:tgtEl>
                                          <p:spTgt spid="5128"/>
                                        </p:tgtEl>
                                      </p:cBhvr>
                                      <p:to x="100000" y="100000"/>
                                    </p:animScale>
                                    <p:animScale>
                                      <p:cBhvr>
                                        <p:cTn id="93" dur="26">
                                          <p:stCondLst>
                                            <p:cond delay="1642"/>
                                          </p:stCondLst>
                                        </p:cTn>
                                        <p:tgtEl>
                                          <p:spTgt spid="5128"/>
                                        </p:tgtEl>
                                      </p:cBhvr>
                                      <p:to x="100000" y="90000"/>
                                    </p:animScale>
                                    <p:animScale>
                                      <p:cBhvr>
                                        <p:cTn id="94" dur="166" decel="50000">
                                          <p:stCondLst>
                                            <p:cond delay="1668"/>
                                          </p:stCondLst>
                                        </p:cTn>
                                        <p:tgtEl>
                                          <p:spTgt spid="5128"/>
                                        </p:tgtEl>
                                      </p:cBhvr>
                                      <p:to x="100000" y="100000"/>
                                    </p:animScale>
                                    <p:animScale>
                                      <p:cBhvr>
                                        <p:cTn id="95" dur="26">
                                          <p:stCondLst>
                                            <p:cond delay="1808"/>
                                          </p:stCondLst>
                                        </p:cTn>
                                        <p:tgtEl>
                                          <p:spTgt spid="5128"/>
                                        </p:tgtEl>
                                      </p:cBhvr>
                                      <p:to x="100000" y="95000"/>
                                    </p:animScale>
                                    <p:animScale>
                                      <p:cBhvr>
                                        <p:cTn id="96" dur="166" decel="50000">
                                          <p:stCondLst>
                                            <p:cond delay="1834"/>
                                          </p:stCondLst>
                                        </p:cTn>
                                        <p:tgtEl>
                                          <p:spTgt spid="51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5122"/>
                                        </p:tgtEl>
                                        <p:attrNameLst>
                                          <p:attrName>style.visibility</p:attrName>
                                        </p:attrNameLst>
                                      </p:cBhvr>
                                      <p:to>
                                        <p:strVal val="visible"/>
                                      </p:to>
                                    </p:set>
                                    <p:animEffect transition="in" filter="wipe(down)">
                                      <p:cBhvr>
                                        <p:cTn id="99" dur="580">
                                          <p:stCondLst>
                                            <p:cond delay="0"/>
                                          </p:stCondLst>
                                        </p:cTn>
                                        <p:tgtEl>
                                          <p:spTgt spid="5122"/>
                                        </p:tgtEl>
                                      </p:cBhvr>
                                    </p:animEffect>
                                    <p:anim calcmode="lin" valueType="num">
                                      <p:cBhvr>
                                        <p:cTn id="100"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05" dur="26">
                                          <p:stCondLst>
                                            <p:cond delay="650"/>
                                          </p:stCondLst>
                                        </p:cTn>
                                        <p:tgtEl>
                                          <p:spTgt spid="5122"/>
                                        </p:tgtEl>
                                      </p:cBhvr>
                                      <p:to x="100000" y="60000"/>
                                    </p:animScale>
                                    <p:animScale>
                                      <p:cBhvr>
                                        <p:cTn id="106" dur="166" decel="50000">
                                          <p:stCondLst>
                                            <p:cond delay="676"/>
                                          </p:stCondLst>
                                        </p:cTn>
                                        <p:tgtEl>
                                          <p:spTgt spid="5122"/>
                                        </p:tgtEl>
                                      </p:cBhvr>
                                      <p:to x="100000" y="100000"/>
                                    </p:animScale>
                                    <p:animScale>
                                      <p:cBhvr>
                                        <p:cTn id="107" dur="26">
                                          <p:stCondLst>
                                            <p:cond delay="1312"/>
                                          </p:stCondLst>
                                        </p:cTn>
                                        <p:tgtEl>
                                          <p:spTgt spid="5122"/>
                                        </p:tgtEl>
                                      </p:cBhvr>
                                      <p:to x="100000" y="80000"/>
                                    </p:animScale>
                                    <p:animScale>
                                      <p:cBhvr>
                                        <p:cTn id="108" dur="166" decel="50000">
                                          <p:stCondLst>
                                            <p:cond delay="1338"/>
                                          </p:stCondLst>
                                        </p:cTn>
                                        <p:tgtEl>
                                          <p:spTgt spid="5122"/>
                                        </p:tgtEl>
                                      </p:cBhvr>
                                      <p:to x="100000" y="100000"/>
                                    </p:animScale>
                                    <p:animScale>
                                      <p:cBhvr>
                                        <p:cTn id="109" dur="26">
                                          <p:stCondLst>
                                            <p:cond delay="1642"/>
                                          </p:stCondLst>
                                        </p:cTn>
                                        <p:tgtEl>
                                          <p:spTgt spid="5122"/>
                                        </p:tgtEl>
                                      </p:cBhvr>
                                      <p:to x="100000" y="90000"/>
                                    </p:animScale>
                                    <p:animScale>
                                      <p:cBhvr>
                                        <p:cTn id="110" dur="166" decel="50000">
                                          <p:stCondLst>
                                            <p:cond delay="1668"/>
                                          </p:stCondLst>
                                        </p:cTn>
                                        <p:tgtEl>
                                          <p:spTgt spid="5122"/>
                                        </p:tgtEl>
                                      </p:cBhvr>
                                      <p:to x="100000" y="100000"/>
                                    </p:animScale>
                                    <p:animScale>
                                      <p:cBhvr>
                                        <p:cTn id="111" dur="26">
                                          <p:stCondLst>
                                            <p:cond delay="1808"/>
                                          </p:stCondLst>
                                        </p:cTn>
                                        <p:tgtEl>
                                          <p:spTgt spid="5122"/>
                                        </p:tgtEl>
                                      </p:cBhvr>
                                      <p:to x="100000" y="95000"/>
                                    </p:animScale>
                                    <p:animScale>
                                      <p:cBhvr>
                                        <p:cTn id="112"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228600"/>
            <a:ext cx="8458200" cy="1143000"/>
          </a:xfrm>
        </p:spPr>
        <p:txBody>
          <a:bodyPr/>
          <a:lstStyle/>
          <a:p>
            <a:pPr eaLnBrk="1" hangingPunct="1"/>
            <a:r>
              <a:rPr lang="en-US" altLang="en-US" smtClean="0"/>
              <a:t>What you need to know about gold:</a:t>
            </a:r>
          </a:p>
        </p:txBody>
      </p:sp>
      <p:sp>
        <p:nvSpPr>
          <p:cNvPr id="11267" name="Content Placeholder 2"/>
          <p:cNvSpPr>
            <a:spLocks noGrp="1"/>
          </p:cNvSpPr>
          <p:nvPr>
            <p:ph idx="1"/>
          </p:nvPr>
        </p:nvSpPr>
        <p:spPr>
          <a:xfrm>
            <a:off x="457200" y="1295400"/>
            <a:ext cx="8229600" cy="5257800"/>
          </a:xfrm>
        </p:spPr>
        <p:txBody>
          <a:bodyPr/>
          <a:lstStyle/>
          <a:p>
            <a:pPr algn="ctr" eaLnBrk="1" hangingPunct="1">
              <a:buFont typeface="Arial" charset="0"/>
              <a:buNone/>
            </a:pPr>
            <a:r>
              <a:rPr lang="en-US" altLang="en-US" sz="6600" smtClean="0"/>
              <a:t>The </a:t>
            </a:r>
            <a:r>
              <a:rPr lang="en-US" altLang="en-US" sz="6600" u="sng" smtClean="0"/>
              <a:t>natural resource Gold</a:t>
            </a:r>
            <a:r>
              <a:rPr lang="en-US" altLang="en-US" sz="6600" smtClean="0"/>
              <a:t> would bring </a:t>
            </a:r>
            <a:r>
              <a:rPr lang="en-US" altLang="en-US" sz="6600" u="sng" smtClean="0"/>
              <a:t>wealth and power </a:t>
            </a:r>
            <a:r>
              <a:rPr lang="en-US" altLang="en-US" sz="6600" smtClean="0"/>
              <a:t>to whatever country found it.</a:t>
            </a:r>
          </a:p>
        </p:txBody>
      </p:sp>
    </p:spTree>
  </p:cSld>
  <p:clrMapOvr>
    <a:masterClrMapping/>
  </p:clrMapOvr>
  <p:transition spd="slow">
    <p:checke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eaLnBrk="1" hangingPunct="1"/>
            <a:r>
              <a:rPr lang="en-US" altLang="en-US" sz="8000" smtClean="0"/>
              <a:t>Larger Empires</a:t>
            </a:r>
          </a:p>
        </p:txBody>
      </p:sp>
      <p:sp>
        <p:nvSpPr>
          <p:cNvPr id="3" name="Content Placeholder 2"/>
          <p:cNvSpPr>
            <a:spLocks noGrp="1"/>
          </p:cNvSpPr>
          <p:nvPr>
            <p:ph idx="1"/>
          </p:nvPr>
        </p:nvSpPr>
        <p:spPr>
          <a:xfrm>
            <a:off x="457200" y="1295400"/>
            <a:ext cx="8229600" cy="3962400"/>
          </a:xfrm>
        </p:spPr>
        <p:txBody>
          <a:bodyPr/>
          <a:lstStyle/>
          <a:p>
            <a:pPr algn="ctr" eaLnBrk="1" hangingPunct="1">
              <a:buFont typeface="Arial" charset="0"/>
              <a:buNone/>
            </a:pPr>
            <a:r>
              <a:rPr lang="en-US" altLang="en-US" sz="3600" smtClean="0"/>
              <a:t>	Some European rulers, especially the King of Spain and the King of Portugal, wanted to claim as much land as they could. They wanted to take all of the natural resources from the new land and use the people that lived there as slaves to do their work.</a:t>
            </a:r>
          </a:p>
          <a:p>
            <a:pPr eaLnBrk="1" hangingPunct="1"/>
            <a:endParaRPr lang="en-US" altLang="en-US" smtClean="0"/>
          </a:p>
        </p:txBody>
      </p:sp>
      <p:pic>
        <p:nvPicPr>
          <p:cNvPr id="6151" name="Picture 7" descr="C:\Users\Kelli Brooke\AppData\Local\Microsoft\Windows\Temporary Internet Files\Content.IE5\NNFJCQOX\MCMP00378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4927600"/>
            <a:ext cx="16764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C:\Users\Kelli Brooke\AppData\Local\Microsoft\Windows\Temporary Internet Files\Content.IE5\841ON8X1\MMj03181360000[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09575" y="5049838"/>
            <a:ext cx="1905000" cy="15240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up)">
                                      <p:cBhvr>
                                        <p:cTn id="13" dur="500"/>
                                        <p:tgtEl>
                                          <p:spTgt spid="3">
                                            <p:txEl>
                                              <p:pRg st="0" end="0"/>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152"/>
                                        </p:tgtEl>
                                        <p:attrNameLst>
                                          <p:attrName>style.visibility</p:attrName>
                                        </p:attrNameLst>
                                      </p:cBhvr>
                                      <p:to>
                                        <p:strVal val="visible"/>
                                      </p:to>
                                    </p:set>
                                    <p:animEffect transition="in" filter="dissolve">
                                      <p:cBhvr>
                                        <p:cTn id="16" dur="500"/>
                                        <p:tgtEl>
                                          <p:spTgt spid="6152"/>
                                        </p:tgtEl>
                                      </p:cBhvr>
                                    </p:animEffect>
                                  </p:childTnLst>
                                </p:cTn>
                              </p:par>
                              <p:par>
                                <p:cTn id="17" presetID="9" presetClass="entr" presetSubtype="0" fill="hold" nodeType="with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dissolve">
                                      <p:cBhvr>
                                        <p:cTn id="19" dur="500"/>
                                        <p:tgtEl>
                                          <p:spTgt spid="615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fill="hold" nodeType="clickEffect">
                                  <p:stCondLst>
                                    <p:cond delay="0"/>
                                  </p:stCondLst>
                                  <p:childTnLst>
                                    <p:animScale>
                                      <p:cBhvr>
                                        <p:cTn id="23" dur="2000" fill="hold"/>
                                        <p:tgtEl>
                                          <p:spTgt spid="6151"/>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914400"/>
          </a:xfrm>
        </p:spPr>
        <p:txBody>
          <a:bodyPr/>
          <a:lstStyle/>
          <a:p>
            <a:pPr eaLnBrk="1" hangingPunct="1"/>
            <a:r>
              <a:rPr lang="en-US" altLang="en-US" sz="3600" smtClean="0"/>
              <a:t>What you need to know about larger empires:</a:t>
            </a:r>
          </a:p>
        </p:txBody>
      </p:sp>
      <p:sp>
        <p:nvSpPr>
          <p:cNvPr id="13315" name="Content Placeholder 2"/>
          <p:cNvSpPr>
            <a:spLocks noGrp="1"/>
          </p:cNvSpPr>
          <p:nvPr>
            <p:ph idx="1"/>
          </p:nvPr>
        </p:nvSpPr>
        <p:spPr>
          <a:xfrm>
            <a:off x="0" y="914400"/>
            <a:ext cx="9144000" cy="5791200"/>
          </a:xfrm>
        </p:spPr>
        <p:txBody>
          <a:bodyPr/>
          <a:lstStyle/>
          <a:p>
            <a:pPr algn="ctr" eaLnBrk="1" hangingPunct="1">
              <a:buFont typeface="Arial" charset="0"/>
              <a:buNone/>
            </a:pPr>
            <a:r>
              <a:rPr lang="en-US" altLang="en-US" sz="4800" smtClean="0"/>
              <a:t>Countries would do anything to expand their empire to new places. New places meant </a:t>
            </a:r>
            <a:r>
              <a:rPr lang="en-US" altLang="en-US" sz="4800" u="sng" smtClean="0"/>
              <a:t>new markets for their goods </a:t>
            </a:r>
            <a:r>
              <a:rPr lang="en-US" altLang="en-US" sz="4800" smtClean="0"/>
              <a:t>and </a:t>
            </a:r>
            <a:r>
              <a:rPr lang="en-US" altLang="en-US" sz="4800" u="sng" smtClean="0"/>
              <a:t>more</a:t>
            </a:r>
            <a:r>
              <a:rPr lang="en-US" altLang="en-US" sz="4800" smtClean="0"/>
              <a:t> valuable </a:t>
            </a:r>
            <a:r>
              <a:rPr lang="en-US" altLang="en-US" sz="4800" u="sng" smtClean="0"/>
              <a:t>natural resources</a:t>
            </a:r>
            <a:r>
              <a:rPr lang="en-US" altLang="en-US" sz="4800" smtClean="0"/>
              <a:t>.</a:t>
            </a:r>
            <a:r>
              <a:rPr lang="en-US" altLang="en-US" sz="6000" smtClean="0"/>
              <a:t/>
            </a:r>
            <a:br>
              <a:rPr lang="en-US" altLang="en-US" sz="6000" smtClean="0"/>
            </a:br>
            <a:endParaRPr lang="en-US" altLang="en-US" sz="1600" smtClean="0"/>
          </a:p>
          <a:p>
            <a:pPr algn="ctr" eaLnBrk="1" hangingPunct="1">
              <a:buFont typeface="Arial" charset="0"/>
              <a:buNone/>
            </a:pPr>
            <a:r>
              <a:rPr lang="en-US" altLang="en-US" sz="4800" smtClean="0"/>
              <a:t>Larger empire = More power</a:t>
            </a:r>
          </a:p>
          <a:p>
            <a:pPr algn="ctr" eaLnBrk="1" hangingPunct="1">
              <a:buFont typeface="Arial" charset="0"/>
              <a:buNone/>
            </a:pPr>
            <a:r>
              <a:rPr lang="en-US" altLang="en-US" sz="4800" smtClean="0"/>
              <a:t>Larger empire = More money</a:t>
            </a:r>
          </a:p>
        </p:txBody>
      </p:sp>
    </p:spTree>
  </p:cSld>
  <p:clrMapOvr>
    <a:masterClrMapping/>
  </p:clrMapOvr>
  <p:transition spd="slow">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7488"/>
            <a:ext cx="6858000" cy="2133600"/>
          </a:xfrm>
        </p:spPr>
        <p:txBody>
          <a:bodyPr/>
          <a:lstStyle/>
          <a:p>
            <a:pPr eaLnBrk="1" hangingPunct="1"/>
            <a:r>
              <a:rPr lang="en-US" altLang="en-US" sz="7200" smtClean="0"/>
              <a:t>Spread Religion [Christianity]</a:t>
            </a:r>
          </a:p>
        </p:txBody>
      </p:sp>
      <p:sp>
        <p:nvSpPr>
          <p:cNvPr id="3" name="Content Placeholder 2"/>
          <p:cNvSpPr>
            <a:spLocks noGrp="1"/>
          </p:cNvSpPr>
          <p:nvPr>
            <p:ph idx="1"/>
          </p:nvPr>
        </p:nvSpPr>
        <p:spPr>
          <a:xfrm>
            <a:off x="406400" y="2819400"/>
            <a:ext cx="8229600" cy="3048000"/>
          </a:xfrm>
        </p:spPr>
        <p:txBody>
          <a:bodyPr/>
          <a:lstStyle/>
          <a:p>
            <a:pPr algn="ctr" eaLnBrk="1" hangingPunct="1">
              <a:buFont typeface="Arial" charset="0"/>
              <a:buNone/>
            </a:pPr>
            <a:r>
              <a:rPr lang="en-US" altLang="en-US" sz="4000" smtClean="0"/>
              <a:t>	</a:t>
            </a:r>
            <a:r>
              <a:rPr lang="en-US" altLang="en-US" sz="4200" smtClean="0"/>
              <a:t>In the late 1400s, there was only one religion in Europe, Christianity. The European rulers were very religious. They wanted to convert everyone to Christianity.</a:t>
            </a:r>
          </a:p>
        </p:txBody>
      </p:sp>
      <p:pic>
        <p:nvPicPr>
          <p:cNvPr id="7170" name="Picture 2" descr="C:\Users\Kelli Brooke\AppData\Local\Microsoft\Windows\Temporary Internet Files\Content.IE5\VZ7BJAQB\MCj0436392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152400"/>
            <a:ext cx="172243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par>
                          <p:cTn id="10" fill="hold" nodeType="afterGroup">
                            <p:stCondLst>
                              <p:cond delay="7250"/>
                            </p:stCondLst>
                            <p:childTnLst>
                              <p:par>
                                <p:cTn id="11" presetID="12" presetClass="entr" presetSubtype="4" fill="hold"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lide(fromBottom)">
                                      <p:cBhvr>
                                        <p:cTn id="13" dur="1000"/>
                                        <p:tgtEl>
                                          <p:spTgt spid="3">
                                            <p:txEl>
                                              <p:pRg st="0" end="0"/>
                                            </p:txEl>
                                          </p:spTgt>
                                        </p:tgtEl>
                                      </p:cBhvr>
                                    </p:animEffect>
                                  </p:childTnLst>
                                </p:cTn>
                              </p:par>
                              <p:par>
                                <p:cTn id="14" presetID="23" presetClass="entr" presetSubtype="16"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p:cTn id="16" dur="1000" fill="hold"/>
                                        <p:tgtEl>
                                          <p:spTgt spid="7170"/>
                                        </p:tgtEl>
                                        <p:attrNameLst>
                                          <p:attrName>ppt_w</p:attrName>
                                        </p:attrNameLst>
                                      </p:cBhvr>
                                      <p:tavLst>
                                        <p:tav tm="0">
                                          <p:val>
                                            <p:fltVal val="0"/>
                                          </p:val>
                                        </p:tav>
                                        <p:tav tm="100000">
                                          <p:val>
                                            <p:strVal val="#ppt_w"/>
                                          </p:val>
                                        </p:tav>
                                      </p:tavLst>
                                    </p:anim>
                                    <p:anim calcmode="lin" valueType="num">
                                      <p:cBhvr>
                                        <p:cTn id="17" dur="100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525" y="152400"/>
            <a:ext cx="9144000" cy="868363"/>
          </a:xfrm>
        </p:spPr>
        <p:txBody>
          <a:bodyPr/>
          <a:lstStyle/>
          <a:p>
            <a:pPr eaLnBrk="1" hangingPunct="1"/>
            <a:r>
              <a:rPr lang="en-US" altLang="en-US" sz="3200" smtClean="0"/>
              <a:t>What you need to know about spread Christianity:</a:t>
            </a:r>
          </a:p>
        </p:txBody>
      </p:sp>
      <p:sp>
        <p:nvSpPr>
          <p:cNvPr id="15363" name="Content Placeholder 2"/>
          <p:cNvSpPr>
            <a:spLocks noGrp="1"/>
          </p:cNvSpPr>
          <p:nvPr>
            <p:ph idx="1"/>
          </p:nvPr>
        </p:nvSpPr>
        <p:spPr>
          <a:xfrm>
            <a:off x="228600" y="1066800"/>
            <a:ext cx="8610600" cy="5486400"/>
          </a:xfrm>
        </p:spPr>
        <p:txBody>
          <a:bodyPr/>
          <a:lstStyle/>
          <a:p>
            <a:pPr algn="ctr" eaLnBrk="1" hangingPunct="1">
              <a:buFont typeface="Arial" charset="0"/>
              <a:buNone/>
            </a:pPr>
            <a:r>
              <a:rPr lang="en-US" altLang="en-US" sz="6600" smtClean="0"/>
              <a:t>Europeans wanted to spread their religion [Christianity] to the new places they explored.</a:t>
            </a:r>
          </a:p>
        </p:txBody>
      </p:sp>
    </p:spTree>
  </p:cSld>
  <p:clrMapOvr>
    <a:masterClrMapping/>
  </p:clrMapOvr>
  <p:transition spd="slow">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477963"/>
          </a:xfrm>
        </p:spPr>
        <p:txBody>
          <a:bodyPr/>
          <a:lstStyle/>
          <a:p>
            <a:pPr eaLnBrk="1" hangingPunct="1"/>
            <a:r>
              <a:rPr lang="en-US" altLang="en-US" sz="4000" u="sng" smtClean="0"/>
              <a:t>Often the three “Gs” are used to explain the reason for European Exploration</a:t>
            </a:r>
            <a:r>
              <a:rPr lang="en-US" altLang="en-US" u="sng" smtClean="0"/>
              <a:t>:</a:t>
            </a:r>
          </a:p>
        </p:txBody>
      </p:sp>
      <p:grpSp>
        <p:nvGrpSpPr>
          <p:cNvPr id="6" name="Group 5"/>
          <p:cNvGrpSpPr>
            <a:grpSpLocks/>
          </p:cNvGrpSpPr>
          <p:nvPr/>
        </p:nvGrpSpPr>
        <p:grpSpPr bwMode="auto">
          <a:xfrm>
            <a:off x="1173163" y="5181600"/>
            <a:ext cx="5568950" cy="1295400"/>
            <a:chOff x="1172788" y="5181600"/>
            <a:chExt cx="5569324" cy="1295400"/>
          </a:xfrm>
        </p:grpSpPr>
        <p:pic>
          <p:nvPicPr>
            <p:cNvPr id="16394" name="Picture 4" descr="C:\Users\Kelli Brooke\AppData\Local\Microsoft\Windows\Temporary Internet Files\Content.IE5\VZ7BJAQB\MCj0406148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575" y="5334000"/>
              <a:ext cx="16335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Content Placeholder 2"/>
            <p:cNvSpPr txBox="1">
              <a:spLocks/>
            </p:cNvSpPr>
            <p:nvPr/>
          </p:nvSpPr>
          <p:spPr bwMode="auto">
            <a:xfrm>
              <a:off x="1172788" y="5181600"/>
              <a:ext cx="288602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en-US" altLang="en-US" sz="8800">
                  <a:latin typeface="Calibri" pitchFamily="34" charset="0"/>
                </a:rPr>
                <a:t>Glory</a:t>
              </a:r>
            </a:p>
          </p:txBody>
        </p:sp>
      </p:grpSp>
      <p:grpSp>
        <p:nvGrpSpPr>
          <p:cNvPr id="12" name="Group 11"/>
          <p:cNvGrpSpPr>
            <a:grpSpLocks/>
          </p:cNvGrpSpPr>
          <p:nvPr/>
        </p:nvGrpSpPr>
        <p:grpSpPr bwMode="auto">
          <a:xfrm>
            <a:off x="1185863" y="3463925"/>
            <a:ext cx="4926012" cy="1371600"/>
            <a:chOff x="1185711" y="3463925"/>
            <a:chExt cx="4926519" cy="1371600"/>
          </a:xfrm>
        </p:grpSpPr>
        <p:pic>
          <p:nvPicPr>
            <p:cNvPr id="16392" name="Picture 2" descr="C:\Users\Kelli Brooke\AppData\Local\Microsoft\Windows\Temporary Internet Files\Content.IE5\VZ7BJAQB\MCj0436392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955" y="3598862"/>
              <a:ext cx="80327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Content Placeholder 2"/>
            <p:cNvSpPr txBox="1">
              <a:spLocks/>
            </p:cNvSpPr>
            <p:nvPr/>
          </p:nvSpPr>
          <p:spPr bwMode="auto">
            <a:xfrm>
              <a:off x="1185711" y="3463925"/>
              <a:ext cx="305757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en-US" altLang="en-US" sz="8800">
                  <a:latin typeface="Calibri" pitchFamily="34" charset="0"/>
                </a:rPr>
                <a:t>God</a:t>
              </a:r>
            </a:p>
          </p:txBody>
        </p:sp>
      </p:grpSp>
      <p:grpSp>
        <p:nvGrpSpPr>
          <p:cNvPr id="11" name="Group 10"/>
          <p:cNvGrpSpPr>
            <a:grpSpLocks/>
          </p:cNvGrpSpPr>
          <p:nvPr/>
        </p:nvGrpSpPr>
        <p:grpSpPr bwMode="auto">
          <a:xfrm>
            <a:off x="1196975" y="1905000"/>
            <a:ext cx="5092700" cy="1371600"/>
            <a:chOff x="1196597" y="1905000"/>
            <a:chExt cx="5093078" cy="1371600"/>
          </a:xfrm>
        </p:grpSpPr>
        <p:pic>
          <p:nvPicPr>
            <p:cNvPr id="16390" name="Picture 2" descr="C:\Users\Kelli Brooke\AppData\Local\Microsoft\Windows\Temporary Internet Files\Content.IE5\841ON8X1\MCj0436368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575" y="190500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Content Placeholder 2"/>
            <p:cNvSpPr txBox="1">
              <a:spLocks/>
            </p:cNvSpPr>
            <p:nvPr/>
          </p:nvSpPr>
          <p:spPr bwMode="auto">
            <a:xfrm>
              <a:off x="1196597" y="1905000"/>
              <a:ext cx="305757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en-US" altLang="en-US" sz="8800">
                  <a:latin typeface="Calibri" pitchFamily="34" charset="0"/>
                </a:rPr>
                <a:t>Gold</a:t>
              </a:r>
            </a:p>
          </p:txBody>
        </p:sp>
      </p:gr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53" presetClass="entr" presetSubtype="16" fill="hold" nodeType="afterEffect">
                                  <p:stCondLst>
                                    <p:cond delay="2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par>
                          <p:cTn id="16" fill="hold" nodeType="afterGroup">
                            <p:stCondLst>
                              <p:cond delay="5000"/>
                            </p:stCondLst>
                            <p:childTnLst>
                              <p:par>
                                <p:cTn id="17" presetID="53" presetClass="entr" presetSubtype="16" fill="hold" nodeType="afterEffect">
                                  <p:stCondLst>
                                    <p:cond delay="1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nodeType="afterGroup">
                            <p:stCondLst>
                              <p:cond delay="7500"/>
                            </p:stCondLst>
                            <p:childTnLst>
                              <p:par>
                                <p:cTn id="23" presetID="53" presetClass="entr" presetSubtype="16" fill="hold" nodeType="afterEffect">
                                  <p:stCondLst>
                                    <p:cond delay="1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Effect transition="in" filter="fade">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28600"/>
            <a:ext cx="8229600" cy="1905000"/>
          </a:xfrm>
        </p:spPr>
        <p:txBody>
          <a:bodyPr/>
          <a:lstStyle/>
          <a:p>
            <a:pPr eaLnBrk="1" hangingPunct="1"/>
            <a:r>
              <a:rPr lang="en-US" altLang="en-US" sz="7200" b="1" u="sng" smtClean="0"/>
              <a:t>Advances in Equipment</a:t>
            </a:r>
          </a:p>
        </p:txBody>
      </p:sp>
      <p:pic>
        <p:nvPicPr>
          <p:cNvPr id="2051" name="Picture 3" descr="C:\Users\Kelli Brooke\AppData\Local\Microsoft\Windows\Temporary Internet Files\Content.IE5\NNFJCQOX\MCBD06678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667000"/>
            <a:ext cx="5041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55764 0.0266 C 0.51407 0.03701 0.47084 0.04719 0.43959 0.04094 C 0.40816 0.03469 0.4 -0.01018 0.36962 -0.01041 C 0.33889 -0.01064 0.2915 0.03932 0.25539 0.03909 C 0.21962 0.03886 0.18716 -0.00995 0.15348 -0.01226 C 0.11945 -0.01481 0.09271 0.01202 0.05296 0.02475 C 0.01407 0.03747 -0.0493 0.07147 -0.08368 0.06361 C -0.11788 0.05598 -0.11388 -0.01273 -0.15208 -0.02059 C -0.19062 -0.02846 -0.2802 0.00277 -0.31371 0.01642 C -0.34687 0.03007 -0.32986 0.0576 -0.35208 0.06153 C -0.37447 0.06569 -0.41996 0.05274 -0.44722 0.04094 C -0.47413 0.02937 -0.49791 -0.00995 -0.51527 -0.00833 C -0.53246 -0.00648 -0.53715 0.04418 -0.55017 0.05135 C -0.56284 0.05852 -0.58507 0.03816 -0.59236 0.03493 " pathEditMode="relative" rAng="0" ptsTypes="aaaaaaaaaaaaaA">
                                      <p:cBhvr>
                                        <p:cTn id="6" dur="5000" fill="hold"/>
                                        <p:tgtEl>
                                          <p:spTgt spid="2051"/>
                                        </p:tgtEl>
                                        <p:attrNameLst>
                                          <p:attrName>ppt_x</p:attrName>
                                          <p:attrName>ppt_y</p:attrName>
                                        </p:attrNameLst>
                                      </p:cBhvr>
                                      <p:rCtr x="-57500" y="-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676400"/>
            <a:ext cx="8229600" cy="2743200"/>
          </a:xfrm>
        </p:spPr>
        <p:txBody>
          <a:bodyPr/>
          <a:lstStyle/>
          <a:p>
            <a:r>
              <a:rPr lang="en-US" altLang="en-US" sz="8800" smtClean="0"/>
              <a:t>Prince Henry the Navigator Task</a:t>
            </a:r>
          </a:p>
        </p:txBody>
      </p:sp>
    </p:spTree>
  </p:cSld>
  <p:clrMapOvr>
    <a:masterClrMapping/>
  </p:clrMapOvr>
  <p:transition spd="slow">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altLang="en-US" sz="5400" b="1" u="sng" smtClean="0"/>
              <a:t>Advances in Equipment</a:t>
            </a:r>
          </a:p>
        </p:txBody>
      </p:sp>
      <p:sp>
        <p:nvSpPr>
          <p:cNvPr id="3" name="Content Placeholder 2"/>
          <p:cNvSpPr>
            <a:spLocks noGrp="1"/>
          </p:cNvSpPr>
          <p:nvPr>
            <p:ph idx="1"/>
          </p:nvPr>
        </p:nvSpPr>
        <p:spPr>
          <a:xfrm>
            <a:off x="228600" y="1219200"/>
            <a:ext cx="8229600" cy="5334000"/>
          </a:xfrm>
        </p:spPr>
        <p:txBody>
          <a:bodyPr/>
          <a:lstStyle/>
          <a:p>
            <a:r>
              <a:rPr lang="en-US" altLang="en-US" smtClean="0"/>
              <a:t>Advances in equipment and sailing ships made long voyages possible.</a:t>
            </a:r>
          </a:p>
          <a:p>
            <a:r>
              <a:rPr lang="en-US" altLang="en-US" smtClean="0"/>
              <a:t>Prince Henry the Navigator was a Portuguese prince and naval commander who founded a school of navigation for sailors.</a:t>
            </a:r>
          </a:p>
          <a:p>
            <a:r>
              <a:rPr lang="en-US" altLang="en-US" smtClean="0"/>
              <a:t>Prince Henry the Navigator paid for expeditions and employed mapmakers to create detailed maps of new explorations.</a:t>
            </a:r>
          </a:p>
          <a:p>
            <a:r>
              <a:rPr lang="en-US" altLang="en-US" smtClean="0"/>
              <a:t>Prince Henry’s shipbuilders developed a smaller, light sailing ship</a:t>
            </a:r>
          </a:p>
        </p:txBody>
      </p:sp>
      <p:pic>
        <p:nvPicPr>
          <p:cNvPr id="54274" name="Picture 2" descr="http://fla.fg-a.com/boats/sail-boat-animated-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15138" y="5086350"/>
            <a:ext cx="22098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3">
                                            <p:txEl>
                                              <p:pRg st="3" end="3"/>
                                            </p:txEl>
                                          </p:spTgt>
                                        </p:tgtEl>
                                      </p:cBhvr>
                                    </p:animEffect>
                                  </p:childTnLst>
                                </p:cTn>
                              </p:par>
                            </p:childTnLst>
                          </p:cTn>
                        </p:par>
                        <p:par>
                          <p:cTn id="38" fill="hold" nodeType="afterGroup">
                            <p:stCondLst>
                              <p:cond delay="1000"/>
                            </p:stCondLst>
                            <p:childTnLst>
                              <p:par>
                                <p:cTn id="39" presetID="10" presetClass="entr" presetSubtype="0" fill="hold" nodeType="afterEffect">
                                  <p:stCondLst>
                                    <p:cond delay="500"/>
                                  </p:stCondLst>
                                  <p:childTnLst>
                                    <p:set>
                                      <p:cBhvr>
                                        <p:cTn id="40" dur="1" fill="hold">
                                          <p:stCondLst>
                                            <p:cond delay="0"/>
                                          </p:stCondLst>
                                        </p:cTn>
                                        <p:tgtEl>
                                          <p:spTgt spid="54274"/>
                                        </p:tgtEl>
                                        <p:attrNameLst>
                                          <p:attrName>style.visibility</p:attrName>
                                        </p:attrNameLst>
                                      </p:cBhvr>
                                      <p:to>
                                        <p:strVal val="visible"/>
                                      </p:to>
                                    </p:set>
                                    <p:animEffect transition="in" filter="fade">
                                      <p:cBhvr>
                                        <p:cTn id="41" dur="1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763000" cy="1143000"/>
          </a:xfrm>
        </p:spPr>
        <p:txBody>
          <a:bodyPr/>
          <a:lstStyle/>
          <a:p>
            <a:r>
              <a:rPr lang="en-US" altLang="en-US" sz="5400" dirty="0" smtClean="0"/>
              <a:t>What does exploration mean? What about colonization?</a:t>
            </a:r>
          </a:p>
        </p:txBody>
      </p:sp>
      <p:sp>
        <p:nvSpPr>
          <p:cNvPr id="3075" name="Title 1"/>
          <p:cNvSpPr txBox="1">
            <a:spLocks/>
          </p:cNvSpPr>
          <p:nvPr/>
        </p:nvSpPr>
        <p:spPr bwMode="auto">
          <a:xfrm>
            <a:off x="331304" y="1905000"/>
            <a:ext cx="845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4400" dirty="0">
                <a:latin typeface="Calibri" pitchFamily="34" charset="0"/>
              </a:rPr>
              <a:t>With a seat partner, describe an example of exploration </a:t>
            </a:r>
          </a:p>
          <a:p>
            <a:pPr algn="ctr"/>
            <a:r>
              <a:rPr lang="en-US" altLang="en-US" sz="4400" dirty="0">
                <a:latin typeface="Calibri" pitchFamily="34" charset="0"/>
              </a:rPr>
              <a:t>[could possibly be from a movie]. </a:t>
            </a:r>
          </a:p>
          <a:p>
            <a:pPr algn="ctr"/>
            <a:endParaRPr lang="en-US" altLang="en-US" sz="2400" dirty="0">
              <a:latin typeface="Calibri" pitchFamily="34" charset="0"/>
            </a:endParaRPr>
          </a:p>
          <a:p>
            <a:pPr algn="ctr"/>
            <a:r>
              <a:rPr lang="en-US" altLang="en-US" sz="4400" dirty="0">
                <a:latin typeface="Calibri" pitchFamily="34" charset="0"/>
              </a:rPr>
              <a:t>Describe an example of colonization [could possibly be from a movie]</a:t>
            </a:r>
          </a:p>
        </p:txBody>
      </p:sp>
      <p:sp>
        <p:nvSpPr>
          <p:cNvPr id="2" name="Rectangle 1"/>
          <p:cNvSpPr/>
          <p:nvPr/>
        </p:nvSpPr>
        <p:spPr>
          <a:xfrm>
            <a:off x="203752" y="6095880"/>
            <a:ext cx="8713304" cy="523220"/>
          </a:xfrm>
          <a:prstGeom prst="rect">
            <a:avLst/>
          </a:prstGeom>
        </p:spPr>
        <p:txBody>
          <a:bodyPr wrap="square">
            <a:spAutoFit/>
          </a:bodyPr>
          <a:lstStyle/>
          <a:p>
            <a:pPr algn="ctr"/>
            <a:r>
              <a:rPr lang="en-US" sz="2800" dirty="0">
                <a:hlinkClick r:id="rId3"/>
              </a:rPr>
              <a:t>https://</a:t>
            </a:r>
            <a:r>
              <a:rPr lang="en-US" sz="2800" dirty="0" smtClean="0">
                <a:hlinkClick r:id="rId3"/>
              </a:rPr>
              <a:t>www.youtube.com/watch?t=1&amp;v=xFo-pkIRvwc</a:t>
            </a:r>
            <a:r>
              <a:rPr lang="en-US" sz="2800" dirty="0" smtClean="0"/>
              <a:t> </a:t>
            </a:r>
            <a:endParaRPr lang="en-US" sz="2800" dirty="0"/>
          </a:p>
        </p:txBody>
      </p:sp>
    </p:spTree>
  </p:cSld>
  <p:clrMapOvr>
    <a:masterClrMapping/>
  </p:clrMapOvr>
  <p:transition spd="slow">
    <p:checke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381000"/>
            <a:ext cx="8839200" cy="1143000"/>
          </a:xfrm>
        </p:spPr>
        <p:txBody>
          <a:bodyPr/>
          <a:lstStyle/>
          <a:p>
            <a:r>
              <a:rPr lang="en-US" altLang="en-US" sz="6000" b="1" u="sng" smtClean="0"/>
              <a:t>European Exploration Routes</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6283325" cy="45450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304800"/>
            <a:ext cx="9144000" cy="1143000"/>
          </a:xfrm>
        </p:spPr>
        <p:txBody>
          <a:bodyPr/>
          <a:lstStyle/>
          <a:p>
            <a:r>
              <a:rPr lang="en-US" altLang="en-US" smtClean="0"/>
              <a:t>Use the European Empires Student Map to record the different routes</a:t>
            </a:r>
          </a:p>
        </p:txBody>
      </p:sp>
      <p:graphicFrame>
        <p:nvGraphicFramePr>
          <p:cNvPr id="21507" name="Object 4"/>
          <p:cNvGraphicFramePr>
            <a:graphicFrameLocks noChangeAspect="1"/>
          </p:cNvGraphicFramePr>
          <p:nvPr/>
        </p:nvGraphicFramePr>
        <p:xfrm>
          <a:off x="1447800" y="1752600"/>
          <a:ext cx="6248400" cy="4829175"/>
        </p:xfrm>
        <a:graphic>
          <a:graphicData uri="http://schemas.openxmlformats.org/presentationml/2006/ole">
            <mc:AlternateContent xmlns:mc="http://schemas.openxmlformats.org/markup-compatibility/2006">
              <mc:Choice xmlns:v="urn:schemas-microsoft-com:vml" Requires="v">
                <p:oleObj spid="_x0000_s21519" name="Acrobat Document" r:id="rId4" imgW="6034986" imgH="4663440" progId="AcroExch.Document.11">
                  <p:embed/>
                </p:oleObj>
              </mc:Choice>
              <mc:Fallback>
                <p:oleObj name="Acrobat Document" r:id="rId4" imgW="6034986" imgH="4663440" progId="AcroExch.Document.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752600"/>
                        <a:ext cx="6248400" cy="4829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hecke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76200"/>
            <a:ext cx="8229600" cy="1143000"/>
          </a:xfrm>
        </p:spPr>
        <p:txBody>
          <a:bodyPr/>
          <a:lstStyle/>
          <a:p>
            <a:r>
              <a:rPr lang="en-US" altLang="en-US" sz="6600" b="1" u="sng" smtClean="0"/>
              <a:t>Portugal’s Explorations</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1371600"/>
            <a:ext cx="7108825" cy="51958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6200"/>
            <a:ext cx="8229600" cy="1143000"/>
          </a:xfrm>
        </p:spPr>
        <p:txBody>
          <a:bodyPr/>
          <a:lstStyle/>
          <a:p>
            <a:r>
              <a:rPr lang="en-US" altLang="en-US" sz="6600" b="1" u="sng" smtClean="0"/>
              <a:t>Spain’s Explorations</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54138"/>
            <a:ext cx="7061200" cy="510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1143000"/>
          </a:xfrm>
        </p:spPr>
        <p:txBody>
          <a:bodyPr/>
          <a:lstStyle/>
          <a:p>
            <a:r>
              <a:rPr lang="en-US" altLang="en-US" sz="6600" b="1" u="sng" smtClean="0"/>
              <a:t>England’s Explorations</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997700" cy="5032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
            <a:ext cx="8229600" cy="1143000"/>
          </a:xfrm>
        </p:spPr>
        <p:txBody>
          <a:bodyPr/>
          <a:lstStyle/>
          <a:p>
            <a:r>
              <a:rPr lang="en-US" altLang="en-US" sz="6600" b="1" u="sng" smtClean="0"/>
              <a:t>France’s Explorations</a:t>
            </a:r>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341438"/>
            <a:ext cx="6954838" cy="5078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600075" y="304800"/>
            <a:ext cx="7924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6600">
                <a:solidFill>
                  <a:srgbClr val="000000"/>
                </a:solidFill>
                <a:latin typeface="Calibri" pitchFamily="34" charset="0"/>
              </a:rPr>
              <a:t>What is an empire?</a:t>
            </a:r>
          </a:p>
        </p:txBody>
      </p:sp>
      <p:sp>
        <p:nvSpPr>
          <p:cNvPr id="5" name="TextBox 4"/>
          <p:cNvSpPr txBox="1">
            <a:spLocks noChangeArrowheads="1"/>
          </p:cNvSpPr>
          <p:nvPr/>
        </p:nvSpPr>
        <p:spPr bwMode="auto">
          <a:xfrm>
            <a:off x="446088" y="16764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5400">
                <a:solidFill>
                  <a:srgbClr val="000000"/>
                </a:solidFill>
                <a:latin typeface="Calibri" pitchFamily="34" charset="0"/>
              </a:rPr>
              <a:t>An empire is a group of countries or regions that are controlled by one ruler or one government. </a:t>
            </a:r>
          </a:p>
        </p:txBody>
      </p:sp>
      <p:sp>
        <p:nvSpPr>
          <p:cNvPr id="7" name="TextBox 6"/>
          <p:cNvSpPr txBox="1">
            <a:spLocks noChangeArrowheads="1"/>
          </p:cNvSpPr>
          <p:nvPr/>
        </p:nvSpPr>
        <p:spPr bwMode="auto">
          <a:xfrm>
            <a:off x="104775" y="54102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800">
                <a:solidFill>
                  <a:srgbClr val="000000"/>
                </a:solidFill>
                <a:latin typeface="Calibri" pitchFamily="34" charset="0"/>
              </a:rPr>
              <a:t>Can you think of any examples?</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nodeType="afterGroup">
                            <p:stCondLst>
                              <p:cond delay="1000"/>
                            </p:stCondLst>
                            <p:childTnLst>
                              <p:par>
                                <p:cTn id="18" presetID="53" presetClass="entr" presetSubtype="16" fill="hold" grpId="0" nodeType="afterEffect">
                                  <p:stCondLst>
                                    <p:cond delay="300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4800" smtClean="0"/>
              <a:t>Look at the Roman Empire below as an example.</a:t>
            </a:r>
          </a:p>
        </p:txBody>
      </p:sp>
      <p:pic>
        <p:nvPicPr>
          <p:cNvPr id="27651" name="Picture 2" descr="http://www.globalsecurity.org/military/world/spqr/images/spqr-map-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088" y="1828800"/>
            <a:ext cx="5791200" cy="47291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5"/>
            <a:ext cx="8458200" cy="3124200"/>
          </a:xfrm>
        </p:spPr>
        <p:txBody>
          <a:bodyPr/>
          <a:lstStyle/>
          <a:p>
            <a:r>
              <a:rPr lang="en-US" altLang="en-US" sz="3600" dirty="0" smtClean="0"/>
              <a:t>The countries of Portugal, Spain, England, and France led the exploration and colonization movement and built individual empires across the Americas, Africa, Asia, and Australia.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00400"/>
            <a:ext cx="6324600" cy="3382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28600"/>
            <a:ext cx="8458200" cy="1216025"/>
          </a:xfrm>
        </p:spPr>
        <p:txBody>
          <a:bodyPr/>
          <a:lstStyle/>
          <a:p>
            <a:r>
              <a:rPr lang="en-US" altLang="en-US" sz="4800" u="sng" smtClean="0"/>
              <a:t>European Empires Map Activity</a:t>
            </a:r>
          </a:p>
        </p:txBody>
      </p:sp>
      <p:pic>
        <p:nvPicPr>
          <p:cNvPr id="296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75625" cy="4373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4288"/>
            <a:ext cx="9144000" cy="1219201"/>
          </a:xfrm>
        </p:spPr>
        <p:txBody>
          <a:bodyPr/>
          <a:lstStyle/>
          <a:p>
            <a:r>
              <a:rPr lang="en-US" altLang="en-US" sz="3200" smtClean="0"/>
              <a:t>How many of you have seen the movie Avatar? How </a:t>
            </a:r>
            <a:br>
              <a:rPr lang="en-US" altLang="en-US" sz="3200" smtClean="0"/>
            </a:br>
            <a:r>
              <a:rPr lang="en-US" altLang="en-US" sz="3200" smtClean="0"/>
              <a:t>is it an example of exploration and colonization?</a:t>
            </a:r>
          </a:p>
        </p:txBody>
      </p:sp>
      <p:grpSp>
        <p:nvGrpSpPr>
          <p:cNvPr id="4099" name="Group 7"/>
          <p:cNvGrpSpPr>
            <a:grpSpLocks noChangeAspect="1"/>
          </p:cNvGrpSpPr>
          <p:nvPr/>
        </p:nvGrpSpPr>
        <p:grpSpPr bwMode="auto">
          <a:xfrm>
            <a:off x="609600" y="1288983"/>
            <a:ext cx="7851775" cy="4904833"/>
            <a:chOff x="152400" y="1295399"/>
            <a:chExt cx="8633946" cy="5393272"/>
          </a:xfrm>
        </p:grpSpPr>
        <p:pic>
          <p:nvPicPr>
            <p:cNvPr id="4100" name="Picture 4" descr="http://4.bp.blogspot.com/-jwahVAI6BoM/VBOa3sd1YKI/AAAAAAAACJs/SKKuPgkAUqw/s1600/avatar_movie_trailer_stills_pics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399"/>
              <a:ext cx="8633946" cy="360255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2" descr="http://www.picgifs.com/wallpapers/movie-and-tv-shows/avatar/wallpaper_avatar-film_animaatjes-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4267200"/>
              <a:ext cx="4277179" cy="240713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02" name="Picture 6" descr="http://www.hdwallpaperscool.com/wp-content/uploads/2013/11/avatar-movie-cool-wallpapers-desktop-widescreen-avatar-images-high-resol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6957" y="4237991"/>
              <a:ext cx="4349389" cy="243634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52400" y="4237328"/>
              <a:ext cx="8633946" cy="3016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29680" y="4237328"/>
              <a:ext cx="19052" cy="245134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421011" y="6180778"/>
            <a:ext cx="8156575" cy="523220"/>
          </a:xfrm>
          <a:prstGeom prst="rect">
            <a:avLst/>
          </a:prstGeom>
        </p:spPr>
        <p:txBody>
          <a:bodyPr wrap="square">
            <a:spAutoFit/>
          </a:bodyPr>
          <a:lstStyle/>
          <a:p>
            <a:pPr algn="ctr"/>
            <a:r>
              <a:rPr lang="en-US" sz="2800" dirty="0">
                <a:hlinkClick r:id="rId6"/>
              </a:rPr>
              <a:t>https://</a:t>
            </a:r>
            <a:r>
              <a:rPr lang="en-US" sz="2800" dirty="0" smtClean="0">
                <a:hlinkClick r:id="rId6"/>
              </a:rPr>
              <a:t>www.youtube.com/watch?v=d1_JBMrrYw8</a:t>
            </a:r>
            <a:r>
              <a:rPr lang="en-US" sz="2800" dirty="0" smtClean="0"/>
              <a:t> </a:t>
            </a:r>
            <a:endParaRPr lang="en-US" sz="2800" dirty="0"/>
          </a:p>
        </p:txBody>
      </p:sp>
    </p:spTree>
  </p:cSld>
  <p:clrMapOvr>
    <a:masterClrMapping/>
  </p:clrMapOvr>
  <p:transition spd="slow">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304800"/>
            <a:ext cx="9144000" cy="1143000"/>
          </a:xfrm>
        </p:spPr>
        <p:txBody>
          <a:bodyPr/>
          <a:lstStyle/>
          <a:p>
            <a:r>
              <a:rPr lang="en-US" altLang="en-US" smtClean="0"/>
              <a:t>Use the European Empires Student Map to record the different empires</a:t>
            </a:r>
          </a:p>
        </p:txBody>
      </p:sp>
      <p:graphicFrame>
        <p:nvGraphicFramePr>
          <p:cNvPr id="30723" name="Object 4"/>
          <p:cNvGraphicFramePr>
            <a:graphicFrameLocks noChangeAspect="1"/>
          </p:cNvGraphicFramePr>
          <p:nvPr/>
        </p:nvGraphicFramePr>
        <p:xfrm>
          <a:off x="1447800" y="1752600"/>
          <a:ext cx="6248400" cy="4829175"/>
        </p:xfrm>
        <a:graphic>
          <a:graphicData uri="http://schemas.openxmlformats.org/presentationml/2006/ole">
            <mc:AlternateContent xmlns:mc="http://schemas.openxmlformats.org/markup-compatibility/2006">
              <mc:Choice xmlns:v="urn:schemas-microsoft-com:vml" Requires="v">
                <p:oleObj spid="_x0000_s30734" name="Acrobat Document" r:id="rId4" imgW="6034986" imgH="4663440" progId="AcroExch.Document.11">
                  <p:embed/>
                </p:oleObj>
              </mc:Choice>
              <mc:Fallback>
                <p:oleObj name="Acrobat Document" r:id="rId4" imgW="6034986" imgH="4663440" progId="AcroExch.Document.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752600"/>
                        <a:ext cx="6248400" cy="4829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hecke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304800"/>
            <a:ext cx="9144000" cy="1143000"/>
          </a:xfrm>
        </p:spPr>
        <p:txBody>
          <a:bodyPr/>
          <a:lstStyle/>
          <a:p>
            <a:r>
              <a:rPr lang="en-US" altLang="en-US" sz="7200" u="sng" dirty="0" smtClean="0"/>
              <a:t>Empire of Portugal</a:t>
            </a:r>
          </a:p>
        </p:txBody>
      </p:sp>
      <p:pic>
        <p:nvPicPr>
          <p:cNvPr id="3174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154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04800"/>
            <a:ext cx="9144000" cy="1143000"/>
          </a:xfrm>
        </p:spPr>
        <p:txBody>
          <a:bodyPr/>
          <a:lstStyle/>
          <a:p>
            <a:r>
              <a:rPr lang="en-US" altLang="en-US" sz="7200" u="sng" smtClean="0"/>
              <a:t>Empire Spain</a:t>
            </a:r>
          </a:p>
        </p:txBody>
      </p:sp>
      <p:pic>
        <p:nvPicPr>
          <p:cNvPr id="327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304800"/>
            <a:ext cx="9144000" cy="1143000"/>
          </a:xfrm>
        </p:spPr>
        <p:txBody>
          <a:bodyPr/>
          <a:lstStyle/>
          <a:p>
            <a:r>
              <a:rPr lang="en-US" altLang="en-US" sz="4800" smtClean="0"/>
              <a:t>British Empire </a:t>
            </a:r>
            <a:br>
              <a:rPr lang="en-US" altLang="en-US" sz="4800" smtClean="0"/>
            </a:br>
            <a:r>
              <a:rPr lang="en-US" altLang="en-US" sz="4800" smtClean="0"/>
              <a:t>[England or United Kingdom]</a:t>
            </a:r>
          </a:p>
        </p:txBody>
      </p:sp>
      <p:pic>
        <p:nvPicPr>
          <p:cNvPr id="337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05013"/>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304800"/>
            <a:ext cx="9144000" cy="1143000"/>
          </a:xfrm>
        </p:spPr>
        <p:txBody>
          <a:bodyPr/>
          <a:lstStyle/>
          <a:p>
            <a:r>
              <a:rPr lang="en-US" altLang="en-US" sz="7200" u="sng" smtClean="0"/>
              <a:t>Empire of France</a:t>
            </a:r>
          </a:p>
        </p:txBody>
      </p:sp>
      <p:pic>
        <p:nvPicPr>
          <p:cNvPr id="3481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88913" y="228600"/>
            <a:ext cx="8763000" cy="1676400"/>
          </a:xfrm>
        </p:spPr>
        <p:txBody>
          <a:bodyPr/>
          <a:lstStyle/>
          <a:p>
            <a:r>
              <a:rPr lang="en-US" altLang="en-US" sz="4000" smtClean="0"/>
              <a:t>Look specifically at Africa and North America. What do you think happened to the people already living in these areas?</a:t>
            </a:r>
          </a:p>
        </p:txBody>
      </p:sp>
      <p:pic>
        <p:nvPicPr>
          <p:cNvPr id="3584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8175625" cy="4373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762000" y="152400"/>
            <a:ext cx="7772400" cy="1143000"/>
          </a:xfrm>
        </p:spPr>
        <p:txBody>
          <a:bodyPr/>
          <a:lstStyle/>
          <a:p>
            <a:r>
              <a:rPr lang="en-US" altLang="en-US" sz="5400" u="sng" smtClean="0"/>
              <a:t>Summarizing Strategy</a:t>
            </a:r>
          </a:p>
        </p:txBody>
      </p:sp>
      <p:sp>
        <p:nvSpPr>
          <p:cNvPr id="36867" name="Subtitle 2"/>
          <p:cNvSpPr>
            <a:spLocks noGrp="1"/>
          </p:cNvSpPr>
          <p:nvPr>
            <p:ph type="subTitle" idx="1"/>
          </p:nvPr>
        </p:nvSpPr>
        <p:spPr>
          <a:xfrm>
            <a:off x="503238" y="1752600"/>
            <a:ext cx="8001000" cy="4267200"/>
          </a:xfrm>
        </p:spPr>
        <p:txBody>
          <a:bodyPr/>
          <a:lstStyle/>
          <a:p>
            <a:r>
              <a:rPr lang="en-US" altLang="en-US" sz="4400" smtClean="0">
                <a:solidFill>
                  <a:schemeClr val="tx1"/>
                </a:solidFill>
              </a:rPr>
              <a:t>You are a European Explorer. Select an empire and describe where you explored, why you explored, and the possible effect your exploration had on the people there.</a:t>
            </a:r>
          </a:p>
        </p:txBody>
      </p:sp>
    </p:spTree>
  </p:cSld>
  <p:clrMapOvr>
    <a:masterClrMapping/>
  </p:clrMapOvr>
  <p:transition spd="slow">
    <p:checke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304800"/>
            <a:ext cx="8229600" cy="1905000"/>
          </a:xfrm>
        </p:spPr>
        <p:txBody>
          <a:bodyPr/>
          <a:lstStyle/>
          <a:p>
            <a:pPr eaLnBrk="1" hangingPunct="1"/>
            <a:r>
              <a:rPr lang="en-US" altLang="en-US" sz="7200" dirty="0" smtClean="0"/>
              <a:t>What motivated the explorers to explore?</a:t>
            </a:r>
          </a:p>
        </p:txBody>
      </p:sp>
      <p:pic>
        <p:nvPicPr>
          <p:cNvPr id="2051" name="Picture 3" descr="C:\Users\Kelli Brooke\AppData\Local\Microsoft\Windows\Temporary Internet Files\Content.IE5\NNFJCQOX\MCBD06678_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362200"/>
            <a:ext cx="50419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55764 0.0266 C 0.51407 0.03701 0.47084 0.04719 0.43959 0.04094 C 0.40816 0.03469 0.4 -0.01018 0.36962 -0.01041 C 0.33889 -0.01064 0.2915 0.03932 0.25539 0.03909 C 0.21962 0.03886 0.18716 -0.00995 0.15348 -0.01226 C 0.11945 -0.01481 0.09271 0.01202 0.05296 0.02475 C 0.01407 0.03747 -0.0493 0.07147 -0.08368 0.06361 C -0.11788 0.05598 -0.11388 -0.01273 -0.15208 -0.02059 C -0.19062 -0.02846 -0.2802 0.00277 -0.31371 0.01642 C -0.34687 0.03007 -0.32986 0.0576 -0.35208 0.06153 C -0.37447 0.06569 -0.41996 0.05274 -0.44722 0.04094 C -0.47413 0.02937 -0.49791 -0.00995 -0.51527 -0.00833 C -0.53246 -0.00648 -0.53715 0.04418 -0.55017 0.05135 C -0.56284 0.05852 -0.58507 0.03816 -0.59236 0.03493 " pathEditMode="relative" rAng="0" ptsTypes="aaaaaaaaaaaaaA">
                                      <p:cBhvr>
                                        <p:cTn id="6" dur="5000" fill="hold"/>
                                        <p:tgtEl>
                                          <p:spTgt spid="2051"/>
                                        </p:tgtEl>
                                        <p:attrNameLst>
                                          <p:attrName>ppt_x</p:attrName>
                                          <p:attrName>ppt_y</p:attrName>
                                        </p:attrNameLst>
                                      </p:cBhvr>
                                      <p:rCtr x="-57500" y="-5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219200"/>
            <a:ext cx="5038825" cy="4038600"/>
          </a:xfrm>
        </p:spPr>
        <p:txBody>
          <a:bodyPr/>
          <a:lstStyle/>
          <a:p>
            <a:pPr eaLnBrk="1" hangingPunct="1"/>
            <a:r>
              <a:rPr lang="en-US" altLang="en-US" sz="4200" dirty="0" smtClean="0"/>
              <a:t>Use your graphic organizer to summarize the important information </a:t>
            </a:r>
            <a:br>
              <a:rPr lang="en-US" altLang="en-US" sz="4200" dirty="0" smtClean="0"/>
            </a:br>
            <a:r>
              <a:rPr lang="en-US" altLang="en-US" sz="4200" dirty="0" smtClean="0"/>
              <a:t>from the lesson</a:t>
            </a:r>
          </a:p>
        </p:txBody>
      </p:sp>
      <p:graphicFrame>
        <p:nvGraphicFramePr>
          <p:cNvPr id="2" name="Object 1"/>
          <p:cNvGraphicFramePr>
            <a:graphicFrameLocks noChangeAspect="1"/>
          </p:cNvGraphicFramePr>
          <p:nvPr>
            <p:extLst>
              <p:ext uri="{D42A27DB-BD31-4B8C-83A1-F6EECF244321}">
                <p14:modId xmlns:p14="http://schemas.microsoft.com/office/powerpoint/2010/main" val="2859610592"/>
              </p:ext>
            </p:extLst>
          </p:nvPr>
        </p:nvGraphicFramePr>
        <p:xfrm>
          <a:off x="4800600" y="990600"/>
          <a:ext cx="3886200" cy="5029200"/>
        </p:xfrm>
        <a:graphic>
          <a:graphicData uri="http://schemas.openxmlformats.org/presentationml/2006/ole">
            <mc:AlternateContent xmlns:mc="http://schemas.openxmlformats.org/markup-compatibility/2006">
              <mc:Choice xmlns:v="urn:schemas-microsoft-com:vml" Requires="v">
                <p:oleObj spid="_x0000_s31755"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4800600" y="990600"/>
                        <a:ext cx="3886200"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4154884795"/>
      </p:ext>
    </p:extLst>
  </p:cSld>
  <p:clrMapOvr>
    <a:masterClrMapping/>
  </p:clrMapOvr>
  <p:transition spd="slow">
    <p:checke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4800600" cy="1143000"/>
          </a:xfrm>
        </p:spPr>
        <p:txBody>
          <a:bodyPr/>
          <a:lstStyle/>
          <a:p>
            <a:pPr eaLnBrk="1" hangingPunct="1"/>
            <a:r>
              <a:rPr lang="en-US" altLang="en-US" sz="13800" b="1" smtClean="0"/>
              <a:t>Spices</a:t>
            </a:r>
            <a:endParaRPr lang="en-US" altLang="en-US" sz="4800" b="1" smtClean="0"/>
          </a:p>
        </p:txBody>
      </p:sp>
      <p:sp>
        <p:nvSpPr>
          <p:cNvPr id="3" name="Content Placeholder 2"/>
          <p:cNvSpPr>
            <a:spLocks noGrp="1"/>
          </p:cNvSpPr>
          <p:nvPr>
            <p:ph idx="1"/>
          </p:nvPr>
        </p:nvSpPr>
        <p:spPr>
          <a:xfrm>
            <a:off x="381000" y="2971800"/>
            <a:ext cx="8229600" cy="3733800"/>
          </a:xfrm>
        </p:spPr>
        <p:txBody>
          <a:bodyPr/>
          <a:lstStyle/>
          <a:p>
            <a:pPr algn="ctr" eaLnBrk="1" hangingPunct="1">
              <a:buFont typeface="Arial" charset="0"/>
              <a:buNone/>
            </a:pPr>
            <a:r>
              <a:rPr lang="en-US" altLang="en-US" sz="3600" smtClean="0"/>
              <a:t>	In the 1400s, there was no refrigeration. To prevent meat from spoiling, people drowned their meat in salt to preserve and dry it (like beef jerky). They also used a lot of spices like pepper to cover up the taste of the salted or spoiled meat.</a:t>
            </a:r>
            <a:endParaRPr lang="en-US" altLang="en-US" sz="3800" smtClean="0"/>
          </a:p>
        </p:txBody>
      </p:sp>
      <p:pic>
        <p:nvPicPr>
          <p:cNvPr id="1026" name="Picture 2" descr="C:\Users\Kelli Brooke\Pictures\Microsoft Clip Organizer\j011286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03358">
            <a:off x="6718300" y="352425"/>
            <a:ext cx="2311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Kelli Brooke\AppData\Local\Microsoft\Windows\Temporary Internet Files\Content.IE5\VZ7BJAQB\MCj0330221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98794">
            <a:off x="541338" y="219075"/>
            <a:ext cx="138430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2" presetClass="emph" presetSubtype="0" fill="hold" nodeType="withEffect">
                                  <p:stCondLst>
                                    <p:cond delay="0"/>
                                  </p:stCondLst>
                                  <p:childTnLst>
                                    <p:animClr clrSpc="rgb" dir="cw">
                                      <p:cBhvr override="childStyle">
                                        <p:cTn id="9" dur="200" fill="hold"/>
                                        <p:tgtEl>
                                          <p:spTgt spid="1027"/>
                                        </p:tgtEl>
                                        <p:attrNameLst>
                                          <p:attrName>style.color</p:attrName>
                                        </p:attrNameLst>
                                      </p:cBhvr>
                                      <p:to>
                                        <a:schemeClr val="bg1"/>
                                      </p:to>
                                    </p:animClr>
                                    <p:animClr clrSpc="rgb" dir="cw">
                                      <p:cBhvr>
                                        <p:cTn id="10" dur="200" fill="hold"/>
                                        <p:tgtEl>
                                          <p:spTgt spid="1027"/>
                                        </p:tgtEl>
                                        <p:attrNameLst>
                                          <p:attrName>fillcolor</p:attrName>
                                        </p:attrNameLst>
                                      </p:cBhvr>
                                      <p:to>
                                        <a:schemeClr val="bg1"/>
                                      </p:to>
                                    </p:animClr>
                                    <p:set>
                                      <p:cBhvr>
                                        <p:cTn id="11" dur="200" fill="hold"/>
                                        <p:tgtEl>
                                          <p:spTgt spid="1027"/>
                                        </p:tgtEl>
                                        <p:attrNameLst>
                                          <p:attrName>fill.type</p:attrName>
                                        </p:attrNameLst>
                                      </p:cBhvr>
                                      <p:to>
                                        <p:strVal val="solid"/>
                                      </p:to>
                                    </p:set>
                                    <p:set>
                                      <p:cBhvr>
                                        <p:cTn id="12" dur="200" fill="hold"/>
                                        <p:tgtEl>
                                          <p:spTgt spid="1027"/>
                                        </p:tgtEl>
                                        <p:attrNameLst>
                                          <p:attrName>fill.on</p:attrName>
                                        </p:attrNameLst>
                                      </p:cBhvr>
                                      <p:to>
                                        <p:strVal val="true"/>
                                      </p:to>
                                    </p:set>
                                    <p:animRot by="120000">
                                      <p:cBhvr>
                                        <p:cTn id="13" dur="200" fill="hold">
                                          <p:stCondLst>
                                            <p:cond delay="0"/>
                                          </p:stCondLst>
                                        </p:cTn>
                                        <p:tgtEl>
                                          <p:spTgt spid="1027"/>
                                        </p:tgtEl>
                                        <p:attrNameLst>
                                          <p:attrName>r</p:attrName>
                                        </p:attrNameLst>
                                      </p:cBhvr>
                                    </p:animRot>
                                    <p:animRot by="-240000">
                                      <p:cBhvr>
                                        <p:cTn id="14" dur="400" fill="hold">
                                          <p:stCondLst>
                                            <p:cond delay="400"/>
                                          </p:stCondLst>
                                        </p:cTn>
                                        <p:tgtEl>
                                          <p:spTgt spid="1027"/>
                                        </p:tgtEl>
                                        <p:attrNameLst>
                                          <p:attrName>r</p:attrName>
                                        </p:attrNameLst>
                                      </p:cBhvr>
                                    </p:animRot>
                                    <p:animRot by="240000">
                                      <p:cBhvr>
                                        <p:cTn id="15" dur="400" fill="hold">
                                          <p:stCondLst>
                                            <p:cond delay="800"/>
                                          </p:stCondLst>
                                        </p:cTn>
                                        <p:tgtEl>
                                          <p:spTgt spid="1027"/>
                                        </p:tgtEl>
                                        <p:attrNameLst>
                                          <p:attrName>r</p:attrName>
                                        </p:attrNameLst>
                                      </p:cBhvr>
                                    </p:animRot>
                                    <p:animRot by="-240000">
                                      <p:cBhvr>
                                        <p:cTn id="16" dur="400" fill="hold">
                                          <p:stCondLst>
                                            <p:cond delay="1200"/>
                                          </p:stCondLst>
                                        </p:cTn>
                                        <p:tgtEl>
                                          <p:spTgt spid="1027"/>
                                        </p:tgtEl>
                                        <p:attrNameLst>
                                          <p:attrName>r</p:attrName>
                                        </p:attrNameLst>
                                      </p:cBhvr>
                                    </p:animRot>
                                    <p:animRot by="120000">
                                      <p:cBhvr>
                                        <p:cTn id="17" dur="400" fill="hold">
                                          <p:stCondLst>
                                            <p:cond delay="1600"/>
                                          </p:stCondLst>
                                        </p:cTn>
                                        <p:tgtEl>
                                          <p:spTgt spid="1027"/>
                                        </p:tgtEl>
                                        <p:attrNameLst>
                                          <p:attrName>r</p:attrName>
                                        </p:attrNameLst>
                                      </p:cBhvr>
                                    </p:animRot>
                                  </p:childTnLst>
                                </p:cTn>
                              </p:par>
                              <p:par>
                                <p:cTn id="18" presetID="32" presetClass="emph" presetSubtype="0" fill="hold" nodeType="withEffect">
                                  <p:stCondLst>
                                    <p:cond delay="0"/>
                                  </p:stCondLst>
                                  <p:childTnLst>
                                    <p:animClr clrSpc="rgb" dir="cw">
                                      <p:cBhvr override="childStyle">
                                        <p:cTn id="19" dur="200" fill="hold"/>
                                        <p:tgtEl>
                                          <p:spTgt spid="1026"/>
                                        </p:tgtEl>
                                        <p:attrNameLst>
                                          <p:attrName>style.color</p:attrName>
                                        </p:attrNameLst>
                                      </p:cBhvr>
                                      <p:to>
                                        <a:srgbClr val="FFFFFF"/>
                                      </p:to>
                                    </p:animClr>
                                    <p:animClr clrSpc="rgb" dir="cw">
                                      <p:cBhvr>
                                        <p:cTn id="20" dur="200" fill="hold"/>
                                        <p:tgtEl>
                                          <p:spTgt spid="1026"/>
                                        </p:tgtEl>
                                        <p:attrNameLst>
                                          <p:attrName>fillcolor</p:attrName>
                                        </p:attrNameLst>
                                      </p:cBhvr>
                                      <p:to>
                                        <a:srgbClr val="FFFFFF"/>
                                      </p:to>
                                    </p:animClr>
                                    <p:set>
                                      <p:cBhvr>
                                        <p:cTn id="21" dur="200" fill="hold"/>
                                        <p:tgtEl>
                                          <p:spTgt spid="1026"/>
                                        </p:tgtEl>
                                        <p:attrNameLst>
                                          <p:attrName>fill.type</p:attrName>
                                        </p:attrNameLst>
                                      </p:cBhvr>
                                      <p:to>
                                        <p:strVal val="solid"/>
                                      </p:to>
                                    </p:set>
                                    <p:set>
                                      <p:cBhvr>
                                        <p:cTn id="22" dur="200" fill="hold"/>
                                        <p:tgtEl>
                                          <p:spTgt spid="1026"/>
                                        </p:tgtEl>
                                        <p:attrNameLst>
                                          <p:attrName>fill.on</p:attrName>
                                        </p:attrNameLst>
                                      </p:cBhvr>
                                      <p:to>
                                        <p:strVal val="true"/>
                                      </p:to>
                                    </p:set>
                                    <p:animRot by="120000">
                                      <p:cBhvr>
                                        <p:cTn id="23" dur="200" fill="hold">
                                          <p:stCondLst>
                                            <p:cond delay="0"/>
                                          </p:stCondLst>
                                        </p:cTn>
                                        <p:tgtEl>
                                          <p:spTgt spid="1026"/>
                                        </p:tgtEl>
                                        <p:attrNameLst>
                                          <p:attrName>r</p:attrName>
                                        </p:attrNameLst>
                                      </p:cBhvr>
                                    </p:animRot>
                                    <p:animRot by="-240000">
                                      <p:cBhvr>
                                        <p:cTn id="24" dur="400" fill="hold">
                                          <p:stCondLst>
                                            <p:cond delay="400"/>
                                          </p:stCondLst>
                                        </p:cTn>
                                        <p:tgtEl>
                                          <p:spTgt spid="1026"/>
                                        </p:tgtEl>
                                        <p:attrNameLst>
                                          <p:attrName>r</p:attrName>
                                        </p:attrNameLst>
                                      </p:cBhvr>
                                    </p:animRot>
                                    <p:animRot by="240000">
                                      <p:cBhvr>
                                        <p:cTn id="25" dur="400" fill="hold">
                                          <p:stCondLst>
                                            <p:cond delay="800"/>
                                          </p:stCondLst>
                                        </p:cTn>
                                        <p:tgtEl>
                                          <p:spTgt spid="1026"/>
                                        </p:tgtEl>
                                        <p:attrNameLst>
                                          <p:attrName>r</p:attrName>
                                        </p:attrNameLst>
                                      </p:cBhvr>
                                    </p:animRot>
                                    <p:animRot by="-240000">
                                      <p:cBhvr>
                                        <p:cTn id="26" dur="400" fill="hold">
                                          <p:stCondLst>
                                            <p:cond delay="1200"/>
                                          </p:stCondLst>
                                        </p:cTn>
                                        <p:tgtEl>
                                          <p:spTgt spid="1026"/>
                                        </p:tgtEl>
                                        <p:attrNameLst>
                                          <p:attrName>r</p:attrName>
                                        </p:attrNameLst>
                                      </p:cBhvr>
                                    </p:animRot>
                                    <p:animRot by="120000">
                                      <p:cBhvr>
                                        <p:cTn id="27" dur="400" fill="hold">
                                          <p:stCondLst>
                                            <p:cond delay="1600"/>
                                          </p:stCondLst>
                                        </p:cTn>
                                        <p:tgtEl>
                                          <p:spTgt spid="1026"/>
                                        </p:tgtEl>
                                        <p:attrNameLst>
                                          <p:attrName>r</p:attrName>
                                        </p:attrNameLst>
                                      </p:cBhvr>
                                    </p:animRot>
                                  </p:childTnLst>
                                </p:cTn>
                              </p:par>
                            </p:childTnLst>
                          </p:cTn>
                        </p:par>
                        <p:par>
                          <p:cTn id="28" fill="hold" nodeType="afterGroup">
                            <p:stCondLst>
                              <p:cond delay="2000"/>
                            </p:stCondLst>
                            <p:childTnLst>
                              <p:par>
                                <p:cTn id="29" presetID="9" presetClass="entr" presetSubtype="0"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ssolve">
                                      <p:cBhvr>
                                        <p:cTn id="3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28600"/>
            <a:ext cx="8229600" cy="1447800"/>
          </a:xfrm>
        </p:spPr>
        <p:txBody>
          <a:bodyPr/>
          <a:lstStyle/>
          <a:p>
            <a:pPr eaLnBrk="1" hangingPunct="1"/>
            <a:r>
              <a:rPr lang="en-US" altLang="en-US" sz="11500" b="1" smtClean="0"/>
              <a:t>Spices</a:t>
            </a:r>
            <a:endParaRPr lang="en-US" altLang="en-US" b="1" smtClean="0"/>
          </a:p>
        </p:txBody>
      </p:sp>
      <p:sp>
        <p:nvSpPr>
          <p:cNvPr id="3" name="Content Placeholder 2"/>
          <p:cNvSpPr>
            <a:spLocks noGrp="1"/>
          </p:cNvSpPr>
          <p:nvPr>
            <p:ph idx="1"/>
          </p:nvPr>
        </p:nvSpPr>
        <p:spPr>
          <a:xfrm>
            <a:off x="381000" y="1809750"/>
            <a:ext cx="8229600" cy="3524250"/>
          </a:xfrm>
        </p:spPr>
        <p:txBody>
          <a:bodyPr/>
          <a:lstStyle/>
          <a:p>
            <a:pPr algn="ctr" eaLnBrk="1" hangingPunct="1">
              <a:buFont typeface="Arial" charset="0"/>
              <a:buNone/>
            </a:pPr>
            <a:r>
              <a:rPr lang="en-US" altLang="en-US" sz="3600" smtClean="0"/>
              <a:t>	Unfortunately, the natural resources used to make these spices could not be found in Europe. They were only found in Asian countries. It was very difficult to get the spices from Asia to Europe over land so spices became very expensive.</a:t>
            </a:r>
          </a:p>
          <a:p>
            <a:pPr eaLnBrk="1" hangingPunct="1"/>
            <a:endParaRPr lang="en-US" altLang="en-US" sz="3600" smtClean="0"/>
          </a:p>
        </p:txBody>
      </p:sp>
      <p:pic>
        <p:nvPicPr>
          <p:cNvPr id="3076" name="Picture 4" descr="C:\Program Files\Microsoft Office\MEDIA\CAGCAT10\j022201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5029200"/>
            <a:ext cx="1652588"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nodeType="afterGroup">
                            <p:stCondLst>
                              <p:cond delay="500"/>
                            </p:stCondLst>
                            <p:childTnLst>
                              <p:par>
                                <p:cTn id="9" presetID="8" presetClass="emph" presetSubtype="0" fill="hold" nodeType="afterEffect">
                                  <p:stCondLst>
                                    <p:cond delay="0"/>
                                  </p:stCondLst>
                                  <p:childTnLst>
                                    <p:animRot by="21600000">
                                      <p:cBhvr>
                                        <p:cTn id="10" dur="2000" fill="hold"/>
                                        <p:tgtEl>
                                          <p:spTgt spid="3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lstStyle/>
          <a:p>
            <a:pPr eaLnBrk="1" hangingPunct="1"/>
            <a:r>
              <a:rPr lang="en-US" altLang="en-US" sz="11500" b="1" smtClean="0"/>
              <a:t>Spices</a:t>
            </a:r>
            <a:endParaRPr lang="en-US" altLang="en-US" b="1" smtClean="0"/>
          </a:p>
        </p:txBody>
      </p:sp>
      <p:sp>
        <p:nvSpPr>
          <p:cNvPr id="3" name="Content Placeholder 2"/>
          <p:cNvSpPr>
            <a:spLocks noGrp="1"/>
          </p:cNvSpPr>
          <p:nvPr>
            <p:ph idx="1"/>
          </p:nvPr>
        </p:nvSpPr>
        <p:spPr>
          <a:xfrm>
            <a:off x="447675" y="1600200"/>
            <a:ext cx="8229600" cy="3276600"/>
          </a:xfrm>
        </p:spPr>
        <p:txBody>
          <a:bodyPr/>
          <a:lstStyle/>
          <a:p>
            <a:pPr algn="ctr" eaLnBrk="1" hangingPunct="1">
              <a:buFont typeface="Arial" charset="0"/>
              <a:buNone/>
            </a:pPr>
            <a:r>
              <a:rPr lang="en-US" altLang="en-US" sz="3900" smtClean="0"/>
              <a:t>Several European rulers finally decided to try to find a new route-a sea route. If a country could find a way to get these valuable spices to Europe, the rulers would be very rich.</a:t>
            </a:r>
          </a:p>
        </p:txBody>
      </p:sp>
      <p:grpSp>
        <p:nvGrpSpPr>
          <p:cNvPr id="8196" name="Group 3"/>
          <p:cNvGrpSpPr>
            <a:grpSpLocks/>
          </p:cNvGrpSpPr>
          <p:nvPr/>
        </p:nvGrpSpPr>
        <p:grpSpPr bwMode="auto">
          <a:xfrm>
            <a:off x="223838" y="5029200"/>
            <a:ext cx="8839200" cy="1709738"/>
            <a:chOff x="0" y="4800600"/>
            <a:chExt cx="9144000" cy="1862138"/>
          </a:xfrm>
        </p:grpSpPr>
        <p:pic>
          <p:nvPicPr>
            <p:cNvPr id="8197" name="Picture 2" descr="C:\Users\Kelli Brooke\AppData\Local\Microsoft\Windows\Temporary Internet Files\Content.IE5\NNFJCQOX\MCj024201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953000"/>
              <a:ext cx="18145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descr="C:\Users\Kelli Brooke\AppData\Local\Microsoft\Windows\Temporary Internet Files\Content.IE5\NNFJCQOX\MCj024201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953000"/>
              <a:ext cx="18145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 descr="C:\Users\Kelli Brooke\AppData\Local\Microsoft\Windows\Temporary Internet Files\Content.IE5\NNFJCQOX\MCj024201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488" y="4953000"/>
              <a:ext cx="1814512"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C:\Users\Kelli Brooke\AppData\Local\Microsoft\Windows\Temporary Internet Files\Content.IE5\NNFJCQOX\MCj024201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876800"/>
              <a:ext cx="18145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 descr="C:\Users\Kelli Brooke\AppData\Local\Microsoft\Windows\Temporary Internet Files\Content.IE5\NNFJCQOX\MCj024201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4800600"/>
              <a:ext cx="18145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descr="C:\Users\Kelli Brooke\AppData\Local\Microsoft\Windows\Temporary Internet Files\Content.IE5\NNFJCQOX\MCj024201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53000"/>
              <a:ext cx="18145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 descr="C:\Users\Kelli Brooke\AppData\Local\Microsoft\Windows\Temporary Internet Files\Content.IE5\NNFJCQOX\MCj0242017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876800"/>
              <a:ext cx="1814513"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par>
                          <p:cTn id="8" fill="hold" nodeType="afterGroup">
                            <p:stCondLst>
                              <p:cond delay="1000"/>
                            </p:stCondLst>
                            <p:childTnLst>
                              <p:par>
                                <p:cTn id="9" presetID="53" presetClass="entr" presetSubtype="16" fill="hold" nodeType="afterEffect">
                                  <p:stCondLst>
                                    <p:cond delay="4000"/>
                                  </p:stCondLst>
                                  <p:childTnLst>
                                    <p:set>
                                      <p:cBhvr>
                                        <p:cTn id="10" dur="1" fill="hold">
                                          <p:stCondLst>
                                            <p:cond delay="0"/>
                                          </p:stCondLst>
                                        </p:cTn>
                                        <p:tgtEl>
                                          <p:spTgt spid="8196"/>
                                        </p:tgtEl>
                                        <p:attrNameLst>
                                          <p:attrName>style.visibility</p:attrName>
                                        </p:attrNameLst>
                                      </p:cBhvr>
                                      <p:to>
                                        <p:strVal val="visible"/>
                                      </p:to>
                                    </p:set>
                                    <p:anim calcmode="lin" valueType="num">
                                      <p:cBhvr>
                                        <p:cTn id="11" dur="1000" fill="hold"/>
                                        <p:tgtEl>
                                          <p:spTgt spid="8196"/>
                                        </p:tgtEl>
                                        <p:attrNameLst>
                                          <p:attrName>ppt_w</p:attrName>
                                        </p:attrNameLst>
                                      </p:cBhvr>
                                      <p:tavLst>
                                        <p:tav tm="0">
                                          <p:val>
                                            <p:fltVal val="0"/>
                                          </p:val>
                                        </p:tav>
                                        <p:tav tm="100000">
                                          <p:val>
                                            <p:strVal val="#ppt_w"/>
                                          </p:val>
                                        </p:tav>
                                      </p:tavLst>
                                    </p:anim>
                                    <p:anim calcmode="lin" valueType="num">
                                      <p:cBhvr>
                                        <p:cTn id="12" dur="1000" fill="hold"/>
                                        <p:tgtEl>
                                          <p:spTgt spid="8196"/>
                                        </p:tgtEl>
                                        <p:attrNameLst>
                                          <p:attrName>ppt_h</p:attrName>
                                        </p:attrNameLst>
                                      </p:cBhvr>
                                      <p:tavLst>
                                        <p:tav tm="0">
                                          <p:val>
                                            <p:fltVal val="0"/>
                                          </p:val>
                                        </p:tav>
                                        <p:tav tm="100000">
                                          <p:val>
                                            <p:strVal val="#ppt_h"/>
                                          </p:val>
                                        </p:tav>
                                      </p:tavLst>
                                    </p:anim>
                                    <p:animEffect transition="in" filter="fade">
                                      <p:cBhvr>
                                        <p:cTn id="13"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pPr eaLnBrk="1" hangingPunct="1"/>
            <a:r>
              <a:rPr lang="en-US" altLang="en-US" sz="4000" smtClean="0"/>
              <a:t>What you need to know about Spices:</a:t>
            </a:r>
            <a:endParaRPr lang="en-US" altLang="en-US" sz="1200" smtClean="0"/>
          </a:p>
        </p:txBody>
      </p:sp>
      <p:sp>
        <p:nvSpPr>
          <p:cNvPr id="3" name="Content Placeholder 2"/>
          <p:cNvSpPr>
            <a:spLocks noGrp="1"/>
          </p:cNvSpPr>
          <p:nvPr>
            <p:ph idx="1"/>
          </p:nvPr>
        </p:nvSpPr>
        <p:spPr>
          <a:xfrm>
            <a:off x="457200" y="1066800"/>
            <a:ext cx="8229600" cy="5638800"/>
          </a:xfrm>
        </p:spPr>
        <p:txBody>
          <a:bodyPr/>
          <a:lstStyle/>
          <a:p>
            <a:pPr algn="ctr" eaLnBrk="1" hangingPunct="1">
              <a:buFont typeface="Arial" charset="0"/>
              <a:buNone/>
            </a:pPr>
            <a:r>
              <a:rPr lang="en-US" altLang="en-US" sz="8500" smtClean="0"/>
              <a:t>Europeans needed a </a:t>
            </a:r>
            <a:r>
              <a:rPr lang="en-US" altLang="en-US" sz="8500" u="sng" smtClean="0"/>
              <a:t>sea</a:t>
            </a:r>
            <a:r>
              <a:rPr lang="en-US" altLang="en-US" sz="8500" smtClean="0"/>
              <a:t> </a:t>
            </a:r>
            <a:r>
              <a:rPr lang="en-US" altLang="en-US" sz="8500" u="sng" smtClean="0"/>
              <a:t>route</a:t>
            </a:r>
            <a:r>
              <a:rPr lang="en-US" altLang="en-US" sz="8500" smtClean="0"/>
              <a:t> to get </a:t>
            </a:r>
            <a:r>
              <a:rPr lang="en-US" altLang="en-US" sz="8500" u="sng" smtClean="0"/>
              <a:t>spices cheaper</a:t>
            </a:r>
            <a:r>
              <a:rPr lang="en-US" altLang="en-US" sz="8500" smtClean="0"/>
              <a:t>.</a:t>
            </a: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1574</TotalTime>
  <Words>1625</Words>
  <Application>Microsoft Office PowerPoint</Application>
  <PresentationFormat>On-screen Show (4:3)</PresentationFormat>
  <Paragraphs>140</Paragraphs>
  <Slides>36</Slides>
  <Notes>36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Times New Roman</vt:lpstr>
      <vt:lpstr>Office Theme</vt:lpstr>
      <vt:lpstr>Acrobat Document</vt:lpstr>
      <vt:lpstr>Essential Question: Why was exploration and colonization important in the development  of Europe and the world?</vt:lpstr>
      <vt:lpstr>What does exploration mean? What about colonization?</vt:lpstr>
      <vt:lpstr>How many of you have seen the movie Avatar? How  is it an example of exploration and colonization?</vt:lpstr>
      <vt:lpstr>What motivated the explorers to explore?</vt:lpstr>
      <vt:lpstr>Use your graphic organizer to summarize the important information  from the lesson</vt:lpstr>
      <vt:lpstr>Spices</vt:lpstr>
      <vt:lpstr>Spices</vt:lpstr>
      <vt:lpstr>Spices</vt:lpstr>
      <vt:lpstr>What you need to know about Spices:</vt:lpstr>
      <vt:lpstr>Gold</vt:lpstr>
      <vt:lpstr>What you need to know about gold:</vt:lpstr>
      <vt:lpstr>Larger Empires</vt:lpstr>
      <vt:lpstr>What you need to know about larger empires:</vt:lpstr>
      <vt:lpstr>Spread Religion [Christianity]</vt:lpstr>
      <vt:lpstr>What you need to know about spread Christianity:</vt:lpstr>
      <vt:lpstr>Often the three “Gs” are used to explain the reason for European Exploration:</vt:lpstr>
      <vt:lpstr>Advances in Equipment</vt:lpstr>
      <vt:lpstr>Prince Henry the Navigator Task</vt:lpstr>
      <vt:lpstr>Advances in Equipment</vt:lpstr>
      <vt:lpstr>European Exploration Routes</vt:lpstr>
      <vt:lpstr>Use the European Empires Student Map to record the different routes</vt:lpstr>
      <vt:lpstr>Portugal’s Explorations</vt:lpstr>
      <vt:lpstr>Spain’s Explorations</vt:lpstr>
      <vt:lpstr>England’s Explorations</vt:lpstr>
      <vt:lpstr>France’s Explorations</vt:lpstr>
      <vt:lpstr>PowerPoint Presentation</vt:lpstr>
      <vt:lpstr>Look at the Roman Empire below as an example.</vt:lpstr>
      <vt:lpstr>The countries of Portugal, Spain, England, and France led the exploration and colonization movement and built individual empires across the Americas, Africa, Asia, and Australia.</vt:lpstr>
      <vt:lpstr>European Empires Map Activity</vt:lpstr>
      <vt:lpstr>Use the European Empires Student Map to record the different empires</vt:lpstr>
      <vt:lpstr>Empire of Portugal</vt:lpstr>
      <vt:lpstr>Empire Spain</vt:lpstr>
      <vt:lpstr>British Empire  [England or United Kingdom]</vt:lpstr>
      <vt:lpstr>Empire of France</vt:lpstr>
      <vt:lpstr>Look specifically at Africa and North America. What do you think happened to the people already living in these areas?</vt:lpstr>
      <vt:lpstr>Summarizing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for Exploration</dc:title>
  <dc:creator>Kelli Brooke</dc:creator>
  <cp:lastModifiedBy>Jessica Faison-Johnson</cp:lastModifiedBy>
  <cp:revision>64</cp:revision>
  <dcterms:created xsi:type="dcterms:W3CDTF">2008-09-04T23:28:09Z</dcterms:created>
  <dcterms:modified xsi:type="dcterms:W3CDTF">2017-09-14T14:08:55Z</dcterms:modified>
</cp:coreProperties>
</file>