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6" r:id="rId3"/>
    <p:sldId id="257" r:id="rId4"/>
    <p:sldId id="258" r:id="rId5"/>
    <p:sldId id="259" r:id="rId6"/>
    <p:sldId id="268" r:id="rId7"/>
    <p:sldId id="260" r:id="rId8"/>
    <p:sldId id="262" r:id="rId9"/>
    <p:sldId id="264" r:id="rId10"/>
    <p:sldId id="265" r:id="rId11"/>
    <p:sldId id="261" r:id="rId12"/>
    <p:sldId id="263" r:id="rId13"/>
    <p:sldId id="266" r:id="rId14"/>
    <p:sldId id="267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5DE42"/>
    <a:srgbClr val="F26212"/>
    <a:srgbClr val="1B797B"/>
    <a:srgbClr val="2727F5"/>
    <a:srgbClr val="89E87C"/>
    <a:srgbClr val="00FF00"/>
    <a:srgbClr val="721B7B"/>
    <a:srgbClr val="4D2D3E"/>
    <a:srgbClr val="145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73" d="100"/>
          <a:sy n="73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B472BA-A21D-46E5-9510-3314D17D470B}" type="datetimeFigureOut">
              <a:rPr lang="en-US" smtClean="0"/>
              <a:t>7/17/15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F45EC4-ED3A-46C7-B0F3-096534C4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D8F4C2-7A17-4C76-A620-7F9ADFF254F7}" type="datetimeFigureOut">
              <a:rPr lang="en-US" smtClean="0"/>
              <a:pPr/>
              <a:t>7/17/15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D8F2F2-1E74-4A5C-B883-7F9B46628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2F2-1E74-4A5C-B883-7F9B466283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60000C-6912-4A55-9B10-D9A487F24F6C}" type="datetimeFigureOut">
              <a:rPr lang="en-US" smtClean="0"/>
              <a:pPr/>
              <a:t>7/17/15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4DD870-989D-4096-9307-DD0D87C1B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5" Type="http://schemas.openxmlformats.org/officeDocument/2006/relationships/image" Target="../media/image18.gif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4 at 6.3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does this relate t0 2014?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30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Today, these people are the:</a:t>
            </a:r>
          </a:p>
          <a:p>
            <a:r>
              <a:rPr lang="en-US" sz="4400" dirty="0" smtClean="0">
                <a:solidFill>
                  <a:srgbClr val="76F636"/>
                </a:solidFill>
              </a:rPr>
              <a:t>The Middle Class: </a:t>
            </a:r>
            <a:r>
              <a:rPr lang="en-US" sz="4400" dirty="0" smtClean="0"/>
              <a:t>have average status, income, education, tastes, etc.</a:t>
            </a:r>
            <a:endParaRPr lang="en-US" sz="4400" dirty="0" smtClean="0">
              <a:solidFill>
                <a:srgbClr val="76F636"/>
              </a:solidFill>
            </a:endParaRPr>
          </a:p>
        </p:txBody>
      </p:sp>
      <p:pic>
        <p:nvPicPr>
          <p:cNvPr id="4" name="Picture 2" descr="http://www.georgiafamily.org/upload/Black%20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67200"/>
            <a:ext cx="2743200" cy="2590800"/>
          </a:xfrm>
          <a:prstGeom prst="rect">
            <a:avLst/>
          </a:prstGeom>
          <a:noFill/>
        </p:spPr>
      </p:pic>
      <p:pic>
        <p:nvPicPr>
          <p:cNvPr id="5" name="Picture 4" descr="http://www.smc.edu/standard/images_05/adams_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2801804" cy="2590800"/>
          </a:xfrm>
          <a:prstGeom prst="rect">
            <a:avLst/>
          </a:prstGeom>
          <a:noFill/>
        </p:spPr>
      </p:pic>
      <p:pic>
        <p:nvPicPr>
          <p:cNvPr id="6" name="Picture 6" descr="http://www.ncinitiative.org/enewsletter/2006/fall/images/house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67200"/>
            <a:ext cx="2895600" cy="2590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2" cstate="print"/>
          <a:srcRect t="7111"/>
          <a:stretch>
            <a:fillRect/>
          </a:stretch>
        </p:blipFill>
        <p:spPr bwMode="auto">
          <a:xfrm>
            <a:off x="0" y="685800"/>
            <a:ext cx="2209800" cy="6172200"/>
          </a:xfrm>
          <a:prstGeom prst="rect">
            <a:avLst/>
          </a:prstGeom>
          <a:noFill/>
        </p:spPr>
      </p:pic>
      <p:sp>
        <p:nvSpPr>
          <p:cNvPr id="3" name="Left Arrow 2"/>
          <p:cNvSpPr/>
          <p:nvPr/>
        </p:nvSpPr>
        <p:spPr>
          <a:xfrm>
            <a:off x="1981200" y="2057400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048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21B7B"/>
                </a:solidFill>
              </a:rPr>
              <a:t> </a:t>
            </a:r>
            <a:r>
              <a:rPr lang="en-US" sz="4000" dirty="0" smtClean="0">
                <a:solidFill>
                  <a:srgbClr val="F26212"/>
                </a:solidFill>
              </a:rPr>
              <a:t>ARTISANS = CRAFTSMEN &amp;</a:t>
            </a:r>
          </a:p>
          <a:p>
            <a:r>
              <a:rPr lang="en-US" sz="4000" dirty="0" smtClean="0">
                <a:solidFill>
                  <a:srgbClr val="F26212"/>
                </a:solidFill>
              </a:rPr>
              <a:t>            Minor Professionals </a:t>
            </a:r>
            <a:endParaRPr lang="en-US" dirty="0">
              <a:solidFill>
                <a:srgbClr val="F2621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9812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</a:rPr>
              <a:t>            </a:t>
            </a:r>
            <a:r>
              <a:rPr lang="en-US" sz="2800" b="1" dirty="0" smtClean="0">
                <a:solidFill>
                  <a:srgbClr val="002060"/>
                </a:solidFill>
              </a:rPr>
              <a:t>professionals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Bosses for apprentices.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Examples: blacksmith, leather toolers, silversmiths, builders, furniture makers.</a:t>
            </a:r>
          </a:p>
          <a:p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photos.igougo.com/images/p291215-Williamsburg_VA-Shoem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22860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72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Crafts people or </a:t>
            </a:r>
            <a:endParaRPr lang="en-US" sz="2800" b="1" dirty="0"/>
          </a:p>
        </p:txBody>
      </p:sp>
      <p:pic>
        <p:nvPicPr>
          <p:cNvPr id="3076" name="Picture 4" descr="common p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286000" cy="2228851"/>
          </a:xfrm>
          <a:prstGeom prst="rect">
            <a:avLst/>
          </a:prstGeom>
          <a:noFill/>
        </p:spPr>
      </p:pic>
      <p:pic>
        <p:nvPicPr>
          <p:cNvPr id="2" name="Picture 2" descr="http://jo-annbrierley.tripod.com/whe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343400"/>
            <a:ext cx="2133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>Who are these people TODAY?</a:t>
            </a:r>
          </a:p>
          <a:p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>Any Guesses????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029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UPPER MIDDLE CLASSES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Usually have more than 4 years of college or are </a:t>
            </a:r>
            <a:r>
              <a:rPr lang="en-US" sz="3200" u="sng" dirty="0" smtClean="0">
                <a:solidFill>
                  <a:srgbClr val="C00000"/>
                </a:solidFill>
              </a:rPr>
              <a:t>successful</a:t>
            </a:r>
            <a:r>
              <a:rPr lang="en-US" sz="3200" dirty="0" smtClean="0">
                <a:solidFill>
                  <a:srgbClr val="C00000"/>
                </a:solidFill>
              </a:rPr>
              <a:t> inventors.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Hints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http://www.uscarexport.com/pic/coll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2291415" cy="1815773"/>
          </a:xfrm>
          <a:prstGeom prst="rect">
            <a:avLst/>
          </a:prstGeom>
          <a:noFill/>
        </p:spPr>
      </p:pic>
      <p:pic>
        <p:nvPicPr>
          <p:cNvPr id="2058" name="Picture 10" descr="Huntersville, NC 28078"/>
          <p:cNvPicPr>
            <a:picLocks noChangeAspect="1" noChangeArrowheads="1"/>
          </p:cNvPicPr>
          <p:nvPr/>
        </p:nvPicPr>
        <p:blipFill>
          <a:blip r:embed="rId3" cstate="print"/>
          <a:srcRect l="5333" r="6667"/>
          <a:stretch>
            <a:fillRect/>
          </a:stretch>
        </p:blipFill>
        <p:spPr bwMode="auto">
          <a:xfrm>
            <a:off x="5562600" y="1143000"/>
            <a:ext cx="2514600" cy="2133600"/>
          </a:xfrm>
          <a:prstGeom prst="rect">
            <a:avLst/>
          </a:prstGeom>
          <a:noFill/>
        </p:spPr>
      </p:pic>
      <p:pic>
        <p:nvPicPr>
          <p:cNvPr id="2060" name="Picture 12" descr="http://www.stampandshout.org/_gfx/_bst/_ex/no-walm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1600200" cy="1524000"/>
          </a:xfrm>
          <a:prstGeom prst="rect">
            <a:avLst/>
          </a:prstGeom>
          <a:noFill/>
        </p:spPr>
      </p:pic>
      <p:pic>
        <p:nvPicPr>
          <p:cNvPr id="2062" name="Picture 14" descr="http://static.squidoo.com/resize/squidoo_images/-1/draft_lens1425086module2895263photo_nordstrom-macys-dillard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505200"/>
            <a:ext cx="1219200" cy="1828800"/>
          </a:xfrm>
          <a:prstGeom prst="rect">
            <a:avLst/>
          </a:prstGeom>
          <a:noFill/>
          <a:ln w="76200">
            <a:solidFill>
              <a:srgbClr val="55DE42"/>
            </a:solidFill>
          </a:ln>
        </p:spPr>
      </p:pic>
      <p:pic>
        <p:nvPicPr>
          <p:cNvPr id="10" name="il_fi" descr="https://twimg0-a.akamaihd.net/profile_images/873116985/2576_71914761487_24922591487_2668727_5100669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4290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981200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Radiologist</a:t>
            </a:r>
          </a:p>
          <a:p>
            <a:r>
              <a:rPr lang="en-US" sz="1900" b="1" dirty="0" smtClean="0"/>
              <a:t>Anesthesiologist</a:t>
            </a:r>
          </a:p>
          <a:p>
            <a:r>
              <a:rPr lang="en-US" sz="1900" b="1" dirty="0" smtClean="0"/>
              <a:t>Veterinarian</a:t>
            </a:r>
          </a:p>
          <a:p>
            <a:r>
              <a:rPr lang="en-US" sz="1900" b="1" dirty="0" smtClean="0"/>
              <a:t>Marketing director</a:t>
            </a:r>
          </a:p>
          <a:p>
            <a:r>
              <a:rPr lang="en-US" sz="1900" b="1" dirty="0" smtClean="0"/>
              <a:t>Psychologist</a:t>
            </a:r>
          </a:p>
          <a:p>
            <a:r>
              <a:rPr lang="en-US" sz="1900" b="1" dirty="0" smtClean="0"/>
              <a:t>Stock Broker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624732" cy="609600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</a:rPr>
              <a:t>Only 2% are the…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752600"/>
            <a:ext cx="6477000" cy="1066800"/>
          </a:xfrm>
        </p:spPr>
        <p:txBody>
          <a:bodyPr>
            <a:noAutofit/>
          </a:bodyPr>
          <a:lstStyle/>
          <a:p>
            <a:pPr algn="ctr"/>
            <a:r>
              <a:rPr lang="en-US" sz="3300" dirty="0" smtClean="0">
                <a:solidFill>
                  <a:srgbClr val="C00000"/>
                </a:solidFill>
              </a:rPr>
              <a:t>UPPER CLASS, HIGHLY EDUCATED, WEALTHY PROFESSIONALS</a:t>
            </a:r>
            <a:endParaRPr lang="en-US" sz="33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2" cstate="print"/>
          <a:srcRect t="7111"/>
          <a:stretch>
            <a:fillRect/>
          </a:stretch>
        </p:blipFill>
        <p:spPr bwMode="auto">
          <a:xfrm>
            <a:off x="0" y="304800"/>
            <a:ext cx="2209800" cy="61722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1981200" y="685800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143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</a:rPr>
              <a:t>$$$$$$$</a:t>
            </a:r>
            <a:r>
              <a:rPr lang="en-US" sz="3600" dirty="0" smtClean="0">
                <a:solidFill>
                  <a:srgbClr val="C00000"/>
                </a:solidFill>
              </a:rPr>
              <a:t>GENTRY</a:t>
            </a:r>
            <a:r>
              <a:rPr lang="en-US" sz="3600" dirty="0" smtClean="0">
                <a:solidFill>
                  <a:srgbClr val="006600"/>
                </a:solidFill>
              </a:rPr>
              <a:t>$$$$$$$</a:t>
            </a:r>
            <a:endParaRPr lang="en-US" sz="3600" dirty="0">
              <a:solidFill>
                <a:srgbClr val="006600"/>
              </a:solidFill>
            </a:endParaRPr>
          </a:p>
        </p:txBody>
      </p:sp>
      <p:pic>
        <p:nvPicPr>
          <p:cNvPr id="1026" name="Picture 2" descr="http://lh3.ggpht.com/_pHuopVIWdlU/SJZgWkt6CnI/AAAAAAAABGI/K7AQs_T-KRg/IMG_0254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6781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uxury-air.com/images/linmo_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20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3600" y="152400"/>
            <a:ext cx="32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Upper Class</a:t>
            </a:r>
          </a:p>
          <a:p>
            <a:endParaRPr lang="en-US" sz="3000" dirty="0" smtClean="0">
              <a:solidFill>
                <a:srgbClr val="55DE42"/>
              </a:solidFill>
            </a:endParaRPr>
          </a:p>
          <a:p>
            <a:r>
              <a:rPr lang="en-US" sz="3000" dirty="0" smtClean="0">
                <a:solidFill>
                  <a:srgbClr val="55DE42"/>
                </a:solidFill>
              </a:rPr>
              <a:t>The #’s are the same. 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LESS THAN 2% OF THE POPULATION IS WEALTHY.</a:t>
            </a:r>
          </a:p>
        </p:txBody>
      </p:sp>
      <p:pic>
        <p:nvPicPr>
          <p:cNvPr id="1034" name="Picture 10" descr="http://www.lifeaftercollege.org/images/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1676400" cy="2160083"/>
          </a:xfrm>
          <a:prstGeom prst="rect">
            <a:avLst/>
          </a:prstGeom>
          <a:noFill/>
        </p:spPr>
      </p:pic>
      <p:pic>
        <p:nvPicPr>
          <p:cNvPr id="1038" name="Picture 14" descr="http://www.campusaccess.com/images/education.jpg"/>
          <p:cNvPicPr>
            <a:picLocks noChangeAspect="1" noChangeArrowheads="1"/>
          </p:cNvPicPr>
          <p:nvPr/>
        </p:nvPicPr>
        <p:blipFill>
          <a:blip r:embed="rId4" cstate="print"/>
          <a:srcRect l="5769" t="10239" r="-11538" b="9973"/>
          <a:stretch>
            <a:fillRect/>
          </a:stretch>
        </p:blipFill>
        <p:spPr bwMode="auto">
          <a:xfrm>
            <a:off x="152400" y="5334000"/>
            <a:ext cx="2819400" cy="1371600"/>
          </a:xfrm>
          <a:prstGeom prst="rect">
            <a:avLst/>
          </a:prstGeom>
          <a:noFill/>
        </p:spPr>
      </p:pic>
      <p:pic>
        <p:nvPicPr>
          <p:cNvPr id="9" name="rg_hi" descr="https://encrypted-tbn0.gstatic.com/images?q=tbn:ANd9GcT7LQdz1trWZq68DO6vt8ZZjLN6kzAGOmo7ePTwRItT4qFurveJJ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g_hi" descr="https://encrypted-tbn2.gstatic.com/images?q=tbn:ANd9GcRA_Tq2J5aG9x2rhYHgnbtiM_eedOtTdh126aITV_K1jUaGkndNl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7244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l_fi" descr="http://skullsinthestars.files.wordpress.com/2009/08/biltmore01we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33601"/>
            <a:ext cx="59436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Right-side Assignment:</a:t>
            </a:r>
            <a:br>
              <a:rPr lang="en-US" dirty="0" smtClean="0"/>
            </a:br>
            <a:r>
              <a:rPr lang="en-US" dirty="0" smtClean="0"/>
              <a:t>Colonial Social Pyramid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On pg. 55, you will create a pyramid.</a:t>
            </a:r>
          </a:p>
          <a:p>
            <a:r>
              <a:rPr lang="en-US" dirty="0" smtClean="0"/>
              <a:t>Divide it into 6 sections (one for each class)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-Gentry (Top)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-Slaves (Bottom)</a:t>
            </a:r>
          </a:p>
          <a:p>
            <a:r>
              <a:rPr lang="en-US" dirty="0" smtClean="0"/>
              <a:t>For each colonial class, I want you to draw an illustration demonstrating who those people were.</a:t>
            </a:r>
          </a:p>
          <a:p>
            <a:r>
              <a:rPr lang="en-US" dirty="0" smtClean="0"/>
              <a:t>Color is a MUST!!!!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495800" y="3581400"/>
            <a:ext cx="4572000" cy="304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0" y="4038600"/>
            <a:ext cx="76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449580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5"/>
          </p:cNvCxnSpPr>
          <p:nvPr/>
        </p:nvCxnSpPr>
        <p:spPr>
          <a:xfrm>
            <a:off x="5638800" y="5105400"/>
            <a:ext cx="228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55626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60198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6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Right-side Assignment:</a:t>
            </a:r>
            <a:br>
              <a:rPr lang="en-US" dirty="0" smtClean="0"/>
            </a:br>
            <a:r>
              <a:rPr lang="en-US" dirty="0" smtClean="0"/>
              <a:t>Colonial Social Pyramid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On pg. 55, you will create a pyramid.</a:t>
            </a:r>
          </a:p>
          <a:p>
            <a:r>
              <a:rPr lang="en-US" dirty="0" smtClean="0"/>
              <a:t>Divide it into 6 sections (one for each class)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-Gentry (Top)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-Slaves (Bottom)</a:t>
            </a:r>
          </a:p>
          <a:p>
            <a:r>
              <a:rPr lang="en-US" dirty="0" smtClean="0"/>
              <a:t>For each colonial class, I want you to draw an illustration demonstrating who those people were.</a:t>
            </a:r>
          </a:p>
          <a:p>
            <a:r>
              <a:rPr lang="en-US" dirty="0" smtClean="0"/>
              <a:t>Color is a MUST!!!!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495800" y="3581400"/>
            <a:ext cx="4572000" cy="304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0" y="4038600"/>
            <a:ext cx="76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449580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5"/>
          </p:cNvCxnSpPr>
          <p:nvPr/>
        </p:nvCxnSpPr>
        <p:spPr>
          <a:xfrm>
            <a:off x="5638800" y="5105400"/>
            <a:ext cx="228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55626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60198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015068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6F636"/>
                </a:solidFill>
              </a:rPr>
              <a:t>The Colonial Social LADDER</a:t>
            </a:r>
            <a:endParaRPr lang="en-US" dirty="0">
              <a:solidFill>
                <a:srgbClr val="76F63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219200"/>
            <a:ext cx="6172200" cy="5486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Use the ladder to help you take notes about society in the 1770’s and today.</a:t>
            </a:r>
          </a:p>
          <a:p>
            <a:pPr algn="l"/>
            <a:endParaRPr lang="en-US" sz="4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NC SCOS: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1.07</a:t>
            </a:r>
          </a:p>
        </p:txBody>
      </p:sp>
      <p:pic>
        <p:nvPicPr>
          <p:cNvPr id="23554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2" cstate="print"/>
          <a:srcRect t="7111"/>
          <a:stretch>
            <a:fillRect/>
          </a:stretch>
        </p:blipFill>
        <p:spPr bwMode="auto">
          <a:xfrm>
            <a:off x="304800" y="1143000"/>
            <a:ext cx="2209800" cy="5562600"/>
          </a:xfrm>
          <a:prstGeom prst="rect">
            <a:avLst/>
          </a:prstGeom>
          <a:noFill/>
        </p:spPr>
      </p:pic>
      <p:pic>
        <p:nvPicPr>
          <p:cNvPr id="5" name="Picture 4" descr="gentry pain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7440" y="3402963"/>
            <a:ext cx="4439120" cy="3295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6019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www.lennoxhonychurch.com/.../Young%20Family.jpg</a:t>
            </a:r>
            <a:br>
              <a:rPr lang="en-US" sz="1000" dirty="0" smtClean="0"/>
            </a:b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2" cstate="print"/>
          <a:srcRect t="7111"/>
          <a:stretch>
            <a:fillRect/>
          </a:stretch>
        </p:blipFill>
        <p:spPr bwMode="auto">
          <a:xfrm>
            <a:off x="304800" y="533400"/>
            <a:ext cx="2209800" cy="61722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2590800" y="5638800"/>
            <a:ext cx="26670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04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Who was at the bottom of the ladder?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3622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SLAVES :</a:t>
            </a:r>
          </a:p>
          <a:p>
            <a:endParaRPr lang="en-US" sz="4000" dirty="0" smtClean="0"/>
          </a:p>
          <a:p>
            <a:r>
              <a:rPr lang="en-US" sz="4000" dirty="0" smtClean="0"/>
              <a:t>A person who works against their will for life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does this relate t0 2014?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Today, these people are the:</a:t>
            </a:r>
          </a:p>
          <a:p>
            <a:r>
              <a:rPr lang="en-US" sz="4400" dirty="0" smtClean="0">
                <a:solidFill>
                  <a:srgbClr val="76F636"/>
                </a:solidFill>
              </a:rPr>
              <a:t>Very Poor</a:t>
            </a:r>
          </a:p>
          <a:p>
            <a:r>
              <a:rPr lang="en-US" sz="4400" dirty="0" smtClean="0">
                <a:solidFill>
                  <a:srgbClr val="76F636"/>
                </a:solidFill>
              </a:rPr>
              <a:t>Homeless</a:t>
            </a:r>
          </a:p>
          <a:p>
            <a:r>
              <a:rPr lang="en-US" sz="4400" dirty="0" smtClean="0">
                <a:solidFill>
                  <a:srgbClr val="76F636"/>
                </a:solidFill>
              </a:rPr>
              <a:t>No education</a:t>
            </a:r>
          </a:p>
          <a:p>
            <a:r>
              <a:rPr lang="en-US" sz="4400" dirty="0" smtClean="0">
                <a:solidFill>
                  <a:srgbClr val="76F636"/>
                </a:solidFill>
              </a:rPr>
              <a:t>$0</a:t>
            </a:r>
          </a:p>
        </p:txBody>
      </p:sp>
      <p:pic>
        <p:nvPicPr>
          <p:cNvPr id="5" name="Picture 4" descr="homeless 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971800"/>
            <a:ext cx="4572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2" cstate="print"/>
          <a:srcRect t="7111"/>
          <a:stretch>
            <a:fillRect/>
          </a:stretch>
        </p:blipFill>
        <p:spPr bwMode="auto">
          <a:xfrm>
            <a:off x="304800" y="1143000"/>
            <a:ext cx="2209800" cy="55626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2438400" y="5105400"/>
            <a:ext cx="2133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28600"/>
            <a:ext cx="6629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Just above a slave is an indentured servant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(in the same space) .</a:t>
            </a: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000" dirty="0" smtClean="0"/>
          </a:p>
          <a:p>
            <a:r>
              <a:rPr lang="en-US" sz="4000" dirty="0" smtClean="0"/>
              <a:t>INDENTURED SERVANTS are hired servants that work for a specific period of time. </a:t>
            </a:r>
          </a:p>
          <a:p>
            <a:endParaRPr lang="en-US" sz="4000" dirty="0" smtClean="0"/>
          </a:p>
          <a:p>
            <a:r>
              <a:rPr lang="en-US" sz="4000" dirty="0" smtClean="0"/>
              <a:t>		 </a:t>
            </a:r>
            <a:r>
              <a:rPr lang="en-US" sz="3800" dirty="0" smtClean="0">
                <a:solidFill>
                  <a:srgbClr val="006600"/>
                </a:solidFill>
              </a:rPr>
              <a:t>They are socially</a:t>
            </a:r>
          </a:p>
          <a:p>
            <a:r>
              <a:rPr lang="en-US" sz="3800" dirty="0" smtClean="0">
                <a:solidFill>
                  <a:srgbClr val="006600"/>
                </a:solidFill>
              </a:rPr>
              <a:t>		  higher than a slave but still on the lowest level.</a:t>
            </a:r>
            <a:endParaRPr lang="en-US" sz="3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2" cstate="print"/>
          <a:srcRect t="7111"/>
          <a:stretch>
            <a:fillRect/>
          </a:stretch>
        </p:blipFill>
        <p:spPr bwMode="auto">
          <a:xfrm>
            <a:off x="304800" y="1143000"/>
            <a:ext cx="22098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How does this relate to 2014?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1430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These people are working in order to better themselves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Examples would be: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College scholarship for an athlete</a:t>
            </a:r>
          </a:p>
          <a:p>
            <a:r>
              <a:rPr lang="en-US" sz="2800" b="1" dirty="0" smtClean="0"/>
              <a:t>Someone who joins the military.</a:t>
            </a:r>
          </a:p>
          <a:p>
            <a:r>
              <a:rPr lang="en-US" sz="2800" b="1" dirty="0" smtClean="0"/>
              <a:t>Student Teacher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2" cstate="print"/>
          <a:srcRect t="7111"/>
          <a:stretch>
            <a:fillRect/>
          </a:stretch>
        </p:blipFill>
        <p:spPr bwMode="auto">
          <a:xfrm>
            <a:off x="304800" y="685800"/>
            <a:ext cx="22098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33400"/>
            <a:ext cx="6172200" cy="34009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Next are </a:t>
            </a:r>
            <a:r>
              <a:rPr lang="en-US" sz="4000" u="sng" dirty="0" smtClean="0">
                <a:solidFill>
                  <a:schemeClr val="tx1">
                    <a:lumMod val="95000"/>
                  </a:schemeClr>
                </a:solidFill>
              </a:rPr>
              <a:t>APPRENTICES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 or trade students</a:t>
            </a:r>
          </a:p>
          <a:p>
            <a:endParaRPr lang="en-US" sz="15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A person who learns a skill or trade from a master craftsman.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438400" y="4267200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lacksmith appren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962400"/>
            <a:ext cx="3886200" cy="270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>
                <a:solidFill>
                  <a:srgbClr val="145CFC"/>
                </a:solidFill>
              </a:rPr>
              <a:t>In 2014 these people are…</a:t>
            </a:r>
            <a:endParaRPr lang="en-US" dirty="0">
              <a:solidFill>
                <a:srgbClr val="145CF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WORKING POOR: they work for minimum wage.  They can also be trade students at a local community college.</a:t>
            </a:r>
            <a:endParaRPr lang="en-US" sz="3600" dirty="0"/>
          </a:p>
        </p:txBody>
      </p:sp>
      <p:pic>
        <p:nvPicPr>
          <p:cNvPr id="6" name="Picture 5" descr="the apprentice-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733800"/>
            <a:ext cx="318135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30480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4E70B"/>
                </a:solidFill>
              </a:rPr>
              <a:t>WHY IS HIS SHOW CALLED THE APPRENTICE?</a:t>
            </a:r>
          </a:p>
          <a:p>
            <a:endParaRPr lang="en-US" sz="1400" dirty="0" smtClean="0">
              <a:solidFill>
                <a:srgbClr val="3DA808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HOW DOES IT RELATE TO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THE DEFINITION?</a:t>
            </a:r>
          </a:p>
          <a:p>
            <a:endParaRPr lang="en-US" sz="1400" dirty="0" smtClean="0">
              <a:solidFill>
                <a:srgbClr val="3DA808"/>
              </a:solidFill>
            </a:endParaRPr>
          </a:p>
          <a:p>
            <a:r>
              <a:rPr lang="en-US" sz="2800" dirty="0" smtClean="0">
                <a:solidFill>
                  <a:srgbClr val="EB3963"/>
                </a:solidFill>
              </a:rPr>
              <a:t>WHAT CURRENT JOBS DO YOU APPRENTICE AT TODAY?</a:t>
            </a:r>
            <a:endParaRPr lang="en-US" sz="2800" dirty="0">
              <a:solidFill>
                <a:srgbClr val="EB396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ourpetonline.com/images/smlladder.gif"/>
          <p:cNvPicPr>
            <a:picLocks noChangeAspect="1" noChangeArrowheads="1"/>
          </p:cNvPicPr>
          <p:nvPr/>
        </p:nvPicPr>
        <p:blipFill>
          <a:blip r:embed="rId3" cstate="print"/>
          <a:srcRect t="7111"/>
          <a:stretch>
            <a:fillRect/>
          </a:stretch>
        </p:blipFill>
        <p:spPr bwMode="auto">
          <a:xfrm>
            <a:off x="304800" y="685800"/>
            <a:ext cx="2209800" cy="61722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2362200" y="3276600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52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YEOMAN= AVERAGE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762000"/>
            <a:ext cx="6477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900" b="1" dirty="0" smtClean="0"/>
              <a:t>Small Family Farmers</a:t>
            </a:r>
          </a:p>
          <a:p>
            <a:pPr>
              <a:buFont typeface="Wingdings" pitchFamily="2" charset="2"/>
              <a:buChar char="v"/>
            </a:pPr>
            <a:r>
              <a:rPr lang="en-US" sz="2900" b="1" dirty="0" smtClean="0"/>
              <a:t>Farms produced enough for the family and only a small amount to sell or trade</a:t>
            </a:r>
          </a:p>
          <a:p>
            <a:pPr>
              <a:buFont typeface="Wingdings" pitchFamily="2" charset="2"/>
              <a:buChar char="v"/>
            </a:pPr>
            <a:r>
              <a:rPr lang="en-US" sz="2900" b="1" dirty="0" smtClean="0"/>
              <a:t>Usually sold/traded specific items like eggs, wool, apples, milk, butter.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5181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From:</a:t>
            </a:r>
          </a:p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Latta Plantation  Charlotte, NC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4" descr="http://www.undercovertourist.com/united-states/north-carolina/charlotte/attractions/img/l/historic-latta-plan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3657600"/>
            <a:ext cx="39147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4043</TotalTime>
  <Words>458</Words>
  <Application>Microsoft Macintosh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PowerPoint Presentation</vt:lpstr>
      <vt:lpstr>The Colonial Social LADDER</vt:lpstr>
      <vt:lpstr>PowerPoint Presentation</vt:lpstr>
      <vt:lpstr>HOW does this relate t0 2014?</vt:lpstr>
      <vt:lpstr>PowerPoint Presentation</vt:lpstr>
      <vt:lpstr>PowerPoint Presentation</vt:lpstr>
      <vt:lpstr>PowerPoint Presentation</vt:lpstr>
      <vt:lpstr>In 2014 these people are…</vt:lpstr>
      <vt:lpstr>PowerPoint Presentation</vt:lpstr>
      <vt:lpstr>PowerPoint Presentation</vt:lpstr>
      <vt:lpstr>PowerPoint Presentation</vt:lpstr>
      <vt:lpstr>PowerPoint Presentation</vt:lpstr>
      <vt:lpstr>Only 2% are the…</vt:lpstr>
      <vt:lpstr>PowerPoint Presentation</vt:lpstr>
      <vt:lpstr>Right-side Assignment: Colonial Social Pyramid </vt:lpstr>
      <vt:lpstr>Right-side Assignment: Colonial Social Pyramid </vt:lpstr>
    </vt:vector>
  </TitlesOfParts>
  <Company>Kannapolis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KCS</dc:creator>
  <cp:lastModifiedBy>Durham Public Schools</cp:lastModifiedBy>
  <cp:revision>138</cp:revision>
  <cp:lastPrinted>2014-11-05T18:06:53Z</cp:lastPrinted>
  <dcterms:created xsi:type="dcterms:W3CDTF">2008-09-30T11:59:48Z</dcterms:created>
  <dcterms:modified xsi:type="dcterms:W3CDTF">2015-07-18T21:56:15Z</dcterms:modified>
</cp:coreProperties>
</file>