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C102AE-75A0-4F6D-852C-1A152BA266B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youtube.com/watch?v=5rredHTyKaQ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gif"/><Relationship Id="rId6" Type="http://schemas.openxmlformats.org/officeDocument/2006/relationships/image" Target="../media/image16.jpeg"/><Relationship Id="rId7" Type="http://schemas.openxmlformats.org/officeDocument/2006/relationships/hyperlink" Target="http://us.history.wisc.edu/hist102/photos/html/1030.html" TargetMode="External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youtube.com/watch?v=UxxSV1F-sM4&amp;feature=fvs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828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Where?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Living Conditions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Immigration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1266" name="Picture 2" descr="http://www.fresno.k12.ca.us/divdept/sscience/images/industria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00475"/>
            <a:ext cx="48768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/>
              <a:t>Chinese were recruited to work on railroads</a:t>
            </a:r>
          </a:p>
          <a:p>
            <a:pPr marL="514350" indent="-514350">
              <a:buNone/>
            </a:pPr>
            <a:r>
              <a:rPr lang="en-US" sz="3000" dirty="0"/>
              <a:t>	</a:t>
            </a:r>
            <a:r>
              <a:rPr lang="en-US" sz="3000" dirty="0" smtClean="0"/>
              <a:t>a.	had to work until they paid for their voyage</a:t>
            </a:r>
          </a:p>
          <a:p>
            <a:pPr marL="514350" indent="-514350"/>
            <a:r>
              <a:rPr lang="en-US" sz="3000" dirty="0" smtClean="0"/>
              <a:t>Chinese were excluded from Unions</a:t>
            </a:r>
          </a:p>
          <a:p>
            <a:pPr marL="514350" indent="-514350"/>
            <a:r>
              <a:rPr lang="en-US" sz="3000" dirty="0" smtClean="0"/>
              <a:t>Forced to accept lower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Asian Immigrants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23554" name="Picture 2" descr="http://www.oregonnikkei.org/exhibit/images/b42g1_millcity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10000" cy="2533650"/>
          </a:xfrm>
          <a:prstGeom prst="rect">
            <a:avLst/>
          </a:prstGeom>
          <a:noFill/>
        </p:spPr>
      </p:pic>
      <p:pic>
        <p:nvPicPr>
          <p:cNvPr id="23556" name="Picture 4" descr="http://www.peacebuttons.info/IMAGES/0803.1882_Chinese-rail-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438525" cy="248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Passed in 1882 to not allow Chinese immigrants into US</a:t>
            </a:r>
          </a:p>
          <a:p>
            <a:pPr marL="514350" indent="-514350"/>
            <a:r>
              <a:rPr lang="en-US" sz="3200" dirty="0" smtClean="0"/>
              <a:t>Americans had very racist attitude</a:t>
            </a:r>
          </a:p>
          <a:p>
            <a:pPr marL="514350" indent="-514350"/>
            <a:r>
              <a:rPr lang="en-US" sz="3200" dirty="0" smtClean="0"/>
              <a:t>Believed Chinese were inferior to whites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Chinese Exclusion Act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22530" name="Picture 2" descr="http://www.nychumanities.com/caric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91000"/>
            <a:ext cx="4495800" cy="2667000"/>
          </a:xfrm>
          <a:prstGeom prst="rect">
            <a:avLst/>
          </a:prstGeom>
          <a:noFill/>
        </p:spPr>
      </p:pic>
      <p:pic>
        <p:nvPicPr>
          <p:cNvPr id="22532" name="Picture 4" descr="l_hist00052_cartoon01.jpg Chinese immigration to U.S. cartoon image by Quats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0304"/>
            <a:ext cx="4343400" cy="244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/>
              <a:t>An unofficial organization designed to keep certain people in power</a:t>
            </a:r>
          </a:p>
          <a:p>
            <a:pPr marL="514350" indent="-514350"/>
            <a:r>
              <a:rPr lang="en-US" sz="3000" dirty="0" smtClean="0"/>
              <a:t>Traded favors for votes</a:t>
            </a:r>
          </a:p>
          <a:p>
            <a:pPr marL="514350" indent="-514350">
              <a:buNone/>
            </a:pPr>
            <a:r>
              <a:rPr lang="en-US" sz="3000" dirty="0"/>
              <a:t>	</a:t>
            </a:r>
            <a:r>
              <a:rPr lang="en-US" sz="3000" dirty="0" smtClean="0"/>
              <a:t>--jobs &amp; homes for new immigrants</a:t>
            </a:r>
          </a:p>
          <a:p>
            <a:pPr marL="514350" indent="-514350"/>
            <a:r>
              <a:rPr lang="en-US" sz="3000" dirty="0" smtClean="0"/>
              <a:t>C.	“Boss” Tweed of NYC was the most powerful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Political Machines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4578" name="Picture 2" descr="http://www.freejohnohara.com/images/tw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2857500" cy="3200400"/>
          </a:xfrm>
          <a:prstGeom prst="rect">
            <a:avLst/>
          </a:prstGeom>
          <a:noFill/>
        </p:spPr>
      </p:pic>
      <p:pic>
        <p:nvPicPr>
          <p:cNvPr id="24580" name="Picture 4" descr="http://2.bp.blogspot.com/_v7YSfLsH34I/SZY0vwlaJ_I/AAAAAAAAD80/q0mcpejPf0w/s400/bo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847975" cy="2438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 smtClean="0"/>
              <a:t>Laissez-faire Economics</a:t>
            </a:r>
          </a:p>
          <a:p>
            <a:pPr marL="880110" lvl="1" indent="-514350"/>
            <a:r>
              <a:rPr lang="en-US" dirty="0" err="1" smtClean="0"/>
              <a:t>G’vt</a:t>
            </a:r>
            <a:r>
              <a:rPr lang="en-US" dirty="0" smtClean="0"/>
              <a:t> does not get involved in business</a:t>
            </a:r>
          </a:p>
          <a:p>
            <a:pPr marL="880110" lvl="1" indent="-514350"/>
            <a:r>
              <a:rPr lang="en-US" sz="2800" dirty="0" smtClean="0"/>
              <a:t>Strongest businesses succeed &amp; make more $$$$</a:t>
            </a:r>
          </a:p>
          <a:p>
            <a:pPr marL="514350" indent="-514350"/>
            <a:r>
              <a:rPr lang="en-US" sz="3600" dirty="0" smtClean="0"/>
              <a:t>Companies supported until it did not benefit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Economics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1266" name="Picture 2" descr="http://t2.gstatic.com/images?q=tbn:ANd9GcRFH810ekOOlINtIi-zIsjY0OzDfziSUqnA5qtT2Fu1kwIzAzQy:mikerowse.com/wp-content/uploads/government-re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363" y="1524000"/>
            <a:ext cx="457463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648200" cy="54102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/>
              <a:t>Why?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1.	JOBS!!!</a:t>
            </a:r>
          </a:p>
          <a:p>
            <a:pPr marL="514350" indent="-514350">
              <a:buNone/>
            </a:pPr>
            <a:r>
              <a:rPr lang="en-US" sz="3200" dirty="0" smtClean="0"/>
              <a:t>	2.	free land == Homestead Act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3.	$$$$$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4.	personal freedoms 	&gt;&gt;&gt;public schooling, democratic </a:t>
            </a:r>
            <a:r>
              <a:rPr lang="en-US" sz="3200" dirty="0" err="1" smtClean="0"/>
              <a:t>g’vt</a:t>
            </a:r>
            <a:r>
              <a:rPr lang="en-US" sz="3200" dirty="0" smtClean="0"/>
              <a:t>, freedom of speech &amp; religion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Immigration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18434" name="Picture 2" descr="http://www.asianlawyers.org/wp-content/uploads/2010/02/Asian-Im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Came to US between 1865-1890</a:t>
            </a:r>
          </a:p>
          <a:p>
            <a:pPr marL="514350" indent="-514350"/>
            <a:r>
              <a:rPr lang="en-US" sz="3200" dirty="0" smtClean="0"/>
              <a:t>Came from North &amp; Western Europe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--Germany, Britain, Scandinavian, &amp; </a:t>
            </a:r>
            <a:r>
              <a:rPr lang="en-US" sz="3200" b="1" u="sng" dirty="0" smtClean="0"/>
              <a:t>IRISH</a:t>
            </a:r>
          </a:p>
          <a:p>
            <a:pPr marL="514350" indent="-514350"/>
            <a:r>
              <a:rPr lang="en-US" sz="3200" dirty="0" smtClean="0"/>
              <a:t>Estimated to be about 10 million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OLD Immigrants</a:t>
            </a:r>
            <a:endParaRPr lang="en-US" sz="6000" dirty="0">
              <a:latin typeface="Algerian" pitchFamily="82" charset="0"/>
            </a:endParaRPr>
          </a:p>
        </p:txBody>
      </p:sp>
      <p:pic>
        <p:nvPicPr>
          <p:cNvPr id="17410" name="Picture 2" descr="http://farm1.static.flickr.com/217/456944504_3f6a58b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816" y="1295400"/>
            <a:ext cx="4618184" cy="2438401"/>
          </a:xfrm>
          <a:prstGeom prst="rect">
            <a:avLst/>
          </a:prstGeom>
          <a:noFill/>
        </p:spPr>
      </p:pic>
      <p:pic>
        <p:nvPicPr>
          <p:cNvPr id="17412" name="Picture 4" descr="http://www.spartacus.schoolnet.co.uk/USAEirel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38575"/>
            <a:ext cx="48768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006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Came to the US between 1890-1914</a:t>
            </a:r>
          </a:p>
          <a:p>
            <a:pPr marL="514350" indent="-514350"/>
            <a:r>
              <a:rPr lang="en-US" sz="3200" dirty="0" smtClean="0"/>
              <a:t>Came from southern &amp; Eastern Europe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--Russians, Armenians, Slavs, Jews, Greeks, &amp; </a:t>
            </a:r>
            <a:r>
              <a:rPr lang="en-US" sz="3200" b="1" u="sng" dirty="0" smtClean="0"/>
              <a:t>ITALIANS</a:t>
            </a:r>
          </a:p>
          <a:p>
            <a:pPr marL="514350" indent="-514350"/>
            <a:r>
              <a:rPr lang="en-US" sz="3200" dirty="0" smtClean="0"/>
              <a:t>Estimated to be about 15 million people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New Immigrants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6" descr="http://us.history.wisc.edu/hist102/photos/assets/photos/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2962275" cy="3076761"/>
          </a:xfrm>
          <a:prstGeom prst="rect">
            <a:avLst/>
          </a:prstGeom>
          <a:noFill/>
        </p:spPr>
      </p:pic>
      <p:pic>
        <p:nvPicPr>
          <p:cNvPr id="16386" name="Picture 2" descr="http://library.thinkquest.org/06aug/00439/images/italianimmigrants2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28575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295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Slavs coming to the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64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Italians coming to the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/>
              <a:t>Most immigrants came through</a:t>
            </a:r>
          </a:p>
          <a:p>
            <a:pPr marL="514350" indent="-514350"/>
            <a:r>
              <a:rPr lang="en-US" sz="3200" dirty="0" smtClean="0"/>
              <a:t>Must be checked</a:t>
            </a:r>
          </a:p>
          <a:p>
            <a:pPr marL="514350" indent="-514350"/>
            <a:r>
              <a:rPr lang="en-US" sz="3200" dirty="0" smtClean="0"/>
              <a:t>Some are sent back</a:t>
            </a:r>
          </a:p>
          <a:p>
            <a:pPr marL="914400" lvl="1" indent="-514350">
              <a:buAutoNum type="alphaLcPeriod"/>
            </a:pPr>
            <a:r>
              <a:rPr lang="en-US" sz="3200" dirty="0" smtClean="0"/>
              <a:t>Diseases</a:t>
            </a:r>
          </a:p>
          <a:p>
            <a:pPr marL="914400" lvl="1" indent="-514350">
              <a:buAutoNum type="alphaLcPeriod"/>
            </a:pPr>
            <a:r>
              <a:rPr lang="en-US" sz="3200" dirty="0" smtClean="0"/>
              <a:t>Certain nationalities not allowed in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Ellis Island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8" descr="http://itdp.providence.edu/blogs/spring10/immigration03/adugan1/wp-content/uploads/2010/04/irish-im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57600" cy="2480518"/>
          </a:xfrm>
          <a:prstGeom prst="rect">
            <a:avLst/>
          </a:prstGeom>
          <a:noFill/>
        </p:spPr>
      </p:pic>
      <p:pic>
        <p:nvPicPr>
          <p:cNvPr id="19458" name="Picture 2" descr="http://www.stanthonysf.org/blog/wp-content/uploads/2008/11/immigr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67175"/>
            <a:ext cx="4286250" cy="2790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http://www.youtube.com/watch?v=5rredHTyKaQ&amp;feature=related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of Ellis Island</a:t>
            </a:r>
            <a:endParaRPr lang="en-US" dirty="0"/>
          </a:p>
        </p:txBody>
      </p:sp>
      <p:pic>
        <p:nvPicPr>
          <p:cNvPr id="20482" name="Picture 2" descr="http://open.salon.com/files/sp_aaib058_16x20immigrant-family-on-ellis-island-posters11252674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8250"/>
            <a:ext cx="2286000" cy="2857500"/>
          </a:xfrm>
          <a:prstGeom prst="rect">
            <a:avLst/>
          </a:prstGeom>
          <a:noFill/>
        </p:spPr>
      </p:pic>
      <p:pic>
        <p:nvPicPr>
          <p:cNvPr id="20484" name="Picture 4" descr="http://housecallsinthegardenstate.com/images/EllisIslandProce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9200"/>
            <a:ext cx="3797300" cy="2991974"/>
          </a:xfrm>
          <a:prstGeom prst="rect">
            <a:avLst/>
          </a:prstGeom>
          <a:noFill/>
        </p:spPr>
      </p:pic>
      <p:pic>
        <p:nvPicPr>
          <p:cNvPr id="20486" name="Picture 6" descr="http://www.franklin.ma.us/auto/upload/schools/kennedy/781-ellis_island_leav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381250" cy="2438400"/>
          </a:xfrm>
          <a:prstGeom prst="rect">
            <a:avLst/>
          </a:prstGeom>
          <a:noFill/>
        </p:spPr>
      </p:pic>
      <p:pic>
        <p:nvPicPr>
          <p:cNvPr id="20488" name="Picture 8" descr="http://www.derry.k12.nh.us/library/big6/webquests/immigration/EllisIsla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49271"/>
            <a:ext cx="3695700" cy="2608729"/>
          </a:xfrm>
          <a:prstGeom prst="rect">
            <a:avLst/>
          </a:prstGeom>
          <a:noFill/>
        </p:spPr>
      </p:pic>
      <p:pic>
        <p:nvPicPr>
          <p:cNvPr id="20490" name="Picture 10" descr="http://partleton.co.uk/Ellis_Island_arriv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150" y="3657600"/>
            <a:ext cx="2609850" cy="2681549"/>
          </a:xfrm>
          <a:prstGeom prst="rect">
            <a:avLst/>
          </a:prstGeom>
          <a:noFill/>
        </p:spPr>
      </p:pic>
      <p:pic>
        <p:nvPicPr>
          <p:cNvPr id="10" name="Picture 2" descr="Immigrants (Ellis Island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276724"/>
            <a:ext cx="29146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5715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Each group settled near people of common heritage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Little Italy = Italians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Hell’s Kitchen = Irish</a:t>
            </a:r>
          </a:p>
          <a:p>
            <a:pPr marL="514350" indent="-514350"/>
            <a:r>
              <a:rPr lang="en-US" sz="2800" dirty="0" smtClean="0"/>
              <a:t>Most settle in cities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NYC, Boston, Chicago, Rochester, Buffalo, etc…</a:t>
            </a:r>
          </a:p>
          <a:p>
            <a:pPr marL="514350" indent="-514350"/>
            <a:r>
              <a:rPr lang="en-US" sz="2800" dirty="0" smtClean="0"/>
              <a:t>Conditions were horrible</a:t>
            </a:r>
          </a:p>
          <a:p>
            <a:pPr marL="514350" indent="-514350"/>
            <a:r>
              <a:rPr lang="en-US" sz="2800" dirty="0" smtClean="0"/>
              <a:t>Lived in Tenements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Where </a:t>
            </a:r>
            <a:r>
              <a:rPr lang="en-US" sz="6000" b="1" dirty="0">
                <a:latin typeface="Algerian" pitchFamily="82" charset="0"/>
              </a:rPr>
              <a:t>D</a:t>
            </a:r>
            <a:r>
              <a:rPr lang="en-US" sz="6000" b="1" dirty="0" smtClean="0">
                <a:latin typeface="Algerian" pitchFamily="82" charset="0"/>
              </a:rPr>
              <a:t>o They Live?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4" descr="http://us.history.wisc.edu/hist102/photos/assets/photos/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2619375" cy="3324226"/>
          </a:xfrm>
          <a:prstGeom prst="rect">
            <a:avLst/>
          </a:prstGeom>
          <a:noFill/>
        </p:spPr>
      </p:pic>
      <p:pic>
        <p:nvPicPr>
          <p:cNvPr id="21506" name="Picture 2" descr="http://www.historyplace.com/worldhistory/famine/thp-ny-te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10304"/>
            <a:ext cx="4267200" cy="31476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601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http://www.youtube.com/watch?v=UxxSV1F-sM4&amp;feature=fvsr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 of Tenements</a:t>
            </a:r>
            <a:endParaRPr lang="en-US" dirty="0"/>
          </a:p>
        </p:txBody>
      </p:sp>
      <p:pic>
        <p:nvPicPr>
          <p:cNvPr id="15370" name="Picture 10" descr="http://www.ukaht.org/images/save-the-huts/TheTen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905125" cy="2127910"/>
          </a:xfrm>
          <a:prstGeom prst="rect">
            <a:avLst/>
          </a:prstGeom>
          <a:noFill/>
        </p:spPr>
      </p:pic>
      <p:pic>
        <p:nvPicPr>
          <p:cNvPr id="15372" name="Picture 12" descr="http://www.museumoffamilyhistory.com/tenement-easts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1924050" cy="2490865"/>
          </a:xfrm>
          <a:prstGeom prst="rect">
            <a:avLst/>
          </a:prstGeom>
          <a:noFill/>
        </p:spPr>
      </p:pic>
      <p:pic>
        <p:nvPicPr>
          <p:cNvPr id="15374" name="Picture 14" descr="http://ephemeralnewyork.files.wordpress.com/2009/11/tenementl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3607887" cy="2895600"/>
          </a:xfrm>
          <a:prstGeom prst="rect">
            <a:avLst/>
          </a:prstGeom>
          <a:noFill/>
        </p:spPr>
      </p:pic>
      <p:pic>
        <p:nvPicPr>
          <p:cNvPr id="15376" name="Picture 16" descr="http://www.humanities.uci.edu/history/ucihp/hot/images/fami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9375"/>
            <a:ext cx="3810000" cy="2968625"/>
          </a:xfrm>
          <a:prstGeom prst="rect">
            <a:avLst/>
          </a:prstGeom>
          <a:noFill/>
        </p:spPr>
      </p:pic>
      <p:pic>
        <p:nvPicPr>
          <p:cNvPr id="15378" name="Picture 18" descr="http://4.bp.blogspot.com/_jwU5mw4tr8c/SV36-3RVZII/AAAAAAAAAFk/LlyWkNHNwp8/s400/riis_arab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19200"/>
            <a:ext cx="3181350" cy="259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395</TotalTime>
  <Words>203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Immigration</vt:lpstr>
      <vt:lpstr>Economics</vt:lpstr>
      <vt:lpstr>Immigration</vt:lpstr>
      <vt:lpstr>OLD Immigrants</vt:lpstr>
      <vt:lpstr>New Immigrants</vt:lpstr>
      <vt:lpstr>Ellis Island</vt:lpstr>
      <vt:lpstr>Photos of Ellis Island</vt:lpstr>
      <vt:lpstr>Where Do They Live?</vt:lpstr>
      <vt:lpstr>Photos of Tenements</vt:lpstr>
      <vt:lpstr>Asian Immigrants</vt:lpstr>
      <vt:lpstr>Chinese Exclusion Act</vt:lpstr>
      <vt:lpstr>Political Machines</vt:lpstr>
    </vt:vector>
  </TitlesOfParts>
  <Company>GCSD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cdwhite</dc:creator>
  <cp:lastModifiedBy>Durham Public Schools</cp:lastModifiedBy>
  <cp:revision>38</cp:revision>
  <dcterms:created xsi:type="dcterms:W3CDTF">2010-08-31T15:57:10Z</dcterms:created>
  <dcterms:modified xsi:type="dcterms:W3CDTF">2015-07-26T20:05:03Z</dcterms:modified>
</cp:coreProperties>
</file>