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 id="2147483869" r:id="rId2"/>
  </p:sldMasterIdLst>
  <p:notesMasterIdLst>
    <p:notesMasterId r:id="rId43"/>
  </p:notesMasterIdLst>
  <p:sldIdLst>
    <p:sldId id="256" r:id="rId3"/>
    <p:sldId id="306" r:id="rId4"/>
    <p:sldId id="258" r:id="rId5"/>
    <p:sldId id="277" r:id="rId6"/>
    <p:sldId id="278" r:id="rId7"/>
    <p:sldId id="304" r:id="rId8"/>
    <p:sldId id="290" r:id="rId9"/>
    <p:sldId id="291" r:id="rId10"/>
    <p:sldId id="292" r:id="rId11"/>
    <p:sldId id="303" r:id="rId12"/>
    <p:sldId id="293" r:id="rId13"/>
    <p:sldId id="301" r:id="rId14"/>
    <p:sldId id="308" r:id="rId15"/>
    <p:sldId id="260" r:id="rId16"/>
    <p:sldId id="299" r:id="rId17"/>
    <p:sldId id="300" r:id="rId18"/>
    <p:sldId id="302" r:id="rId19"/>
    <p:sldId id="309" r:id="rId20"/>
    <p:sldId id="310" r:id="rId21"/>
    <p:sldId id="261" r:id="rId22"/>
    <p:sldId id="263" r:id="rId23"/>
    <p:sldId id="296" r:id="rId24"/>
    <p:sldId id="279" r:id="rId25"/>
    <p:sldId id="312" r:id="rId26"/>
    <p:sldId id="305" r:id="rId27"/>
    <p:sldId id="311" r:id="rId28"/>
    <p:sldId id="264" r:id="rId29"/>
    <p:sldId id="280" r:id="rId30"/>
    <p:sldId id="268" r:id="rId31"/>
    <p:sldId id="282" r:id="rId32"/>
    <p:sldId id="298" r:id="rId33"/>
    <p:sldId id="294" r:id="rId34"/>
    <p:sldId id="295" r:id="rId35"/>
    <p:sldId id="283" r:id="rId36"/>
    <p:sldId id="273" r:id="rId37"/>
    <p:sldId id="284" r:id="rId38"/>
    <p:sldId id="285" r:id="rId39"/>
    <p:sldId id="286" r:id="rId40"/>
    <p:sldId id="297" r:id="rId41"/>
    <p:sldId id="288" r:id="rId42"/>
  </p:sldIdLst>
  <p:sldSz cx="9144000" cy="6858000" type="screen4x3"/>
  <p:notesSz cx="6858000" cy="9144000"/>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95" autoAdjust="0"/>
  </p:normalViewPr>
  <p:slideViewPr>
    <p:cSldViewPr>
      <p:cViewPr varScale="1">
        <p:scale>
          <a:sx n="48" d="100"/>
          <a:sy n="48" d="100"/>
        </p:scale>
        <p:origin x="-15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B33743BB-0D7B-4CE3-BC72-16391B186AE8}" type="slidenum">
              <a:rPr lang="en-US"/>
              <a:pPr>
                <a:defRPr/>
              </a:pPr>
              <a:t>‹#›</a:t>
            </a:fld>
            <a:endParaRPr lang="en-US"/>
          </a:p>
        </p:txBody>
      </p:sp>
    </p:spTree>
    <p:extLst>
      <p:ext uri="{BB962C8B-B14F-4D97-AF65-F5344CB8AC3E}">
        <p14:creationId xmlns:p14="http://schemas.microsoft.com/office/powerpoint/2010/main" val="2848848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95353F3-C8EA-4ED0-8467-728C2329A220}" type="slidenum">
              <a:rPr lang="en-US" smtClean="0"/>
              <a:pPr/>
              <a:t>23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312553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619250" y="139700"/>
            <a:ext cx="9972675" cy="7480300"/>
          </a:xfrm>
          <a:ln/>
        </p:spPr>
      </p:sp>
      <p:sp>
        <p:nvSpPr>
          <p:cNvPr id="33795" name="Notes Placeholder 2"/>
          <p:cNvSpPr>
            <a:spLocks noGrp="1"/>
          </p:cNvSpPr>
          <p:nvPr>
            <p:ph type="body" idx="1"/>
          </p:nvPr>
        </p:nvSpPr>
        <p:spPr>
          <a:xfrm>
            <a:off x="914400" y="7620000"/>
            <a:ext cx="5029200" cy="1320800"/>
          </a:xfrm>
          <a:noFill/>
          <a:ln/>
        </p:spPr>
        <p:txBody>
          <a:bodyPr/>
          <a:lstStyle/>
          <a:p>
            <a:pPr marL="228600" indent="-228600">
              <a:buFontTx/>
              <a:buAutoNum type="arabicPeriod"/>
            </a:pPr>
            <a:r>
              <a:rPr lang="en-US" smtClean="0">
                <a:latin typeface="Arial" charset="0"/>
                <a:ea typeface="ＭＳ Ｐゴシック" charset="-128"/>
              </a:rPr>
              <a:t>What were the European countries hoping to find by sailing west?</a:t>
            </a:r>
            <a:br>
              <a:rPr lang="en-US" smtClean="0">
                <a:latin typeface="Arial" charset="0"/>
                <a:ea typeface="ＭＳ Ｐゴシック" charset="-128"/>
              </a:rPr>
            </a:br>
            <a:endParaRPr lang="en-US" smtClean="0">
              <a:latin typeface="Arial" charset="0"/>
              <a:ea typeface="ＭＳ Ｐゴシック" charset="-128"/>
            </a:endParaRPr>
          </a:p>
          <a:p>
            <a:pPr marL="228600" indent="-228600">
              <a:buFontTx/>
              <a:buAutoNum type="arabicPeriod"/>
            </a:pPr>
            <a:r>
              <a:rPr lang="en-US" smtClean="0">
                <a:latin typeface="Arial" charset="0"/>
                <a:ea typeface="ＭＳ Ｐゴシック" charset="-128"/>
              </a:rPr>
              <a:t>Describe again the meaning of the following: empire; monopoly; mercantilism</a:t>
            </a:r>
          </a:p>
        </p:txBody>
      </p:sp>
      <p:sp>
        <p:nvSpPr>
          <p:cNvPr id="33796" name="Slide Number Placeholder 3"/>
          <p:cNvSpPr>
            <a:spLocks noGrp="1"/>
          </p:cNvSpPr>
          <p:nvPr>
            <p:ph type="sldNum" sz="quarter" idx="5"/>
          </p:nvPr>
        </p:nvSpPr>
        <p:spPr>
          <a:noFill/>
        </p:spPr>
        <p:txBody>
          <a:bodyPr/>
          <a:lstStyle/>
          <a:p>
            <a:fld id="{784EBE98-4AA6-477C-814E-9B7B62C94AA3}" type="slidenum">
              <a:rPr lang="en-US" smtClean="0"/>
              <a:pPr/>
              <a:t>30</a:t>
            </a:fld>
            <a:endParaRPr lang="en-US" smtClean="0"/>
          </a:p>
        </p:txBody>
      </p:sp>
    </p:spTree>
    <p:extLst>
      <p:ext uri="{BB962C8B-B14F-4D97-AF65-F5344CB8AC3E}">
        <p14:creationId xmlns:p14="http://schemas.microsoft.com/office/powerpoint/2010/main" val="205174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xfrm>
            <a:off x="-1604963" y="571500"/>
            <a:ext cx="10210801" cy="7658100"/>
          </a:xfrm>
          <a:ln/>
        </p:spPr>
      </p:sp>
      <p:sp>
        <p:nvSpPr>
          <p:cNvPr id="3" name="Notes Placeholder 2"/>
          <p:cNvSpPr>
            <a:spLocks noGrp="1"/>
          </p:cNvSpPr>
          <p:nvPr>
            <p:ph type="body" idx="1"/>
          </p:nvPr>
        </p:nvSpPr>
        <p:spPr>
          <a:xfrm>
            <a:off x="914400" y="8229600"/>
            <a:ext cx="5029200" cy="228600"/>
          </a:xfrm>
        </p:spPr>
        <p:txBody>
          <a:bodyPr>
            <a:normAutofit/>
          </a:bodyPr>
          <a:lstStyle/>
          <a:p>
            <a:pPr>
              <a:lnSpc>
                <a:spcPct val="80000"/>
              </a:lnSpc>
            </a:pPr>
            <a:endParaRPr lang="en-US" sz="600" smtClean="0">
              <a:latin typeface="Arial" charset="0"/>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0D389C1-C8B7-411C-9C22-75FFEE1FD1C2}" type="slidenum">
              <a:rPr lang="en-US" sz="1200"/>
              <a:pPr/>
              <a:t>31</a:t>
            </a:fld>
            <a:endParaRPr lang="en-US" sz="1200"/>
          </a:p>
        </p:txBody>
      </p:sp>
    </p:spTree>
    <p:extLst>
      <p:ext uri="{BB962C8B-B14F-4D97-AF65-F5344CB8AC3E}">
        <p14:creationId xmlns:p14="http://schemas.microsoft.com/office/powerpoint/2010/main" val="20129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xfrm>
            <a:off x="-1654175" y="685800"/>
            <a:ext cx="9872663" cy="7404100"/>
          </a:xfrm>
          <a:ln/>
        </p:spPr>
      </p:sp>
      <p:sp>
        <p:nvSpPr>
          <p:cNvPr id="40963" name="Notes Placeholder 2"/>
          <p:cNvSpPr>
            <a:spLocks noGrp="1"/>
          </p:cNvSpPr>
          <p:nvPr>
            <p:ph type="body" idx="1"/>
          </p:nvPr>
        </p:nvSpPr>
        <p:spPr>
          <a:xfrm>
            <a:off x="914400" y="8191500"/>
            <a:ext cx="5029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ea typeface="ＭＳ Ｐゴシック" charset="-128"/>
              </a:rPr>
              <a:t>Design your chart such as the one above.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2DA7B83-88AD-4FC9-82C2-E2A57575C337}" type="slidenum">
              <a:rPr lang="en-US" sz="1200"/>
              <a:pPr/>
              <a:t>39</a:t>
            </a:fld>
            <a:endParaRPr lang="en-US" sz="1200"/>
          </a:p>
        </p:txBody>
      </p:sp>
    </p:spTree>
    <p:extLst>
      <p:ext uri="{BB962C8B-B14F-4D97-AF65-F5344CB8AC3E}">
        <p14:creationId xmlns:p14="http://schemas.microsoft.com/office/powerpoint/2010/main" val="269753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5E9068-5754-4928-BDEF-564BA0B5D91F}" type="slidenum">
              <a:rPr lang="en-US" smtClean="0"/>
              <a:pPr>
                <a:defRPr/>
              </a:pPr>
              <a:t>‹#›</a:t>
            </a:fld>
            <a:endParaRPr lang="en-US"/>
          </a:p>
        </p:txBody>
      </p:sp>
    </p:spTree>
    <p:extLst>
      <p:ext uri="{BB962C8B-B14F-4D97-AF65-F5344CB8AC3E}">
        <p14:creationId xmlns:p14="http://schemas.microsoft.com/office/powerpoint/2010/main" val="19563668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316807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273605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736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402735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36863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2405830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F7F791-3C40-489F-BE3B-40DB2CA92419}" type="slidenum">
              <a:rPr lang="en-US" smtClean="0"/>
              <a:pPr>
                <a:defRPr/>
              </a:pPr>
              <a:t>‹#›</a:t>
            </a:fld>
            <a:endParaRPr lang="en-US"/>
          </a:p>
        </p:txBody>
      </p:sp>
    </p:spTree>
    <p:extLst>
      <p:ext uri="{BB962C8B-B14F-4D97-AF65-F5344CB8AC3E}">
        <p14:creationId xmlns:p14="http://schemas.microsoft.com/office/powerpoint/2010/main" val="4785838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D0D142-876E-455D-811B-855A5B544F60}" type="slidenum">
              <a:rPr lang="en-US" smtClean="0"/>
              <a:pPr>
                <a:defRPr/>
              </a:pPr>
              <a:t>‹#›</a:t>
            </a:fld>
            <a:endParaRPr lang="en-US"/>
          </a:p>
        </p:txBody>
      </p:sp>
    </p:spTree>
    <p:extLst>
      <p:ext uri="{BB962C8B-B14F-4D97-AF65-F5344CB8AC3E}">
        <p14:creationId xmlns:p14="http://schemas.microsoft.com/office/powerpoint/2010/main" val="9621108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5E9068-5754-4928-BDEF-564BA0B5D91F}" type="slidenum">
              <a:rPr lang="en-US" smtClean="0"/>
              <a:pPr>
                <a:defRPr/>
              </a:pPr>
              <a:t>‹#›</a:t>
            </a:fld>
            <a:endParaRPr lang="en-US"/>
          </a:p>
        </p:txBody>
      </p:sp>
    </p:spTree>
    <p:extLst>
      <p:ext uri="{BB962C8B-B14F-4D97-AF65-F5344CB8AC3E}">
        <p14:creationId xmlns:p14="http://schemas.microsoft.com/office/powerpoint/2010/main" val="32663718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1FDFAB-6522-49A5-A27E-71436E460368}" type="slidenum">
              <a:rPr lang="en-US" smtClean="0"/>
              <a:pPr>
                <a:defRPr/>
              </a:pPr>
              <a:t>‹#›</a:t>
            </a:fld>
            <a:endParaRPr lang="en-US"/>
          </a:p>
        </p:txBody>
      </p:sp>
    </p:spTree>
    <p:extLst>
      <p:ext uri="{BB962C8B-B14F-4D97-AF65-F5344CB8AC3E}">
        <p14:creationId xmlns:p14="http://schemas.microsoft.com/office/powerpoint/2010/main" val="41745826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1FDFAB-6522-49A5-A27E-71436E460368}" type="slidenum">
              <a:rPr lang="en-US" smtClean="0"/>
              <a:pPr>
                <a:defRPr/>
              </a:pPr>
              <a:t>‹#›</a:t>
            </a:fld>
            <a:endParaRPr lang="en-US"/>
          </a:p>
        </p:txBody>
      </p:sp>
    </p:spTree>
    <p:extLst>
      <p:ext uri="{BB962C8B-B14F-4D97-AF65-F5344CB8AC3E}">
        <p14:creationId xmlns:p14="http://schemas.microsoft.com/office/powerpoint/2010/main" val="38686197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01FBB7-5732-460F-A649-769E89D80127}" type="slidenum">
              <a:rPr lang="en-US" smtClean="0"/>
              <a:pPr>
                <a:defRPr/>
              </a:pPr>
              <a:t>‹#›</a:t>
            </a:fld>
            <a:endParaRPr lang="en-US"/>
          </a:p>
        </p:txBody>
      </p:sp>
    </p:spTree>
    <p:extLst>
      <p:ext uri="{BB962C8B-B14F-4D97-AF65-F5344CB8AC3E}">
        <p14:creationId xmlns:p14="http://schemas.microsoft.com/office/powerpoint/2010/main" val="27547755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F942B5-8010-4149-A241-DF72973031CE}" type="slidenum">
              <a:rPr lang="en-US" smtClean="0"/>
              <a:pPr>
                <a:defRPr/>
              </a:pPr>
              <a:t>‹#›</a:t>
            </a:fld>
            <a:endParaRPr lang="en-US"/>
          </a:p>
        </p:txBody>
      </p:sp>
    </p:spTree>
    <p:extLst>
      <p:ext uri="{BB962C8B-B14F-4D97-AF65-F5344CB8AC3E}">
        <p14:creationId xmlns:p14="http://schemas.microsoft.com/office/powerpoint/2010/main" val="16213180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A4EABF8-9168-4AFF-A5FD-0AEF427322DC}" type="slidenum">
              <a:rPr lang="en-US" smtClean="0"/>
              <a:pPr>
                <a:defRPr/>
              </a:pPr>
              <a:t>‹#›</a:t>
            </a:fld>
            <a:endParaRPr lang="en-US"/>
          </a:p>
        </p:txBody>
      </p:sp>
    </p:spTree>
    <p:extLst>
      <p:ext uri="{BB962C8B-B14F-4D97-AF65-F5344CB8AC3E}">
        <p14:creationId xmlns:p14="http://schemas.microsoft.com/office/powerpoint/2010/main" val="28789806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95E956F-9C1D-4AE9-B079-60A0FB4BD0EF}" type="slidenum">
              <a:rPr lang="en-US" smtClean="0"/>
              <a:pPr>
                <a:defRPr/>
              </a:pPr>
              <a:t>‹#›</a:t>
            </a:fld>
            <a:endParaRPr lang="en-US"/>
          </a:p>
        </p:txBody>
      </p:sp>
    </p:spTree>
    <p:extLst>
      <p:ext uri="{BB962C8B-B14F-4D97-AF65-F5344CB8AC3E}">
        <p14:creationId xmlns:p14="http://schemas.microsoft.com/office/powerpoint/2010/main" val="42726734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8CCC829-8412-4A71-A4F3-D22EAFEF70C9}" type="slidenum">
              <a:rPr lang="en-US" smtClean="0"/>
              <a:pPr>
                <a:defRPr/>
              </a:pPr>
              <a:t>‹#›</a:t>
            </a:fld>
            <a:endParaRPr lang="en-US"/>
          </a:p>
        </p:txBody>
      </p:sp>
    </p:spTree>
    <p:extLst>
      <p:ext uri="{BB962C8B-B14F-4D97-AF65-F5344CB8AC3E}">
        <p14:creationId xmlns:p14="http://schemas.microsoft.com/office/powerpoint/2010/main" val="27711113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A026A5-BF14-4747-91A4-277C3FB1A2C8}" type="slidenum">
              <a:rPr lang="en-US" smtClean="0"/>
              <a:pPr>
                <a:defRPr/>
              </a:pPr>
              <a:t>‹#›</a:t>
            </a:fld>
            <a:endParaRPr lang="en-US"/>
          </a:p>
        </p:txBody>
      </p:sp>
    </p:spTree>
    <p:extLst>
      <p:ext uri="{BB962C8B-B14F-4D97-AF65-F5344CB8AC3E}">
        <p14:creationId xmlns:p14="http://schemas.microsoft.com/office/powerpoint/2010/main" val="9658768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D1A495-94B9-4728-ACB3-1509632ADD41}" type="slidenum">
              <a:rPr lang="en-US" smtClean="0"/>
              <a:pPr>
                <a:defRPr/>
              </a:pPr>
              <a:t>‹#›</a:t>
            </a:fld>
            <a:endParaRPr lang="en-US"/>
          </a:p>
        </p:txBody>
      </p:sp>
    </p:spTree>
    <p:extLst>
      <p:ext uri="{BB962C8B-B14F-4D97-AF65-F5344CB8AC3E}">
        <p14:creationId xmlns:p14="http://schemas.microsoft.com/office/powerpoint/2010/main" val="31546316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2604609229"/>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830413493"/>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9378436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01FBB7-5732-460F-A649-769E89D80127}" type="slidenum">
              <a:rPr lang="en-US" smtClean="0"/>
              <a:pPr>
                <a:defRPr/>
              </a:pPr>
              <a:t>‹#›</a:t>
            </a:fld>
            <a:endParaRPr lang="en-US"/>
          </a:p>
        </p:txBody>
      </p:sp>
    </p:spTree>
    <p:extLst>
      <p:ext uri="{BB962C8B-B14F-4D97-AF65-F5344CB8AC3E}">
        <p14:creationId xmlns:p14="http://schemas.microsoft.com/office/powerpoint/2010/main" val="35796521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1080704103"/>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480859935"/>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2983449529"/>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F7F791-3C40-489F-BE3B-40DB2CA92419}" type="slidenum">
              <a:rPr lang="en-US" smtClean="0"/>
              <a:pPr>
                <a:defRPr/>
              </a:pPr>
              <a:t>‹#›</a:t>
            </a:fld>
            <a:endParaRPr lang="en-US"/>
          </a:p>
        </p:txBody>
      </p:sp>
    </p:spTree>
    <p:extLst>
      <p:ext uri="{BB962C8B-B14F-4D97-AF65-F5344CB8AC3E}">
        <p14:creationId xmlns:p14="http://schemas.microsoft.com/office/powerpoint/2010/main" val="5724869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D0D142-876E-455D-811B-855A5B544F60}" type="slidenum">
              <a:rPr lang="en-US" smtClean="0"/>
              <a:pPr>
                <a:defRPr/>
              </a:pPr>
              <a:t>‹#›</a:t>
            </a:fld>
            <a:endParaRPr lang="en-US"/>
          </a:p>
        </p:txBody>
      </p:sp>
    </p:spTree>
    <p:extLst>
      <p:ext uri="{BB962C8B-B14F-4D97-AF65-F5344CB8AC3E}">
        <p14:creationId xmlns:p14="http://schemas.microsoft.com/office/powerpoint/2010/main" val="35079177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2038" y="1766888"/>
            <a:ext cx="7769225" cy="41132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BA9A1A-3DEB-468C-ACB6-65ABF9C7A8FE}" type="slidenum">
              <a:rPr lang="en-US"/>
              <a:pPr>
                <a:defRPr/>
              </a:pPr>
              <a:t>‹#›</a:t>
            </a:fld>
            <a:endParaRPr lang="en-US"/>
          </a:p>
        </p:txBody>
      </p:sp>
    </p:spTree>
    <p:extLst>
      <p:ext uri="{BB962C8B-B14F-4D97-AF65-F5344CB8AC3E}">
        <p14:creationId xmlns:p14="http://schemas.microsoft.com/office/powerpoint/2010/main" val="6780058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F942B5-8010-4149-A241-DF72973031CE}" type="slidenum">
              <a:rPr lang="en-US" smtClean="0"/>
              <a:pPr>
                <a:defRPr/>
              </a:pPr>
              <a:t>‹#›</a:t>
            </a:fld>
            <a:endParaRPr lang="en-US"/>
          </a:p>
        </p:txBody>
      </p:sp>
    </p:spTree>
    <p:extLst>
      <p:ext uri="{BB962C8B-B14F-4D97-AF65-F5344CB8AC3E}">
        <p14:creationId xmlns:p14="http://schemas.microsoft.com/office/powerpoint/2010/main" val="33112160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A4EABF8-9168-4AFF-A5FD-0AEF427322DC}" type="slidenum">
              <a:rPr lang="en-US" smtClean="0"/>
              <a:pPr>
                <a:defRPr/>
              </a:pPr>
              <a:t>‹#›</a:t>
            </a:fld>
            <a:endParaRPr lang="en-US"/>
          </a:p>
        </p:txBody>
      </p:sp>
    </p:spTree>
    <p:extLst>
      <p:ext uri="{BB962C8B-B14F-4D97-AF65-F5344CB8AC3E}">
        <p14:creationId xmlns:p14="http://schemas.microsoft.com/office/powerpoint/2010/main" val="22694589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95E956F-9C1D-4AE9-B079-60A0FB4BD0EF}" type="slidenum">
              <a:rPr lang="en-US" smtClean="0"/>
              <a:pPr>
                <a:defRPr/>
              </a:pPr>
              <a:t>‹#›</a:t>
            </a:fld>
            <a:endParaRPr lang="en-US"/>
          </a:p>
        </p:txBody>
      </p:sp>
    </p:spTree>
    <p:extLst>
      <p:ext uri="{BB962C8B-B14F-4D97-AF65-F5344CB8AC3E}">
        <p14:creationId xmlns:p14="http://schemas.microsoft.com/office/powerpoint/2010/main" val="6307147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8CCC829-8412-4A71-A4F3-D22EAFEF70C9}" type="slidenum">
              <a:rPr lang="en-US" smtClean="0"/>
              <a:pPr>
                <a:defRPr/>
              </a:pPr>
              <a:t>‹#›</a:t>
            </a:fld>
            <a:endParaRPr lang="en-US"/>
          </a:p>
        </p:txBody>
      </p:sp>
    </p:spTree>
    <p:extLst>
      <p:ext uri="{BB962C8B-B14F-4D97-AF65-F5344CB8AC3E}">
        <p14:creationId xmlns:p14="http://schemas.microsoft.com/office/powerpoint/2010/main" val="17558333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A026A5-BF14-4747-91A4-277C3FB1A2C8}" type="slidenum">
              <a:rPr lang="en-US" smtClean="0"/>
              <a:pPr>
                <a:defRPr/>
              </a:pPr>
              <a:t>‹#›</a:t>
            </a:fld>
            <a:endParaRPr lang="en-US"/>
          </a:p>
        </p:txBody>
      </p:sp>
    </p:spTree>
    <p:extLst>
      <p:ext uri="{BB962C8B-B14F-4D97-AF65-F5344CB8AC3E}">
        <p14:creationId xmlns:p14="http://schemas.microsoft.com/office/powerpoint/2010/main" val="20515565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BDD1A495-94B9-4728-ACB3-1509632ADD41}" type="slidenum">
              <a:rPr lang="en-US" smtClean="0"/>
              <a:pPr>
                <a:defRPr/>
              </a:pPr>
              <a:t>‹#›</a:t>
            </a:fld>
            <a:endParaRPr lang="en-US"/>
          </a:p>
        </p:txBody>
      </p:sp>
    </p:spTree>
    <p:extLst>
      <p:ext uri="{BB962C8B-B14F-4D97-AF65-F5344CB8AC3E}">
        <p14:creationId xmlns:p14="http://schemas.microsoft.com/office/powerpoint/2010/main" val="25177047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20" Type="http://schemas.openxmlformats.org/officeDocument/2006/relationships/image" Target="../media/image6.png"/><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slideLayout" Target="../slideLayouts/slideLayout35.xml"/><Relationship Id="rId19"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2207210559"/>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F5B81D2A-F701-47FF-AAE3-F5F36AB16898}" type="slidenum">
              <a:rPr lang="en-US" smtClean="0"/>
              <a:pPr>
                <a:defRPr/>
              </a:pPr>
              <a:t>‹#›</a:t>
            </a:fld>
            <a:endParaRPr lang="en-US"/>
          </a:p>
        </p:txBody>
      </p:sp>
    </p:spTree>
    <p:extLst>
      <p:ext uri="{BB962C8B-B14F-4D97-AF65-F5344CB8AC3E}">
        <p14:creationId xmlns:p14="http://schemas.microsoft.com/office/powerpoint/2010/main" val="2179525892"/>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Lst>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library.thinkquest.org/J002678F/prince_henry_the_navigator.htm" TargetMode="External"/><Relationship Id="rId5" Type="http://schemas.openxmlformats.org/officeDocument/2006/relationships/image" Target="../media/image23.png"/><Relationship Id="rId1" Type="http://schemas.openxmlformats.org/officeDocument/2006/relationships/slideLayout" Target="../slideLayouts/slideLayout24.xml"/><Relationship Id="rId2" Type="http://schemas.openxmlformats.org/officeDocument/2006/relationships/hyperlink" Target="http://cache.eb.com/eb/image?id=1194&amp;rendTypeId=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eurasianazarene.org/wmeurasia/Portals/0/Images/fields/eurasia-map.gif" TargetMode="Externa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latinamericanstudies.org/columbus/older-columbus.gif" TargetMode="Externa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home.fuse.net/pearsonfamily/map.html" TargetMode="External"/><Relationship Id="rId3"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hyperlink" Target="http://content.answers.com/main/content/wp/en/0/05/IsabellaII.P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beinstitute.org/America/NinaPintaSantaM.JPG" TargetMode="External"/><Relationship Id="rId3"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oney.org/AM/Images/CColumbus1f.jpg" TargetMode="External"/><Relationship Id="rId3"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aerospace.wcc.hawaii.edu/images/fig2.jpg" TargetMode="External"/><Relationship Id="rId3"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library.thinkquest.org/J002678F/balboa.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jpeg"/><Relationship Id="rId3"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1.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pinkdome.com/archives/MonopolyMan.jpg" TargetMode="Externa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www.generalmills.com/corporate/company/international/images/med_res_packaging/KOR_NV.gif" TargetMode="External"/><Relationship Id="rId5" Type="http://schemas.openxmlformats.org/officeDocument/2006/relationships/image" Target="../media/image15.png"/><Relationship Id="rId6" Type="http://schemas.openxmlformats.org/officeDocument/2006/relationships/hyperlink" Target="http://www.dwphotoshop.com/photoshop/walk.php" TargetMode="External"/><Relationship Id="rId7" Type="http://schemas.openxmlformats.org/officeDocument/2006/relationships/image" Target="../media/image16.gif"/><Relationship Id="rId8" Type="http://schemas.openxmlformats.org/officeDocument/2006/relationships/hyperlink" Target="http://www.superquinn.ie/download/1/Superquinn_Deli.JPG" TargetMode="External"/><Relationship Id="rId9" Type="http://schemas.openxmlformats.org/officeDocument/2006/relationships/image" Target="../media/image17.jpeg"/><Relationship Id="rId10" Type="http://schemas.openxmlformats.org/officeDocument/2006/relationships/hyperlink" Target="http://i.a.cnn.net/money/galleries/2007/fortune/0703/gallery.mostadmired_top20.fortune/images/costco.jpg" TargetMode="External"/><Relationship Id="rId11" Type="http://schemas.openxmlformats.org/officeDocument/2006/relationships/image" Target="../media/image18.jpeg"/><Relationship Id="rId1" Type="http://schemas.openxmlformats.org/officeDocument/2006/relationships/slideLayout" Target="../slideLayouts/slideLayout24.xml"/><Relationship Id="rId2" Type="http://schemas.openxmlformats.org/officeDocument/2006/relationships/hyperlink" Target="http://www.minimus.biz/images/F30-4029101-8100bg.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hyperlink" Target="http://www.ea.e-renfrew.sch.uk/st-cadocs/images/frenchman.gif" TargetMode="External"/><Relationship Id="rId6" Type="http://schemas.openxmlformats.org/officeDocument/2006/relationships/image" Target="../media/image21.png"/><Relationship Id="rId1" Type="http://schemas.openxmlformats.org/officeDocument/2006/relationships/slideLayout" Target="../slideLayouts/slideLayout24.xml"/><Relationship Id="rId2" Type="http://schemas.openxmlformats.org/officeDocument/2006/relationships/hyperlink" Target="http://www.paphospropertyrental.com/images/maps/mediterranean2.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14396" y="762000"/>
            <a:ext cx="6517482" cy="2509213"/>
          </a:xfrm>
          <a:ln w="9525" cmpd="sng"/>
        </p:spPr>
        <p:txBody>
          <a:bodyPr>
            <a:normAutofit/>
          </a:bodyPr>
          <a:lstStyle/>
          <a:p>
            <a:pPr eaLnBrk="1" hangingPunct="1"/>
            <a:r>
              <a:rPr lang="en-US" sz="6000" dirty="0" smtClean="0"/>
              <a:t>Exploration &amp; Colonization</a:t>
            </a:r>
          </a:p>
        </p:txBody>
      </p:sp>
      <p:sp>
        <p:nvSpPr>
          <p:cNvPr id="3075" name="Rectangle 3"/>
          <p:cNvSpPr>
            <a:spLocks noGrp="1" noChangeArrowheads="1"/>
          </p:cNvSpPr>
          <p:nvPr>
            <p:ph type="subTitle" idx="1"/>
          </p:nvPr>
        </p:nvSpPr>
        <p:spPr>
          <a:xfrm>
            <a:off x="1314396" y="3429000"/>
            <a:ext cx="6517482" cy="1371599"/>
          </a:xfrm>
          <a:ln w="9525"/>
        </p:spPr>
        <p:txBody>
          <a:bodyPr>
            <a:normAutofit/>
          </a:bodyPr>
          <a:lstStyle/>
          <a:p>
            <a:pPr eaLnBrk="1" hangingPunct="1"/>
            <a:r>
              <a:rPr lang="en-US" sz="4000" dirty="0" smtClean="0"/>
              <a:t>1492-1673</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481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3886200" y="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u="sng"/>
              <a:t>Early Portuguese Exploration</a:t>
            </a:r>
          </a:p>
        </p:txBody>
      </p:sp>
      <p:sp>
        <p:nvSpPr>
          <p:cNvPr id="7172" name="Text Box 6"/>
          <p:cNvSpPr txBox="1">
            <a:spLocks noChangeArrowheads="1"/>
          </p:cNvSpPr>
          <p:nvPr/>
        </p:nvSpPr>
        <p:spPr bwMode="auto">
          <a:xfrm>
            <a:off x="3886200" y="533400"/>
            <a:ext cx="5257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latin typeface="Times New Roman" pitchFamily="18" charset="0"/>
              </a:rPr>
              <a:t> In 1419, Prince Henry the Navigator started a school in Portugal for sailors, captains, navigators, and mapmakers.</a:t>
            </a:r>
          </a:p>
        </p:txBody>
      </p:sp>
      <p:pic>
        <p:nvPicPr>
          <p:cNvPr id="7173" name="Picture 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752600"/>
            <a:ext cx="4570413"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9"/>
          <p:cNvSpPr txBox="1">
            <a:spLocks noChangeArrowheads="1"/>
          </p:cNvSpPr>
          <p:nvPr/>
        </p:nvSpPr>
        <p:spPr bwMode="auto">
          <a:xfrm>
            <a:off x="0" y="5562600"/>
            <a:ext cx="381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t>Prince Henry the Navigator</a:t>
            </a:r>
          </a:p>
        </p:txBody>
      </p:sp>
      <p:sp>
        <p:nvSpPr>
          <p:cNvPr id="7175" name="Text Box 10"/>
          <p:cNvSpPr txBox="1">
            <a:spLocks noChangeArrowheads="1"/>
          </p:cNvSpPr>
          <p:nvPr/>
        </p:nvSpPr>
        <p:spPr bwMode="auto">
          <a:xfrm>
            <a:off x="4038600" y="5791200"/>
            <a:ext cx="510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latin typeface="Times New Roman" pitchFamily="18" charset="0"/>
              </a:rPr>
              <a:t>Map of African coast discovered by expeditions sponsored by Prince Henry</a:t>
            </a:r>
            <a:r>
              <a:rPr lang="en-US"/>
              <a:t> </a:t>
            </a:r>
          </a:p>
        </p:txBody>
      </p:sp>
    </p:spTree>
    <p:extLst>
      <p:ext uri="{BB962C8B-B14F-4D97-AF65-F5344CB8AC3E}">
        <p14:creationId xmlns:p14="http://schemas.microsoft.com/office/powerpoint/2010/main" val="37690074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eurasia-map">
            <a:hlinkClick r:id="rId2"/>
          </p:cNvPr>
          <p:cNvPicPr>
            <a:picLocks noChangeAspect="1" noChangeArrowheads="1"/>
          </p:cNvPicPr>
          <p:nvPr/>
        </p:nvPicPr>
        <p:blipFill>
          <a:blip r:embed="rId3" cstate="print"/>
          <a:srcRect l="2261" t="36723" r="8591" b="5190"/>
          <a:stretch>
            <a:fillRect/>
          </a:stretch>
        </p:blipFill>
        <p:spPr bwMode="auto">
          <a:xfrm>
            <a:off x="3175" y="838200"/>
            <a:ext cx="9140825" cy="4495800"/>
          </a:xfrm>
          <a:prstGeom prst="rect">
            <a:avLst/>
          </a:prstGeom>
          <a:noFill/>
          <a:ln w="76200">
            <a:solidFill>
              <a:schemeClr val="accent2"/>
            </a:solidFill>
            <a:miter lim="800000"/>
            <a:headEnd/>
            <a:tailEnd/>
          </a:ln>
        </p:spPr>
      </p:pic>
      <p:sp>
        <p:nvSpPr>
          <p:cNvPr id="4100" name="Line 4"/>
          <p:cNvSpPr>
            <a:spLocks noChangeShapeType="1"/>
          </p:cNvSpPr>
          <p:nvPr/>
        </p:nvSpPr>
        <p:spPr bwMode="auto">
          <a:xfrm>
            <a:off x="1752600" y="1524000"/>
            <a:ext cx="1600200" cy="762000"/>
          </a:xfrm>
          <a:prstGeom prst="line">
            <a:avLst/>
          </a:prstGeom>
          <a:noFill/>
          <a:ln w="57150">
            <a:solidFill>
              <a:srgbClr val="FF0000"/>
            </a:solidFill>
            <a:round/>
            <a:headEnd/>
            <a:tailEnd/>
          </a:ln>
        </p:spPr>
        <p:txBody>
          <a:bodyPr/>
          <a:lstStyle/>
          <a:p>
            <a:endParaRPr lang="en-US"/>
          </a:p>
        </p:txBody>
      </p:sp>
      <p:sp>
        <p:nvSpPr>
          <p:cNvPr id="4101" name="Line 5"/>
          <p:cNvSpPr>
            <a:spLocks noChangeShapeType="1"/>
          </p:cNvSpPr>
          <p:nvPr/>
        </p:nvSpPr>
        <p:spPr bwMode="auto">
          <a:xfrm flipH="1">
            <a:off x="1752600" y="1447800"/>
            <a:ext cx="1524000" cy="685800"/>
          </a:xfrm>
          <a:prstGeom prst="line">
            <a:avLst/>
          </a:prstGeom>
          <a:noFill/>
          <a:ln w="57150">
            <a:solidFill>
              <a:srgbClr val="FF0000"/>
            </a:solidFill>
            <a:round/>
            <a:headEnd/>
            <a:tailEnd/>
          </a:ln>
        </p:spPr>
        <p:txBody>
          <a:bodyPr/>
          <a:lstStyle/>
          <a:p>
            <a:endParaRPr lang="en-US"/>
          </a:p>
        </p:txBody>
      </p:sp>
      <p:sp>
        <p:nvSpPr>
          <p:cNvPr id="4103" name="Freeform 7"/>
          <p:cNvSpPr>
            <a:spLocks/>
          </p:cNvSpPr>
          <p:nvPr/>
        </p:nvSpPr>
        <p:spPr bwMode="auto">
          <a:xfrm>
            <a:off x="228600" y="1971675"/>
            <a:ext cx="4364038" cy="4175125"/>
          </a:xfrm>
          <a:custGeom>
            <a:avLst/>
            <a:gdLst>
              <a:gd name="T0" fmla="*/ 550 w 2701"/>
              <a:gd name="T1" fmla="*/ 0 h 2630"/>
              <a:gd name="T2" fmla="*/ 435 w 2701"/>
              <a:gd name="T3" fmla="*/ 102 h 2630"/>
              <a:gd name="T4" fmla="*/ 384 w 2701"/>
              <a:gd name="T5" fmla="*/ 179 h 2630"/>
              <a:gd name="T6" fmla="*/ 346 w 2701"/>
              <a:gd name="T7" fmla="*/ 217 h 2630"/>
              <a:gd name="T8" fmla="*/ 269 w 2701"/>
              <a:gd name="T9" fmla="*/ 320 h 2630"/>
              <a:gd name="T10" fmla="*/ 128 w 2701"/>
              <a:gd name="T11" fmla="*/ 512 h 2630"/>
              <a:gd name="T12" fmla="*/ 0 w 2701"/>
              <a:gd name="T13" fmla="*/ 780 h 2630"/>
              <a:gd name="T14" fmla="*/ 51 w 2701"/>
              <a:gd name="T15" fmla="*/ 1241 h 2630"/>
              <a:gd name="T16" fmla="*/ 102 w 2701"/>
              <a:gd name="T17" fmla="*/ 1395 h 2630"/>
              <a:gd name="T18" fmla="*/ 128 w 2701"/>
              <a:gd name="T19" fmla="*/ 1472 h 2630"/>
              <a:gd name="T20" fmla="*/ 141 w 2701"/>
              <a:gd name="T21" fmla="*/ 1510 h 2630"/>
              <a:gd name="T22" fmla="*/ 218 w 2701"/>
              <a:gd name="T23" fmla="*/ 1779 h 2630"/>
              <a:gd name="T24" fmla="*/ 269 w 2701"/>
              <a:gd name="T25" fmla="*/ 1856 h 2630"/>
              <a:gd name="T26" fmla="*/ 307 w 2701"/>
              <a:gd name="T27" fmla="*/ 1932 h 2630"/>
              <a:gd name="T28" fmla="*/ 448 w 2701"/>
              <a:gd name="T29" fmla="*/ 2060 h 2630"/>
              <a:gd name="T30" fmla="*/ 640 w 2701"/>
              <a:gd name="T31" fmla="*/ 2214 h 2630"/>
              <a:gd name="T32" fmla="*/ 806 w 2701"/>
              <a:gd name="T33" fmla="*/ 2342 h 2630"/>
              <a:gd name="T34" fmla="*/ 883 w 2701"/>
              <a:gd name="T35" fmla="*/ 2393 h 2630"/>
              <a:gd name="T36" fmla="*/ 922 w 2701"/>
              <a:gd name="T37" fmla="*/ 2432 h 2630"/>
              <a:gd name="T38" fmla="*/ 998 w 2701"/>
              <a:gd name="T39" fmla="*/ 2457 h 2630"/>
              <a:gd name="T40" fmla="*/ 1075 w 2701"/>
              <a:gd name="T41" fmla="*/ 2508 h 2630"/>
              <a:gd name="T42" fmla="*/ 1114 w 2701"/>
              <a:gd name="T43" fmla="*/ 2534 h 2630"/>
              <a:gd name="T44" fmla="*/ 1459 w 2701"/>
              <a:gd name="T45" fmla="*/ 2585 h 2630"/>
              <a:gd name="T46" fmla="*/ 1882 w 2701"/>
              <a:gd name="T47" fmla="*/ 2572 h 2630"/>
              <a:gd name="T48" fmla="*/ 1920 w 2701"/>
              <a:gd name="T49" fmla="*/ 2547 h 2630"/>
              <a:gd name="T50" fmla="*/ 1958 w 2701"/>
              <a:gd name="T51" fmla="*/ 2534 h 2630"/>
              <a:gd name="T52" fmla="*/ 2010 w 2701"/>
              <a:gd name="T53" fmla="*/ 2496 h 2630"/>
              <a:gd name="T54" fmla="*/ 2086 w 2701"/>
              <a:gd name="T55" fmla="*/ 2470 h 2630"/>
              <a:gd name="T56" fmla="*/ 2227 w 2701"/>
              <a:gd name="T57" fmla="*/ 2329 h 2630"/>
              <a:gd name="T58" fmla="*/ 2330 w 2701"/>
              <a:gd name="T59" fmla="*/ 2099 h 2630"/>
              <a:gd name="T60" fmla="*/ 2355 w 2701"/>
              <a:gd name="T61" fmla="*/ 2060 h 2630"/>
              <a:gd name="T62" fmla="*/ 2458 w 2701"/>
              <a:gd name="T63" fmla="*/ 1894 h 2630"/>
              <a:gd name="T64" fmla="*/ 2509 w 2701"/>
              <a:gd name="T65" fmla="*/ 1817 h 2630"/>
              <a:gd name="T66" fmla="*/ 2547 w 2701"/>
              <a:gd name="T67" fmla="*/ 1689 h 2630"/>
              <a:gd name="T68" fmla="*/ 2586 w 2701"/>
              <a:gd name="T69" fmla="*/ 1395 h 2630"/>
              <a:gd name="T70" fmla="*/ 2624 w 2701"/>
              <a:gd name="T71" fmla="*/ 1100 h 2630"/>
              <a:gd name="T72" fmla="*/ 2688 w 2701"/>
              <a:gd name="T73" fmla="*/ 768 h 2630"/>
              <a:gd name="T74" fmla="*/ 2701 w 2701"/>
              <a:gd name="T75" fmla="*/ 729 h 26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1"/>
              <a:gd name="T115" fmla="*/ 0 h 2630"/>
              <a:gd name="T116" fmla="*/ 2701 w 2701"/>
              <a:gd name="T117" fmla="*/ 2630 h 26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1" h="2630">
                <a:moveTo>
                  <a:pt x="550" y="0"/>
                </a:moveTo>
                <a:cubicBezTo>
                  <a:pt x="463" y="87"/>
                  <a:pt x="504" y="56"/>
                  <a:pt x="435" y="102"/>
                </a:cubicBezTo>
                <a:cubicBezTo>
                  <a:pt x="418" y="128"/>
                  <a:pt x="406" y="157"/>
                  <a:pt x="384" y="179"/>
                </a:cubicBezTo>
                <a:cubicBezTo>
                  <a:pt x="371" y="192"/>
                  <a:pt x="357" y="203"/>
                  <a:pt x="346" y="217"/>
                </a:cubicBezTo>
                <a:cubicBezTo>
                  <a:pt x="302" y="270"/>
                  <a:pt x="331" y="278"/>
                  <a:pt x="269" y="320"/>
                </a:cubicBezTo>
                <a:cubicBezTo>
                  <a:pt x="232" y="393"/>
                  <a:pt x="196" y="466"/>
                  <a:pt x="128" y="512"/>
                </a:cubicBezTo>
                <a:cubicBezTo>
                  <a:pt x="70" y="599"/>
                  <a:pt x="21" y="677"/>
                  <a:pt x="0" y="780"/>
                </a:cubicBezTo>
                <a:cubicBezTo>
                  <a:pt x="8" y="953"/>
                  <a:pt x="7" y="1083"/>
                  <a:pt x="51" y="1241"/>
                </a:cubicBezTo>
                <a:cubicBezTo>
                  <a:pt x="65" y="1292"/>
                  <a:pt x="85" y="1344"/>
                  <a:pt x="102" y="1395"/>
                </a:cubicBezTo>
                <a:cubicBezTo>
                  <a:pt x="110" y="1421"/>
                  <a:pt x="119" y="1446"/>
                  <a:pt x="128" y="1472"/>
                </a:cubicBezTo>
                <a:cubicBezTo>
                  <a:pt x="132" y="1485"/>
                  <a:pt x="141" y="1510"/>
                  <a:pt x="141" y="1510"/>
                </a:cubicBezTo>
                <a:cubicBezTo>
                  <a:pt x="150" y="1611"/>
                  <a:pt x="145" y="1706"/>
                  <a:pt x="218" y="1779"/>
                </a:cubicBezTo>
                <a:cubicBezTo>
                  <a:pt x="246" y="1866"/>
                  <a:pt x="207" y="1764"/>
                  <a:pt x="269" y="1856"/>
                </a:cubicBezTo>
                <a:cubicBezTo>
                  <a:pt x="311" y="1918"/>
                  <a:pt x="247" y="1871"/>
                  <a:pt x="307" y="1932"/>
                </a:cubicBezTo>
                <a:cubicBezTo>
                  <a:pt x="352" y="1977"/>
                  <a:pt x="403" y="2015"/>
                  <a:pt x="448" y="2060"/>
                </a:cubicBezTo>
                <a:cubicBezTo>
                  <a:pt x="504" y="2116"/>
                  <a:pt x="565" y="2188"/>
                  <a:pt x="640" y="2214"/>
                </a:cubicBezTo>
                <a:cubicBezTo>
                  <a:pt x="690" y="2264"/>
                  <a:pt x="749" y="2300"/>
                  <a:pt x="806" y="2342"/>
                </a:cubicBezTo>
                <a:cubicBezTo>
                  <a:pt x="831" y="2360"/>
                  <a:pt x="861" y="2371"/>
                  <a:pt x="883" y="2393"/>
                </a:cubicBezTo>
                <a:cubicBezTo>
                  <a:pt x="896" y="2406"/>
                  <a:pt x="906" y="2423"/>
                  <a:pt x="922" y="2432"/>
                </a:cubicBezTo>
                <a:cubicBezTo>
                  <a:pt x="945" y="2445"/>
                  <a:pt x="976" y="2442"/>
                  <a:pt x="998" y="2457"/>
                </a:cubicBezTo>
                <a:cubicBezTo>
                  <a:pt x="1024" y="2474"/>
                  <a:pt x="1049" y="2491"/>
                  <a:pt x="1075" y="2508"/>
                </a:cubicBezTo>
                <a:cubicBezTo>
                  <a:pt x="1088" y="2517"/>
                  <a:pt x="1099" y="2531"/>
                  <a:pt x="1114" y="2534"/>
                </a:cubicBezTo>
                <a:cubicBezTo>
                  <a:pt x="1231" y="2554"/>
                  <a:pt x="1339" y="2575"/>
                  <a:pt x="1459" y="2585"/>
                </a:cubicBezTo>
                <a:cubicBezTo>
                  <a:pt x="1595" y="2630"/>
                  <a:pt x="1744" y="2600"/>
                  <a:pt x="1882" y="2572"/>
                </a:cubicBezTo>
                <a:cubicBezTo>
                  <a:pt x="1895" y="2564"/>
                  <a:pt x="1906" y="2554"/>
                  <a:pt x="1920" y="2547"/>
                </a:cubicBezTo>
                <a:cubicBezTo>
                  <a:pt x="1932" y="2541"/>
                  <a:pt x="1946" y="2541"/>
                  <a:pt x="1958" y="2534"/>
                </a:cubicBezTo>
                <a:cubicBezTo>
                  <a:pt x="1977" y="2523"/>
                  <a:pt x="1991" y="2506"/>
                  <a:pt x="2010" y="2496"/>
                </a:cubicBezTo>
                <a:cubicBezTo>
                  <a:pt x="2034" y="2484"/>
                  <a:pt x="2086" y="2470"/>
                  <a:pt x="2086" y="2470"/>
                </a:cubicBezTo>
                <a:cubicBezTo>
                  <a:pt x="2123" y="2416"/>
                  <a:pt x="2180" y="2376"/>
                  <a:pt x="2227" y="2329"/>
                </a:cubicBezTo>
                <a:cubicBezTo>
                  <a:pt x="2288" y="2268"/>
                  <a:pt x="2303" y="2177"/>
                  <a:pt x="2330" y="2099"/>
                </a:cubicBezTo>
                <a:cubicBezTo>
                  <a:pt x="2335" y="2084"/>
                  <a:pt x="2347" y="2073"/>
                  <a:pt x="2355" y="2060"/>
                </a:cubicBezTo>
                <a:cubicBezTo>
                  <a:pt x="2387" y="2003"/>
                  <a:pt x="2421" y="1949"/>
                  <a:pt x="2458" y="1894"/>
                </a:cubicBezTo>
                <a:cubicBezTo>
                  <a:pt x="2475" y="1868"/>
                  <a:pt x="2499" y="1846"/>
                  <a:pt x="2509" y="1817"/>
                </a:cubicBezTo>
                <a:cubicBezTo>
                  <a:pt x="2524" y="1775"/>
                  <a:pt x="2536" y="1733"/>
                  <a:pt x="2547" y="1689"/>
                </a:cubicBezTo>
                <a:cubicBezTo>
                  <a:pt x="2574" y="1420"/>
                  <a:pt x="2545" y="1514"/>
                  <a:pt x="2586" y="1395"/>
                </a:cubicBezTo>
                <a:cubicBezTo>
                  <a:pt x="2603" y="1286"/>
                  <a:pt x="2615" y="1221"/>
                  <a:pt x="2624" y="1100"/>
                </a:cubicBezTo>
                <a:cubicBezTo>
                  <a:pt x="2632" y="994"/>
                  <a:pt x="2625" y="860"/>
                  <a:pt x="2688" y="768"/>
                </a:cubicBezTo>
                <a:cubicBezTo>
                  <a:pt x="2692" y="755"/>
                  <a:pt x="2701" y="729"/>
                  <a:pt x="2701" y="729"/>
                </a:cubicBezTo>
              </a:path>
            </a:pathLst>
          </a:custGeom>
          <a:noFill/>
          <a:ln w="76200" cap="rnd">
            <a:solidFill>
              <a:schemeClr val="accent2"/>
            </a:solidFill>
            <a:prstDash val="sysDot"/>
            <a:round/>
            <a:headEnd/>
            <a:tailEnd/>
          </a:ln>
        </p:spPr>
        <p:txBody>
          <a:bodyPr/>
          <a:lstStyle/>
          <a:p>
            <a:endParaRPr lang="en-US"/>
          </a:p>
        </p:txBody>
      </p:sp>
      <p:sp>
        <p:nvSpPr>
          <p:cNvPr id="4104" name="Freeform 8"/>
          <p:cNvSpPr>
            <a:spLocks/>
          </p:cNvSpPr>
          <p:nvPr/>
        </p:nvSpPr>
        <p:spPr bwMode="auto">
          <a:xfrm>
            <a:off x="3840163" y="4449763"/>
            <a:ext cx="2886075" cy="1158875"/>
          </a:xfrm>
          <a:custGeom>
            <a:avLst/>
            <a:gdLst>
              <a:gd name="T0" fmla="*/ 0 w 1818"/>
              <a:gd name="T1" fmla="*/ 730 h 730"/>
              <a:gd name="T2" fmla="*/ 615 w 1818"/>
              <a:gd name="T3" fmla="*/ 615 h 730"/>
              <a:gd name="T4" fmla="*/ 794 w 1818"/>
              <a:gd name="T5" fmla="*/ 538 h 730"/>
              <a:gd name="T6" fmla="*/ 871 w 1818"/>
              <a:gd name="T7" fmla="*/ 512 h 730"/>
              <a:gd name="T8" fmla="*/ 1011 w 1818"/>
              <a:gd name="T9" fmla="*/ 461 h 730"/>
              <a:gd name="T10" fmla="*/ 1063 w 1818"/>
              <a:gd name="T11" fmla="*/ 435 h 730"/>
              <a:gd name="T12" fmla="*/ 1331 w 1818"/>
              <a:gd name="T13" fmla="*/ 359 h 730"/>
              <a:gd name="T14" fmla="*/ 1485 w 1818"/>
              <a:gd name="T15" fmla="*/ 307 h 730"/>
              <a:gd name="T16" fmla="*/ 1639 w 1818"/>
              <a:gd name="T17" fmla="*/ 205 h 730"/>
              <a:gd name="T18" fmla="*/ 1677 w 1818"/>
              <a:gd name="T19" fmla="*/ 167 h 730"/>
              <a:gd name="T20" fmla="*/ 1715 w 1818"/>
              <a:gd name="T21" fmla="*/ 154 h 730"/>
              <a:gd name="T22" fmla="*/ 1741 w 1818"/>
              <a:gd name="T23" fmla="*/ 115 h 730"/>
              <a:gd name="T24" fmla="*/ 1779 w 1818"/>
              <a:gd name="T25" fmla="*/ 90 h 730"/>
              <a:gd name="T26" fmla="*/ 1818 w 1818"/>
              <a:gd name="T27" fmla="*/ 0 h 7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8"/>
              <a:gd name="T43" fmla="*/ 0 h 730"/>
              <a:gd name="T44" fmla="*/ 1818 w 1818"/>
              <a:gd name="T45" fmla="*/ 730 h 7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8" h="730">
                <a:moveTo>
                  <a:pt x="0" y="730"/>
                </a:moveTo>
                <a:cubicBezTo>
                  <a:pt x="209" y="706"/>
                  <a:pt x="408" y="647"/>
                  <a:pt x="615" y="615"/>
                </a:cubicBezTo>
                <a:cubicBezTo>
                  <a:pt x="678" y="593"/>
                  <a:pt x="730" y="557"/>
                  <a:pt x="794" y="538"/>
                </a:cubicBezTo>
                <a:cubicBezTo>
                  <a:pt x="820" y="530"/>
                  <a:pt x="871" y="512"/>
                  <a:pt x="871" y="512"/>
                </a:cubicBezTo>
                <a:cubicBezTo>
                  <a:pt x="968" y="440"/>
                  <a:pt x="870" y="500"/>
                  <a:pt x="1011" y="461"/>
                </a:cubicBezTo>
                <a:cubicBezTo>
                  <a:pt x="1030" y="456"/>
                  <a:pt x="1045" y="441"/>
                  <a:pt x="1063" y="435"/>
                </a:cubicBezTo>
                <a:cubicBezTo>
                  <a:pt x="1152" y="406"/>
                  <a:pt x="1240" y="381"/>
                  <a:pt x="1331" y="359"/>
                </a:cubicBezTo>
                <a:cubicBezTo>
                  <a:pt x="1384" y="346"/>
                  <a:pt x="1432" y="321"/>
                  <a:pt x="1485" y="307"/>
                </a:cubicBezTo>
                <a:cubicBezTo>
                  <a:pt x="1532" y="276"/>
                  <a:pt x="1587" y="222"/>
                  <a:pt x="1639" y="205"/>
                </a:cubicBezTo>
                <a:cubicBezTo>
                  <a:pt x="1652" y="192"/>
                  <a:pt x="1662" y="177"/>
                  <a:pt x="1677" y="167"/>
                </a:cubicBezTo>
                <a:cubicBezTo>
                  <a:pt x="1688" y="160"/>
                  <a:pt x="1705" y="162"/>
                  <a:pt x="1715" y="154"/>
                </a:cubicBezTo>
                <a:cubicBezTo>
                  <a:pt x="1727" y="144"/>
                  <a:pt x="1730" y="126"/>
                  <a:pt x="1741" y="115"/>
                </a:cubicBezTo>
                <a:cubicBezTo>
                  <a:pt x="1752" y="104"/>
                  <a:pt x="1766" y="98"/>
                  <a:pt x="1779" y="90"/>
                </a:cubicBezTo>
                <a:cubicBezTo>
                  <a:pt x="1798" y="61"/>
                  <a:pt x="1818" y="37"/>
                  <a:pt x="1818" y="0"/>
                </a:cubicBezTo>
              </a:path>
            </a:pathLst>
          </a:custGeom>
          <a:noFill/>
          <a:ln w="76200" cap="rnd">
            <a:solidFill>
              <a:schemeClr val="accent2"/>
            </a:solidFill>
            <a:prstDash val="sysDot"/>
            <a:round/>
            <a:headEnd/>
            <a:tailEnd/>
          </a:ln>
        </p:spPr>
        <p:txBody>
          <a:bodyPr/>
          <a:lstStyle/>
          <a:p>
            <a:endParaRPr lang="en-US"/>
          </a:p>
        </p:txBody>
      </p:sp>
      <p:sp>
        <p:nvSpPr>
          <p:cNvPr id="6151" name="Text Box 9"/>
          <p:cNvSpPr txBox="1">
            <a:spLocks noChangeArrowheads="1"/>
          </p:cNvSpPr>
          <p:nvPr/>
        </p:nvSpPr>
        <p:spPr bwMode="auto">
          <a:xfrm>
            <a:off x="0" y="0"/>
            <a:ext cx="9144000" cy="822325"/>
          </a:xfrm>
          <a:prstGeom prst="rect">
            <a:avLst/>
          </a:prstGeom>
          <a:noFill/>
          <a:ln w="9525">
            <a:noFill/>
            <a:miter lim="800000"/>
            <a:headEnd/>
            <a:tailEnd/>
          </a:ln>
        </p:spPr>
        <p:txBody>
          <a:bodyPr>
            <a:spAutoFit/>
          </a:bodyPr>
          <a:lstStyle/>
          <a:p>
            <a:pPr>
              <a:spcBef>
                <a:spcPct val="50000"/>
              </a:spcBef>
            </a:pPr>
            <a:r>
              <a:rPr lang="en-US" sz="2400"/>
              <a:t>Europeans were tired of paying the Italians high prices for Asian products.</a:t>
            </a:r>
            <a:r>
              <a:rPr lang="en-US" sz="2400" b="1"/>
              <a:t> What did they do about it?</a:t>
            </a:r>
          </a:p>
        </p:txBody>
      </p:sp>
      <p:sp>
        <p:nvSpPr>
          <p:cNvPr id="4106" name="Text Box 10"/>
          <p:cNvSpPr txBox="1">
            <a:spLocks noChangeArrowheads="1"/>
          </p:cNvSpPr>
          <p:nvPr/>
        </p:nvSpPr>
        <p:spPr bwMode="auto">
          <a:xfrm>
            <a:off x="685800" y="5943600"/>
            <a:ext cx="8458200" cy="830997"/>
          </a:xfrm>
          <a:prstGeom prst="rect">
            <a:avLst/>
          </a:prstGeom>
          <a:noFill/>
          <a:ln w="9525">
            <a:noFill/>
            <a:miter lim="800000"/>
            <a:headEnd/>
            <a:tailEnd/>
          </a:ln>
        </p:spPr>
        <p:txBody>
          <a:bodyPr wrap="square">
            <a:spAutoFit/>
          </a:bodyPr>
          <a:lstStyle/>
          <a:p>
            <a:pPr>
              <a:spcBef>
                <a:spcPct val="50000"/>
              </a:spcBef>
            </a:pPr>
            <a:r>
              <a:rPr lang="en-US" sz="2400" dirty="0"/>
              <a:t>Europeans began “skipping the middle man”, sailing directly to Asia to buy their products at a lower price.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up)">
                                      <p:cBhvr>
                                        <p:cTn id="7" dur="3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wipe(up)">
                                      <p:cBhvr>
                                        <p:cTn id="12" dur="30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wipe(left)">
                                      <p:cBhvr>
                                        <p:cTn id="17" dur="3000"/>
                                        <p:tgtEl>
                                          <p:spTgt spid="4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20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4106"/>
                                        </p:tgtEl>
                                        <p:attrNameLst>
                                          <p:attrName>style.visibility</p:attrName>
                                        </p:attrNameLst>
                                      </p:cBhvr>
                                      <p:to>
                                        <p:strVal val="visible"/>
                                      </p:to>
                                    </p:set>
                                    <p:animEffect transition="in" filter="fade">
                                      <p:cBhvr>
                                        <p:cTn id="27" dur="1000"/>
                                        <p:tgtEl>
                                          <p:spTgt spid="4106"/>
                                        </p:tgtEl>
                                      </p:cBhvr>
                                    </p:animEffect>
                                    <p:anim calcmode="lin" valueType="num">
                                      <p:cBhvr>
                                        <p:cTn id="28" dur="1000" fill="hold"/>
                                        <p:tgtEl>
                                          <p:spTgt spid="4106"/>
                                        </p:tgtEl>
                                        <p:attrNameLst>
                                          <p:attrName>ppt_x</p:attrName>
                                        </p:attrNameLst>
                                      </p:cBhvr>
                                      <p:tavLst>
                                        <p:tav tm="0">
                                          <p:val>
                                            <p:strVal val="#ppt_x"/>
                                          </p:val>
                                        </p:tav>
                                        <p:tav tm="100000">
                                          <p:val>
                                            <p:strVal val="#ppt_x"/>
                                          </p:val>
                                        </p:tav>
                                      </p:tavLst>
                                    </p:anim>
                                    <p:anim calcmode="lin" valueType="num">
                                      <p:cBhvr>
                                        <p:cTn id="29" dur="900" decel="100000" fill="hold"/>
                                        <p:tgtEl>
                                          <p:spTgt spid="410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10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3" grpId="0" animBg="1"/>
      <p:bldP spid="4104" grpId="0" animBg="1"/>
      <p:bldP spid="41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u="sng" dirty="0"/>
              <a:t>Christopher </a:t>
            </a:r>
            <a:r>
              <a:rPr lang="en-US" sz="2800" b="1" u="sng" dirty="0" smtClean="0"/>
              <a:t>Columbus</a:t>
            </a:r>
            <a:endParaRPr lang="en-US" sz="2800" b="1" u="sng" dirty="0"/>
          </a:p>
        </p:txBody>
      </p:sp>
      <p:pic>
        <p:nvPicPr>
          <p:cNvPr id="2051" name="Picture 6" descr="older-columb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39941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0" y="838200"/>
            <a:ext cx="4358048" cy="4893647"/>
          </a:xfrm>
          <a:prstGeom prst="rect">
            <a:avLst/>
          </a:prstGeom>
          <a:noFill/>
        </p:spPr>
        <p:txBody>
          <a:bodyPr wrap="square" rtlCol="0">
            <a:spAutoFit/>
          </a:bodyPr>
          <a:lstStyle/>
          <a:p>
            <a:pPr marL="342900" indent="-342900" algn="l" eaLnBrk="1" hangingPunct="1">
              <a:buFont typeface="Arial" panose="020B0604020202020204" pitchFamily="34" charset="0"/>
              <a:buChar char="•"/>
            </a:pPr>
            <a:r>
              <a:rPr lang="en-US" b="1" u="sng" dirty="0">
                <a:solidFill>
                  <a:srgbClr val="FF0000"/>
                </a:solidFill>
              </a:rPr>
              <a:t>1492</a:t>
            </a:r>
            <a:r>
              <a:rPr lang="en-US" dirty="0"/>
              <a:t> – Made the Atlantic crossing with the Ni</a:t>
            </a:r>
            <a:r>
              <a:rPr lang="en-US" dirty="0">
                <a:cs typeface="Times New Roman" pitchFamily="18" charset="0"/>
              </a:rPr>
              <a:t>ña, </a:t>
            </a:r>
            <a:r>
              <a:rPr lang="en-US" dirty="0" err="1">
                <a:cs typeface="Times New Roman" pitchFamily="18" charset="0"/>
              </a:rPr>
              <a:t>Pinta</a:t>
            </a:r>
            <a:r>
              <a:rPr lang="en-US" dirty="0">
                <a:cs typeface="Times New Roman" pitchFamily="18" charset="0"/>
              </a:rPr>
              <a:t>, and Santa Maria</a:t>
            </a:r>
            <a:r>
              <a:rPr lang="en-US" dirty="0" smtClean="0">
                <a:cs typeface="Times New Roman" pitchFamily="18" charset="0"/>
              </a:rPr>
              <a:t>.</a:t>
            </a:r>
          </a:p>
          <a:p>
            <a:pPr marL="342900" indent="-342900" algn="l" eaLnBrk="1" hangingPunct="1">
              <a:buFont typeface="Arial" panose="020B0604020202020204" pitchFamily="34" charset="0"/>
              <a:buChar char="•"/>
            </a:pPr>
            <a:endParaRPr lang="en-US" dirty="0">
              <a:cs typeface="Times New Roman" pitchFamily="18" charset="0"/>
            </a:endParaRPr>
          </a:p>
          <a:p>
            <a:pPr marL="342900" indent="-342900" algn="l" eaLnBrk="1" hangingPunct="1">
              <a:buFont typeface="Arial" panose="020B0604020202020204" pitchFamily="34" charset="0"/>
              <a:buChar char="•"/>
            </a:pPr>
            <a:r>
              <a:rPr lang="en-US" dirty="0">
                <a:cs typeface="Times New Roman" pitchFamily="18" charset="0"/>
              </a:rPr>
              <a:t>He traveled for Spain, hoping to reach the East Indies by sailing across the Atlantic</a:t>
            </a:r>
            <a:r>
              <a:rPr lang="en-US" dirty="0" smtClean="0">
                <a:cs typeface="Times New Roman" pitchFamily="18" charset="0"/>
              </a:rPr>
              <a:t>.</a:t>
            </a:r>
          </a:p>
          <a:p>
            <a:pPr marL="342900" indent="-342900" algn="l" eaLnBrk="1" hangingPunct="1">
              <a:buFont typeface="Arial" panose="020B0604020202020204" pitchFamily="34" charset="0"/>
              <a:buChar char="•"/>
            </a:pPr>
            <a:endParaRPr lang="en-US" dirty="0">
              <a:cs typeface="Times New Roman" pitchFamily="18" charset="0"/>
            </a:endParaRPr>
          </a:p>
          <a:p>
            <a:pPr marL="342900" indent="-342900" algn="l" eaLnBrk="1" hangingPunct="1">
              <a:buFont typeface="Arial" panose="020B0604020202020204" pitchFamily="34" charset="0"/>
              <a:buChar char="•"/>
            </a:pPr>
            <a:r>
              <a:rPr lang="en-US" dirty="0">
                <a:cs typeface="Times New Roman" pitchFamily="18" charset="0"/>
              </a:rPr>
              <a:t>Instead, he reached the West Indies, islands in the Caribbean.</a:t>
            </a:r>
            <a:endParaRPr lang="en-US" dirty="0"/>
          </a:p>
          <a:p>
            <a:endParaRPr lang="en-US" dirty="0"/>
          </a:p>
        </p:txBody>
      </p:sp>
    </p:spTree>
    <p:extLst>
      <p:ext uri="{BB962C8B-B14F-4D97-AF65-F5344CB8AC3E}">
        <p14:creationId xmlns:p14="http://schemas.microsoft.com/office/powerpoint/2010/main" val="19832418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web.britannica.com/eb-media/56/89956-004-9851B88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2"/>
            <a:ext cx="9144000" cy="683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910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Routes of all four of Columbus' voyages">
            <a:hlinkClick r:id="rId2"/>
          </p:cNvPr>
          <p:cNvPicPr>
            <a:picLocks noChangeAspect="1" noChangeArrowheads="1"/>
          </p:cNvPicPr>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6824"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smtClean="0">
                <a:latin typeface="Times New Roman" pitchFamily="18" charset="0"/>
              </a:rPr>
              <a:t>What </a:t>
            </a:r>
            <a:r>
              <a:rPr lang="en-US" sz="2800" dirty="0">
                <a:latin typeface="Times New Roman" pitchFamily="18" charset="0"/>
              </a:rPr>
              <a:t>was Columbus hoping to find by sailing West across the Atlantic Ocean from Spain?</a:t>
            </a:r>
          </a:p>
        </p:txBody>
      </p:sp>
      <p:sp>
        <p:nvSpPr>
          <p:cNvPr id="2056" name="Text Box 8"/>
          <p:cNvSpPr txBox="1">
            <a:spLocks noChangeArrowheads="1"/>
          </p:cNvSpPr>
          <p:nvPr/>
        </p:nvSpPr>
        <p:spPr bwMode="auto">
          <a:xfrm>
            <a:off x="-6824" y="848625"/>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dirty="0"/>
              <a:t>China</a:t>
            </a:r>
          </a:p>
        </p:txBody>
      </p:sp>
      <p:pic>
        <p:nvPicPr>
          <p:cNvPr id="1026" name="Picture 2" descr="http://vinland-map.brandeis.edu/assets/images/lightbox/martellus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6156"/>
            <a:ext cx="9144000" cy="556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2225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ox(in)">
                                      <p:cBhvr>
                                        <p:cTn id="1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81000" y="53268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smtClean="0">
                <a:latin typeface="Times New Roman" pitchFamily="18" charset="0"/>
              </a:rPr>
              <a:t>Why </a:t>
            </a:r>
            <a:r>
              <a:rPr lang="en-US" sz="2800" dirty="0">
                <a:latin typeface="Times New Roman" pitchFamily="18" charset="0"/>
              </a:rPr>
              <a:t>did Columbus leave Portugal for Spain in 1485?</a:t>
            </a:r>
          </a:p>
        </p:txBody>
      </p:sp>
      <p:sp>
        <p:nvSpPr>
          <p:cNvPr id="5125" name="Text Box 5"/>
          <p:cNvSpPr txBox="1">
            <a:spLocks noChangeArrowheads="1"/>
          </p:cNvSpPr>
          <p:nvPr/>
        </p:nvSpPr>
        <p:spPr bwMode="auto">
          <a:xfrm>
            <a:off x="0" y="1688779"/>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smtClean="0">
                <a:latin typeface="Times New Roman" pitchFamily="18" charset="0"/>
              </a:rPr>
              <a:t>Which </a:t>
            </a:r>
            <a:r>
              <a:rPr lang="en-US" sz="2800" dirty="0">
                <a:latin typeface="Times New Roman" pitchFamily="18" charset="0"/>
              </a:rPr>
              <a:t>Spanish queen was in favor of supporting Columbus’ voyage?</a:t>
            </a:r>
          </a:p>
        </p:txBody>
      </p:sp>
      <p:sp>
        <p:nvSpPr>
          <p:cNvPr id="5127" name="Text Box 7"/>
          <p:cNvSpPr txBox="1">
            <a:spLocks noChangeArrowheads="1"/>
          </p:cNvSpPr>
          <p:nvPr/>
        </p:nvSpPr>
        <p:spPr bwMode="auto">
          <a:xfrm>
            <a:off x="0" y="926936"/>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00" b="1" i="1" dirty="0"/>
              <a:t>King </a:t>
            </a:r>
            <a:r>
              <a:rPr lang="en-US" sz="2600" b="1" i="1" dirty="0" smtClean="0"/>
              <a:t>of </a:t>
            </a:r>
            <a:r>
              <a:rPr lang="en-US" sz="2600" b="1" i="1" dirty="0"/>
              <a:t>Portugal refused to grant him permission to sail.</a:t>
            </a:r>
          </a:p>
        </p:txBody>
      </p:sp>
      <p:sp>
        <p:nvSpPr>
          <p:cNvPr id="5128" name="Text Box 8"/>
          <p:cNvSpPr txBox="1">
            <a:spLocks noChangeArrowheads="1"/>
          </p:cNvSpPr>
          <p:nvPr/>
        </p:nvSpPr>
        <p:spPr bwMode="auto">
          <a:xfrm>
            <a:off x="152400" y="2681287"/>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dirty="0"/>
              <a:t>Queen Isabella</a:t>
            </a:r>
          </a:p>
        </p:txBody>
      </p:sp>
      <p:pic>
        <p:nvPicPr>
          <p:cNvPr id="5130" name="Picture 10" descr="IsabellaI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4100"/>
            <a:ext cx="34004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250px-Ferdinand_VII_of_Spain_in_his_robes_of_state_by_Go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763" y="2328863"/>
            <a:ext cx="3043237"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13"/>
          <p:cNvSpPr txBox="1">
            <a:spLocks noChangeArrowheads="1"/>
          </p:cNvSpPr>
          <p:nvPr/>
        </p:nvSpPr>
        <p:spPr bwMode="auto">
          <a:xfrm>
            <a:off x="3429000" y="5057775"/>
            <a:ext cx="2590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t>(left)</a:t>
            </a:r>
            <a:r>
              <a:rPr lang="en-US" sz="2800" i="1"/>
              <a:t> Queen Isabella and </a:t>
            </a:r>
            <a:r>
              <a:rPr lang="en-US" sz="2800" b="1" i="1"/>
              <a:t>(right)</a:t>
            </a:r>
            <a:r>
              <a:rPr lang="en-US" sz="2800" i="1"/>
              <a:t> King Ferdinand</a:t>
            </a:r>
          </a:p>
        </p:txBody>
      </p:sp>
    </p:spTree>
    <p:extLst>
      <p:ext uri="{BB962C8B-B14F-4D97-AF65-F5344CB8AC3E}">
        <p14:creationId xmlns:p14="http://schemas.microsoft.com/office/powerpoint/2010/main" val="343978721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in)">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box(in)">
                                      <p:cBhvr>
                                        <p:cTn id="12" dur="500"/>
                                        <p:tgtEl>
                                          <p:spTgt spid="51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ox(in)">
                                      <p:cBhvr>
                                        <p:cTn id="17" dur="500"/>
                                        <p:tgtEl>
                                          <p:spTgt spid="51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box(in)">
                                      <p:cBhvr>
                                        <p:cTn id="22" dur="500"/>
                                        <p:tgtEl>
                                          <p:spTgt spid="51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130"/>
                                        </p:tgtEl>
                                        <p:attrNameLst>
                                          <p:attrName>style.visibility</p:attrName>
                                        </p:attrNameLst>
                                      </p:cBhvr>
                                      <p:to>
                                        <p:strVal val="visible"/>
                                      </p:to>
                                    </p:set>
                                    <p:animEffect transition="in" filter="checkerboard(across)">
                                      <p:cBhvr>
                                        <p:cTn id="27" dur="500"/>
                                        <p:tgtEl>
                                          <p:spTgt spid="51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132"/>
                                        </p:tgtEl>
                                        <p:attrNameLst>
                                          <p:attrName>style.visibility</p:attrName>
                                        </p:attrNameLst>
                                      </p:cBhvr>
                                      <p:to>
                                        <p:strVal val="visible"/>
                                      </p:to>
                                    </p:set>
                                    <p:animEffect transition="in" filter="box(in)">
                                      <p:cBhvr>
                                        <p:cTn id="32" dur="500"/>
                                        <p:tgtEl>
                                          <p:spTgt spid="51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133"/>
                                        </p:tgtEl>
                                        <p:attrNameLst>
                                          <p:attrName>style.visibility</p:attrName>
                                        </p:attrNameLst>
                                      </p:cBhvr>
                                      <p:to>
                                        <p:strVal val="visible"/>
                                      </p:to>
                                    </p:set>
                                    <p:animEffect transition="in" filter="box(in)">
                                      <p:cBhvr>
                                        <p:cTn id="37"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7" grpId="0"/>
      <p:bldP spid="5128" grpId="0"/>
      <p:bldP spid="51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smtClean="0">
                <a:latin typeface="Times New Roman" pitchFamily="18" charset="0"/>
              </a:rPr>
              <a:t>How </a:t>
            </a:r>
            <a:r>
              <a:rPr lang="en-US" sz="2800" dirty="0">
                <a:latin typeface="Times New Roman" pitchFamily="18" charset="0"/>
              </a:rPr>
              <a:t>many ships and men were promised to Columbus for his voyage?</a:t>
            </a:r>
          </a:p>
        </p:txBody>
      </p:sp>
      <p:sp>
        <p:nvSpPr>
          <p:cNvPr id="6149" name="Text Box 5"/>
          <p:cNvSpPr txBox="1">
            <a:spLocks noChangeArrowheads="1"/>
          </p:cNvSpPr>
          <p:nvPr/>
        </p:nvSpPr>
        <p:spPr bwMode="auto">
          <a:xfrm>
            <a:off x="0" y="125221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smtClean="0">
                <a:latin typeface="Times New Roman" pitchFamily="18" charset="0"/>
              </a:rPr>
              <a:t>What </a:t>
            </a:r>
            <a:r>
              <a:rPr lang="en-US" sz="2800" dirty="0">
                <a:latin typeface="Times New Roman" pitchFamily="18" charset="0"/>
              </a:rPr>
              <a:t>were the names of the ships on Columbus’ first voyage?</a:t>
            </a:r>
          </a:p>
        </p:txBody>
      </p:sp>
      <p:sp>
        <p:nvSpPr>
          <p:cNvPr id="6150" name="Text Box 6"/>
          <p:cNvSpPr txBox="1">
            <a:spLocks noChangeArrowheads="1"/>
          </p:cNvSpPr>
          <p:nvPr/>
        </p:nvSpPr>
        <p:spPr bwMode="auto">
          <a:xfrm>
            <a:off x="0" y="884247"/>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dirty="0"/>
              <a:t>3 ships and 90 men</a:t>
            </a:r>
          </a:p>
        </p:txBody>
      </p:sp>
      <p:sp>
        <p:nvSpPr>
          <p:cNvPr id="6151" name="Text Box 7"/>
          <p:cNvSpPr txBox="1">
            <a:spLocks noChangeArrowheads="1"/>
          </p:cNvSpPr>
          <p:nvPr/>
        </p:nvSpPr>
        <p:spPr bwMode="auto">
          <a:xfrm>
            <a:off x="0" y="17526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t>Nina, Pinta, and Santa Maria</a:t>
            </a:r>
          </a:p>
        </p:txBody>
      </p:sp>
      <p:pic>
        <p:nvPicPr>
          <p:cNvPr id="6153" name="Picture 9" descr="NinaPintaSant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9175"/>
            <a:ext cx="91440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12979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ox(in)">
                                      <p:cBhvr>
                                        <p:cTn id="12" dur="500"/>
                                        <p:tgtEl>
                                          <p:spTgt spid="61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box(in)">
                                      <p:cBhvr>
                                        <p:cTn id="17" dur="500"/>
                                        <p:tgtEl>
                                          <p:spTgt spid="61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box(in)">
                                      <p:cBhvr>
                                        <p:cTn id="22" dur="500"/>
                                        <p:tgtEl>
                                          <p:spTgt spid="61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checkerboard(across)">
                                      <p:cBhvr>
                                        <p:cTn id="2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smtClean="0">
                <a:latin typeface="Times New Roman" panose="02020603050405020304" pitchFamily="18" charset="0"/>
              </a:rPr>
              <a:t>On </a:t>
            </a:r>
            <a:r>
              <a:rPr lang="en-US" altLang="en-US" sz="2800" dirty="0">
                <a:latin typeface="Times New Roman" panose="02020603050405020304" pitchFamily="18" charset="0"/>
              </a:rPr>
              <a:t>Columbus’ first voyage, why didn’t the scared and desperate sailors mutiny, kill Columbus, and return to Spain?</a:t>
            </a:r>
          </a:p>
        </p:txBody>
      </p:sp>
      <p:sp>
        <p:nvSpPr>
          <p:cNvPr id="7171" name="Text Box 3"/>
          <p:cNvSpPr txBox="1">
            <a:spLocks noChangeArrowheads="1"/>
          </p:cNvSpPr>
          <p:nvPr/>
        </p:nvSpPr>
        <p:spPr bwMode="auto">
          <a:xfrm>
            <a:off x="0" y="1447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smtClean="0">
                <a:latin typeface="Times New Roman" panose="02020603050405020304" pitchFamily="18" charset="0"/>
              </a:rPr>
              <a:t>What </a:t>
            </a:r>
            <a:r>
              <a:rPr lang="en-US" altLang="en-US" sz="2800" dirty="0">
                <a:latin typeface="Times New Roman" panose="02020603050405020304" pitchFamily="18" charset="0"/>
              </a:rPr>
              <a:t>is the name of the modern country where Columbus first landed?</a:t>
            </a:r>
          </a:p>
        </p:txBody>
      </p:sp>
      <p:sp>
        <p:nvSpPr>
          <p:cNvPr id="7172" name="Text Box 4"/>
          <p:cNvSpPr txBox="1">
            <a:spLocks noChangeArrowheads="1"/>
          </p:cNvSpPr>
          <p:nvPr/>
        </p:nvSpPr>
        <p:spPr bwMode="auto">
          <a:xfrm>
            <a:off x="0" y="9144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i="1"/>
              <a:t>Only Columbus knew how to get back to Spain.</a:t>
            </a:r>
          </a:p>
        </p:txBody>
      </p:sp>
      <p:pic>
        <p:nvPicPr>
          <p:cNvPr id="7174" name="Picture 6" descr="CColumbus1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7509"/>
            <a:ext cx="9144000" cy="39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p:cNvSpPr txBox="1">
            <a:spLocks noChangeArrowheads="1"/>
          </p:cNvSpPr>
          <p:nvPr/>
        </p:nvSpPr>
        <p:spPr bwMode="auto">
          <a:xfrm>
            <a:off x="0" y="23622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i="1"/>
              <a:t>the Bahamas</a:t>
            </a:r>
          </a:p>
        </p:txBody>
      </p:sp>
    </p:spTree>
    <p:extLst>
      <p:ext uri="{BB962C8B-B14F-4D97-AF65-F5344CB8AC3E}">
        <p14:creationId xmlns:p14="http://schemas.microsoft.com/office/powerpoint/2010/main" val="273409957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ox(in)">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checkerboard(across)">
                                      <p:cBhvr>
                                        <p:cTn id="17" dur="500"/>
                                        <p:tgtEl>
                                          <p:spTgt spid="71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checkerboard(across)">
                                      <p:cBhvr>
                                        <p:cTn id="22" dur="500"/>
                                        <p:tgtEl>
                                          <p:spTgt spid="71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8" presetClass="entr" presetSubtype="0" accel="100000" fill="hold" nodeType="clickEffect">
                                  <p:stCondLst>
                                    <p:cond delay="0"/>
                                  </p:stCondLst>
                                  <p:childTnLst>
                                    <p:set>
                                      <p:cBhvr>
                                        <p:cTn id="26" dur="1" fill="hold">
                                          <p:stCondLst>
                                            <p:cond delay="0"/>
                                          </p:stCondLst>
                                        </p:cTn>
                                        <p:tgtEl>
                                          <p:spTgt spid="7174"/>
                                        </p:tgtEl>
                                        <p:attrNameLst>
                                          <p:attrName>style.visibility</p:attrName>
                                        </p:attrNameLst>
                                      </p:cBhvr>
                                      <p:to>
                                        <p:strVal val="visible"/>
                                      </p:to>
                                    </p:set>
                                    <p:anim calcmode="lin" valueType="num">
                                      <p:cBhvr>
                                        <p:cTn id="27" dur="2000" fill="hold"/>
                                        <p:tgtEl>
                                          <p:spTgt spid="7174"/>
                                        </p:tgtEl>
                                        <p:attrNameLst>
                                          <p:attrName>ppt_w</p:attrName>
                                        </p:attrNameLst>
                                      </p:cBhvr>
                                      <p:tavLst>
                                        <p:tav tm="0">
                                          <p:val>
                                            <p:strVal val="#ppt_w*2.5"/>
                                          </p:val>
                                        </p:tav>
                                        <p:tav tm="100000">
                                          <p:val>
                                            <p:strVal val="#ppt_w"/>
                                          </p:val>
                                        </p:tav>
                                      </p:tavLst>
                                    </p:anim>
                                    <p:anim calcmode="lin" valueType="num">
                                      <p:cBhvr>
                                        <p:cTn id="28" dur="2000" fill="hold"/>
                                        <p:tgtEl>
                                          <p:spTgt spid="7174"/>
                                        </p:tgtEl>
                                        <p:attrNameLst>
                                          <p:attrName>ppt_h</p:attrName>
                                        </p:attrNameLst>
                                      </p:cBhvr>
                                      <p:tavLst>
                                        <p:tav tm="0">
                                          <p:val>
                                            <p:strVal val="#ppt_h*0.01"/>
                                          </p:val>
                                        </p:tav>
                                        <p:tav tm="100000">
                                          <p:val>
                                            <p:strVal val="#ppt_h"/>
                                          </p:val>
                                        </p:tav>
                                      </p:tavLst>
                                    </p:anim>
                                    <p:anim calcmode="lin" valueType="num">
                                      <p:cBhvr>
                                        <p:cTn id="29" dur="2000" fill="hold"/>
                                        <p:tgtEl>
                                          <p:spTgt spid="7174"/>
                                        </p:tgtEl>
                                        <p:attrNameLst>
                                          <p:attrName>ppt_x</p:attrName>
                                        </p:attrNameLst>
                                      </p:cBhvr>
                                      <p:tavLst>
                                        <p:tav tm="0">
                                          <p:val>
                                            <p:strVal val="#ppt_x"/>
                                          </p:val>
                                        </p:tav>
                                        <p:tav tm="100000">
                                          <p:val>
                                            <p:strVal val="#ppt_x"/>
                                          </p:val>
                                        </p:tav>
                                      </p:tavLst>
                                    </p:anim>
                                    <p:anim calcmode="lin" valueType="num">
                                      <p:cBhvr>
                                        <p:cTn id="30" dur="2000" fill="hold"/>
                                        <p:tgtEl>
                                          <p:spTgt spid="7174"/>
                                        </p:tgtEl>
                                        <p:attrNameLst>
                                          <p:attrName>ppt_y</p:attrName>
                                        </p:attrNameLst>
                                      </p:cBhvr>
                                      <p:tavLst>
                                        <p:tav tm="0">
                                          <p:val>
                                            <p:strVal val="#ppt_h+1"/>
                                          </p:val>
                                        </p:tav>
                                        <p:tav tm="100000">
                                          <p:val>
                                            <p:strVal val="#ppt_y"/>
                                          </p:val>
                                        </p:tav>
                                      </p:tavLst>
                                    </p:anim>
                                    <p:animEffect transition="in" filter="fade">
                                      <p:cBhvr>
                                        <p:cTn id="31"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2" grpId="0"/>
      <p:bldP spid="71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smtClean="0">
                <a:latin typeface="Times New Roman" panose="02020603050405020304" pitchFamily="18" charset="0"/>
              </a:rPr>
              <a:t>How </a:t>
            </a:r>
            <a:r>
              <a:rPr lang="en-US" altLang="en-US" sz="2800" dirty="0">
                <a:latin typeface="Times New Roman" panose="02020603050405020304" pitchFamily="18" charset="0"/>
              </a:rPr>
              <a:t>did Columbus trick the Indians of Jamaica into feeding his crew?</a:t>
            </a:r>
          </a:p>
        </p:txBody>
      </p:sp>
      <p:pic>
        <p:nvPicPr>
          <p:cNvPr id="18437" name="Picture 5" descr="fig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18166"/>
          <a:stretch>
            <a:fillRect/>
          </a:stretch>
        </p:blipFill>
        <p:spPr bwMode="auto">
          <a:xfrm>
            <a:off x="1600200" y="2286000"/>
            <a:ext cx="6032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0" y="9144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dirty="0"/>
              <a:t>Knowing an eclipse would soon occur, he threatened to take away the moon. After the eclipse occurred, the Native Americans were fearful of Columbus and fed his crew.</a:t>
            </a:r>
          </a:p>
        </p:txBody>
      </p:sp>
    </p:spTree>
    <p:extLst>
      <p:ext uri="{BB962C8B-B14F-4D97-AF65-F5344CB8AC3E}">
        <p14:creationId xmlns:p14="http://schemas.microsoft.com/office/powerpoint/2010/main" val="19511050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wipe(down)">
                                      <p:cBhvr>
                                        <p:cTn id="12" dur="500"/>
                                        <p:tgtEl>
                                          <p:spTgt spid="184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box(in)">
                                      <p:cBhvr>
                                        <p:cTn id="1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Essential Question</a:t>
            </a:r>
            <a:endParaRPr lang="en-US" sz="4800" dirty="0"/>
          </a:p>
        </p:txBody>
      </p:sp>
      <p:sp>
        <p:nvSpPr>
          <p:cNvPr id="3" name="Content Placeholder 2"/>
          <p:cNvSpPr>
            <a:spLocks noGrp="1"/>
          </p:cNvSpPr>
          <p:nvPr>
            <p:ph sz="quarter" idx="13"/>
          </p:nvPr>
        </p:nvSpPr>
        <p:spPr/>
        <p:txBody>
          <a:bodyPr>
            <a:normAutofit/>
          </a:bodyPr>
          <a:lstStyle/>
          <a:p>
            <a:r>
              <a:rPr lang="en-US" sz="3600" dirty="0" smtClean="0"/>
              <a:t>Why did Europeans explore the world’s oceans and colonize the Americas?</a:t>
            </a:r>
            <a:endParaRPr lang="en-US" sz="3600" dirty="0"/>
          </a:p>
        </p:txBody>
      </p:sp>
    </p:spTree>
    <p:extLst>
      <p:ext uri="{BB962C8B-B14F-4D97-AF65-F5344CB8AC3E}">
        <p14:creationId xmlns:p14="http://schemas.microsoft.com/office/powerpoint/2010/main" val="862308329"/>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871537" y="304800"/>
            <a:ext cx="7769225" cy="4418013"/>
          </a:xfrm>
        </p:spPr>
        <p:txBody>
          <a:bodyPr/>
          <a:lstStyle/>
          <a:p>
            <a:pPr algn="ctr" eaLnBrk="1" hangingPunct="1">
              <a:buFontTx/>
              <a:buNone/>
            </a:pPr>
            <a:r>
              <a:rPr lang="en-US" sz="3200" i="1" dirty="0" smtClean="0"/>
              <a:t>“Discovery consists of seeing what everybody has seen and thinking what nobody has thought.”</a:t>
            </a:r>
          </a:p>
          <a:p>
            <a:pPr algn="r" eaLnBrk="1" hangingPunct="1">
              <a:buFontTx/>
              <a:buNone/>
            </a:pPr>
            <a:endParaRPr lang="en-US" sz="2000" dirty="0" smtClean="0">
              <a:solidFill>
                <a:schemeClr val="tx2"/>
              </a:solidFill>
            </a:endParaRPr>
          </a:p>
          <a:p>
            <a:pPr algn="r" eaLnBrk="1" hangingPunct="1">
              <a:buFontTx/>
              <a:buNone/>
            </a:pPr>
            <a:r>
              <a:rPr lang="en-US" sz="2000" dirty="0" smtClean="0"/>
              <a:t>Christopher Columbus, </a:t>
            </a:r>
            <a:br>
              <a:rPr lang="en-US" sz="2000" dirty="0" smtClean="0"/>
            </a:br>
            <a:r>
              <a:rPr lang="en-US" sz="2000" dirty="0" smtClean="0"/>
              <a:t>The Admiral who</a:t>
            </a:r>
            <a:br>
              <a:rPr lang="en-US" sz="2000" dirty="0" smtClean="0"/>
            </a:br>
            <a:r>
              <a:rPr lang="en-US" sz="2000" dirty="0" smtClean="0"/>
              <a:t>changed the world</a:t>
            </a:r>
          </a:p>
        </p:txBody>
      </p:sp>
      <p:sp>
        <p:nvSpPr>
          <p:cNvPr id="10243" name="Rectangle 4"/>
          <p:cNvSpPr>
            <a:spLocks noChangeArrowheads="1"/>
          </p:cNvSpPr>
          <p:nvPr/>
        </p:nvSpPr>
        <p:spPr bwMode="auto">
          <a:xfrm>
            <a:off x="0" y="1150938"/>
            <a:ext cx="9144000" cy="0"/>
          </a:xfrm>
          <a:prstGeom prst="rect">
            <a:avLst/>
          </a:prstGeom>
          <a:noFill/>
          <a:ln w="9525">
            <a:noFill/>
            <a:miter lim="800000"/>
            <a:headEnd/>
            <a:tailEnd/>
          </a:ln>
        </p:spPr>
        <p:txBody>
          <a:bodyPr>
            <a:spAutoFit/>
          </a:bodyPr>
          <a:lstStyle/>
          <a:p>
            <a:endParaRPr lang="en-US"/>
          </a:p>
        </p:txBody>
      </p:sp>
      <p:pic>
        <p:nvPicPr>
          <p:cNvPr id="10244" name="Picture 6" descr="l-Columbus"/>
          <p:cNvPicPr>
            <a:picLocks noChangeAspect="1" noChangeArrowheads="1"/>
          </p:cNvPicPr>
          <p:nvPr/>
        </p:nvPicPr>
        <p:blipFill>
          <a:blip r:embed="rId2" cstate="print"/>
          <a:srcRect/>
          <a:stretch>
            <a:fillRect/>
          </a:stretch>
        </p:blipFill>
        <p:spPr bwMode="auto">
          <a:xfrm>
            <a:off x="838200" y="1752600"/>
            <a:ext cx="3917950" cy="4884738"/>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92156" y="381000"/>
            <a:ext cx="7773338" cy="1596177"/>
          </a:xfrm>
        </p:spPr>
        <p:txBody>
          <a:bodyPr/>
          <a:lstStyle/>
          <a:p>
            <a:pPr eaLnBrk="1" hangingPunct="1"/>
            <a:r>
              <a:rPr lang="en-US" dirty="0" smtClean="0"/>
              <a:t>Lasting Impact of Columbus</a:t>
            </a:r>
          </a:p>
        </p:txBody>
      </p:sp>
      <p:sp>
        <p:nvSpPr>
          <p:cNvPr id="12291" name="Rectangle 3"/>
          <p:cNvSpPr>
            <a:spLocks noGrp="1" noChangeArrowheads="1"/>
          </p:cNvSpPr>
          <p:nvPr>
            <p:ph sz="quarter" idx="13"/>
          </p:nvPr>
        </p:nvSpPr>
        <p:spPr>
          <a:xfrm>
            <a:off x="692624" y="1600200"/>
            <a:ext cx="7772870" cy="3424107"/>
          </a:xfrm>
        </p:spPr>
        <p:txBody>
          <a:bodyPr>
            <a:noAutofit/>
          </a:bodyPr>
          <a:lstStyle/>
          <a:p>
            <a:pPr eaLnBrk="1" hangingPunct="1"/>
            <a:r>
              <a:rPr lang="en-US" sz="2800" dirty="0" smtClean="0"/>
              <a:t>His voyages marked the beginning of lasting contact between Europe, Africa, and Americas.</a:t>
            </a:r>
          </a:p>
          <a:p>
            <a:pPr eaLnBrk="1" hangingPunct="1"/>
            <a:r>
              <a:rPr lang="en-US" sz="2800" dirty="0" smtClean="0"/>
              <a:t>Devastated the Native American population.</a:t>
            </a:r>
          </a:p>
          <a:p>
            <a:pPr eaLnBrk="1" hangingPunct="1"/>
            <a:r>
              <a:rPr lang="en-US" sz="2800" u="sng" dirty="0" smtClean="0">
                <a:solidFill>
                  <a:schemeClr val="accent5"/>
                </a:solidFill>
              </a:rPr>
              <a:t>Columbian Exchange</a:t>
            </a:r>
            <a:r>
              <a:rPr lang="en-US" sz="2800" dirty="0" smtClean="0"/>
              <a:t>: exchange of goods, ideas, disease, etc. between the Eastern and Western Hemispheres.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type="tbl" idx="1"/>
          </p:nvPr>
        </p:nvPicPr>
        <p:blipFill>
          <a:blip r:embed="rId2" cstate="print"/>
          <a:srcRect/>
          <a:stretch>
            <a:fillRect/>
          </a:stretch>
        </p:blipFill>
        <p:spPr bwMode="auto">
          <a:xfrm>
            <a:off x="0" y="0"/>
            <a:ext cx="9092845" cy="68580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88" name="Group 60"/>
          <p:cNvGraphicFramePr>
            <a:graphicFrameLocks noGrp="1"/>
          </p:cNvGraphicFramePr>
          <p:nvPr>
            <p:ph type="tbl" idx="1"/>
            <p:extLst>
              <p:ext uri="{D42A27DB-BD31-4B8C-83A1-F6EECF244321}">
                <p14:modId xmlns:p14="http://schemas.microsoft.com/office/powerpoint/2010/main" val="2035673029"/>
              </p:ext>
            </p:extLst>
          </p:nvPr>
        </p:nvGraphicFramePr>
        <p:xfrm>
          <a:off x="0" y="0"/>
          <a:ext cx="9144000" cy="6858000"/>
        </p:xfrm>
        <a:graphic>
          <a:graphicData uri="http://schemas.openxmlformats.org/drawingml/2006/table">
            <a:tbl>
              <a:tblPr/>
              <a:tblGrid>
                <a:gridCol w="1345256"/>
                <a:gridCol w="3407980"/>
                <a:gridCol w="4390764"/>
              </a:tblGrid>
              <a:tr h="577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Old World to New World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New World to Old World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r>
              <a:tr h="1113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Diseases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Smallpox, Measles, Chicken Pox</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Malaria, Yellow Fever, Influenza, The Common Cold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Syphilis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r>
              <a:tr h="111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Animals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Horses, Cattle, Pigs, Sheep</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Goats, Chickens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Turkeys, Llamas, Alpacas, Guinea Pigs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r>
              <a:tr h="4056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Plants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Rice </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Wheat</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Barley</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Oats</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Coffee</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Sugarcane</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Bananas</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Melons</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Olives</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Dandelions</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Daisies</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Clover</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Ragweed</a:t>
                      </a:r>
                      <a:br>
                        <a:rPr kumimoji="0" lang="en-US" sz="1600" b="0" i="0" u="none" strike="noStrike" cap="none" normalizeH="0" baseline="0" smtClean="0">
                          <a:ln>
                            <a:noFill/>
                          </a:ln>
                          <a:solidFill>
                            <a:schemeClr val="tx1"/>
                          </a:solidFill>
                          <a:effectLst/>
                          <a:latin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rPr>
                        <a:t>Kentucky Bluegrass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Corn (Maize)</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Potatoes (White &amp; Sweet Varieties)</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Beans (Snap, Kidney, &amp; Lima Varieties)</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Tobacco</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Peanuts</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Squash</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Peppers</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Tomatoes</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Pumpkins</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Pineapples</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Cacao (Source of Chocolate)</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err="1" smtClean="0">
                          <a:ln>
                            <a:noFill/>
                          </a:ln>
                          <a:solidFill>
                            <a:schemeClr val="tx1"/>
                          </a:solidFill>
                          <a:effectLst/>
                          <a:latin typeface="Times New Roman" pitchFamily="18" charset="0"/>
                        </a:rPr>
                        <a:t>Chicle</a:t>
                      </a:r>
                      <a:r>
                        <a:rPr kumimoji="0" lang="en-US" sz="1600" b="0" i="0" u="none" strike="noStrike" cap="none" normalizeH="0" baseline="0" dirty="0" smtClean="0">
                          <a:ln>
                            <a:noFill/>
                          </a:ln>
                          <a:solidFill>
                            <a:schemeClr val="tx1"/>
                          </a:solidFill>
                          <a:effectLst/>
                          <a:latin typeface="Times New Roman" pitchFamily="18" charset="0"/>
                        </a:rPr>
                        <a:t> (Source of Chewing Gum)</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Papayas</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Guavas</a:t>
                      </a:r>
                      <a:br>
                        <a:rPr kumimoji="0" lang="en-US" sz="1600" b="0" i="0" u="none" strike="noStrike" cap="none" normalizeH="0" baseline="0" dirty="0" smtClean="0">
                          <a:ln>
                            <a:noFill/>
                          </a:ln>
                          <a:solidFill>
                            <a:schemeClr val="tx1"/>
                          </a:solidFill>
                          <a:effectLst/>
                          <a:latin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rPr>
                        <a:t>Avocados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a:t>
            </a:r>
            <a:r>
              <a:rPr lang="en-US" smtClean="0"/>
              <a:t>to Colombian </a:t>
            </a:r>
            <a:r>
              <a:rPr lang="en-US" dirty="0" smtClean="0"/>
              <a:t>exchange power point</a:t>
            </a:r>
            <a:endParaRPr lang="en-US" dirty="0"/>
          </a:p>
        </p:txBody>
      </p:sp>
      <p:sp>
        <p:nvSpPr>
          <p:cNvPr id="3" name="Table Placeholder 2"/>
          <p:cNvSpPr>
            <a:spLocks noGrp="1"/>
          </p:cNvSpPr>
          <p:nvPr>
            <p:ph type="tbl" idx="1"/>
          </p:nvPr>
        </p:nvSpPr>
        <p:spPr/>
      </p:sp>
    </p:spTree>
    <p:extLst>
      <p:ext uri="{BB962C8B-B14F-4D97-AF65-F5344CB8AC3E}">
        <p14:creationId xmlns:p14="http://schemas.microsoft.com/office/powerpoint/2010/main" val="825570347"/>
      </p:ext>
    </p:extLst>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66759"/>
            <a:ext cx="7773338" cy="685800"/>
          </a:xfrm>
        </p:spPr>
        <p:txBody>
          <a:bodyPr/>
          <a:lstStyle/>
          <a:p>
            <a:r>
              <a:rPr lang="en-US" dirty="0" smtClean="0"/>
              <a:t>Treaty of </a:t>
            </a:r>
            <a:r>
              <a:rPr lang="en-US" dirty="0" err="1" smtClean="0"/>
              <a:t>Tordesillas</a:t>
            </a:r>
            <a:endParaRPr lang="en-US" dirty="0"/>
          </a:p>
        </p:txBody>
      </p:sp>
      <p:sp>
        <p:nvSpPr>
          <p:cNvPr id="3" name="Content Placeholder 2"/>
          <p:cNvSpPr>
            <a:spLocks noGrp="1"/>
          </p:cNvSpPr>
          <p:nvPr>
            <p:ph sz="quarter" idx="13"/>
          </p:nvPr>
        </p:nvSpPr>
        <p:spPr>
          <a:xfrm>
            <a:off x="685095" y="852559"/>
            <a:ext cx="7772870" cy="2666999"/>
          </a:xfrm>
        </p:spPr>
        <p:txBody>
          <a:bodyPr/>
          <a:lstStyle/>
          <a:p>
            <a:r>
              <a:rPr lang="en-US" dirty="0" smtClean="0"/>
              <a:t>After the discovery by Columbus, both Spain and Portugal wanted the Pope to decide who would control the lands that European sailors were exploring.</a:t>
            </a:r>
          </a:p>
          <a:p>
            <a:r>
              <a:rPr lang="en-US" dirty="0" smtClean="0"/>
              <a:t>In 1493, the Pope drew an imaginary line around the world; however, Portugal was upset and demanded the line be moved 800 miles further west resulting in the Treaty.</a:t>
            </a:r>
          </a:p>
        </p:txBody>
      </p:sp>
      <p:pic>
        <p:nvPicPr>
          <p:cNvPr id="9218" name="Picture 2" descr="http://people.hofstra.edu/geotrans/eng/ch2en/conc2en/img/spainportugalempi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0" y="3210636"/>
            <a:ext cx="7257119" cy="367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592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d/d9/Iberian_Union_Empi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 y="2622086"/>
            <a:ext cx="9153080" cy="42359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101" y="1524000"/>
            <a:ext cx="8752717" cy="584775"/>
          </a:xfrm>
          <a:prstGeom prst="rect">
            <a:avLst/>
          </a:prstGeom>
          <a:noFill/>
        </p:spPr>
        <p:txBody>
          <a:bodyPr wrap="none" rtlCol="0">
            <a:spAutoFit/>
          </a:bodyPr>
          <a:lstStyle/>
          <a:p>
            <a:r>
              <a:rPr lang="en-US" sz="3200" dirty="0" smtClean="0"/>
              <a:t>Spanish and Portuguese Empires in the 16</a:t>
            </a:r>
            <a:r>
              <a:rPr lang="en-US" sz="3200" baseline="30000" dirty="0" smtClean="0"/>
              <a:t>th</a:t>
            </a:r>
            <a:r>
              <a:rPr lang="en-US" sz="3200" dirty="0" smtClean="0"/>
              <a:t> Century</a:t>
            </a:r>
            <a:endParaRPr lang="en-US" sz="3200" dirty="0"/>
          </a:p>
        </p:txBody>
      </p:sp>
      <p:sp>
        <p:nvSpPr>
          <p:cNvPr id="3" name="TextBox 2"/>
          <p:cNvSpPr txBox="1"/>
          <p:nvPr/>
        </p:nvSpPr>
        <p:spPr>
          <a:xfrm>
            <a:off x="2457105" y="621013"/>
            <a:ext cx="4220707" cy="646331"/>
          </a:xfrm>
          <a:prstGeom prst="rect">
            <a:avLst/>
          </a:prstGeom>
          <a:noFill/>
        </p:spPr>
        <p:txBody>
          <a:bodyPr wrap="none" rtlCol="0">
            <a:spAutoFit/>
          </a:bodyPr>
          <a:lstStyle/>
          <a:p>
            <a:r>
              <a:rPr lang="en-US" sz="3600" b="1" u="sng" dirty="0" smtClean="0"/>
              <a:t>Treaty of </a:t>
            </a:r>
            <a:r>
              <a:rPr lang="en-US" sz="3600" b="1" u="sng" dirty="0" err="1" smtClean="0"/>
              <a:t>Tordesillas</a:t>
            </a:r>
            <a:endParaRPr lang="en-US" sz="3600" b="1" u="sng" dirty="0"/>
          </a:p>
        </p:txBody>
      </p:sp>
    </p:spTree>
    <p:extLst>
      <p:ext uri="{BB962C8B-B14F-4D97-AF65-F5344CB8AC3E}">
        <p14:creationId xmlns:p14="http://schemas.microsoft.com/office/powerpoint/2010/main" val="32048922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0662" y="-68766"/>
            <a:ext cx="7773338" cy="1224276"/>
          </a:xfrm>
        </p:spPr>
        <p:txBody>
          <a:bodyPr/>
          <a:lstStyle/>
          <a:p>
            <a:pPr eaLnBrk="1" hangingPunct="1"/>
            <a:r>
              <a:rPr lang="en-US" dirty="0" smtClean="0"/>
              <a:t>Spain Builds an Empire</a:t>
            </a:r>
          </a:p>
        </p:txBody>
      </p:sp>
      <p:sp>
        <p:nvSpPr>
          <p:cNvPr id="14339" name="Rectangle 4"/>
          <p:cNvSpPr>
            <a:spLocks noGrp="1" noChangeArrowheads="1"/>
          </p:cNvSpPr>
          <p:nvPr>
            <p:ph sz="quarter" idx="13"/>
          </p:nvPr>
        </p:nvSpPr>
        <p:spPr>
          <a:xfrm>
            <a:off x="685330" y="838200"/>
            <a:ext cx="7772870" cy="4953001"/>
          </a:xfrm>
        </p:spPr>
        <p:txBody>
          <a:bodyPr/>
          <a:lstStyle/>
          <a:p>
            <a:pPr eaLnBrk="1" hangingPunct="1"/>
            <a:r>
              <a:rPr lang="en-US" dirty="0" smtClean="0"/>
              <a:t>Balboa – crossed the isthmus of Panama and claimed the Pacific for Spain</a:t>
            </a:r>
          </a:p>
          <a:p>
            <a:pPr eaLnBrk="1" hangingPunct="1"/>
            <a:r>
              <a:rPr lang="en-US" dirty="0" smtClean="0"/>
              <a:t>Magellan – circumnavigated the globe.</a:t>
            </a:r>
          </a:p>
          <a:p>
            <a:r>
              <a:rPr lang="en-US" dirty="0"/>
              <a:t>Cort</a:t>
            </a:r>
            <a:r>
              <a:rPr lang="en-US" dirty="0">
                <a:cs typeface="Times New Roman" pitchFamily="18" charset="0"/>
              </a:rPr>
              <a:t>és – Conquered the Aztecs, killed their emperor Montezuma.</a:t>
            </a:r>
          </a:p>
          <a:p>
            <a:r>
              <a:rPr lang="en-US" dirty="0">
                <a:cs typeface="Times New Roman" pitchFamily="18" charset="0"/>
              </a:rPr>
              <a:t>Pizarro – Conquered the Incas</a:t>
            </a:r>
          </a:p>
          <a:p>
            <a:r>
              <a:rPr lang="en-US" dirty="0">
                <a:cs typeface="Times New Roman" pitchFamily="18" charset="0"/>
              </a:rPr>
              <a:t>De Soto – explored Florida and died  looking for gold he never found</a:t>
            </a:r>
          </a:p>
          <a:p>
            <a:r>
              <a:rPr lang="en-US" dirty="0">
                <a:cs typeface="Times New Roman" pitchFamily="18" charset="0"/>
              </a:rPr>
              <a:t>Coronado – claimed present day New Mexico and Arizona for Spain</a:t>
            </a:r>
          </a:p>
          <a:p>
            <a:pPr eaLnBrk="1" hangingPunct="1"/>
            <a:endParaRPr lang="en-US" dirty="0" smtClean="0"/>
          </a:p>
        </p:txBody>
      </p:sp>
      <p:sp>
        <p:nvSpPr>
          <p:cNvPr id="14340" name="Rectangle 5"/>
          <p:cNvSpPr>
            <a:spLocks noChangeArrowheads="1"/>
          </p:cNvSpPr>
          <p:nvPr/>
        </p:nvSpPr>
        <p:spPr bwMode="auto">
          <a:xfrm>
            <a:off x="228600" y="5791201"/>
            <a:ext cx="6135688" cy="457200"/>
          </a:xfrm>
          <a:prstGeom prst="rect">
            <a:avLst/>
          </a:prstGeom>
          <a:noFill/>
          <a:ln w="9525">
            <a:noFill/>
            <a:miter lim="800000"/>
            <a:headEnd/>
            <a:tailEnd/>
          </a:ln>
        </p:spPr>
        <p:txBody>
          <a:bodyPr wrap="none" anchor="ctr">
            <a:spAutoFit/>
          </a:bodyPr>
          <a:lstStyle/>
          <a:p>
            <a:pPr algn="l">
              <a:spcBef>
                <a:spcPct val="0"/>
              </a:spcBef>
            </a:pPr>
            <a:r>
              <a:rPr lang="en-US" b="1" dirty="0">
                <a:hlinkClick r:id="rId2"/>
              </a:rPr>
              <a:t>library.thinkquest.org/ J002678F/balboa.htm</a:t>
            </a:r>
            <a:r>
              <a:rPr lang="en-US" dirty="0">
                <a:hlinkClick r:id="rId2"/>
              </a:rPr>
              <a:t> </a:t>
            </a:r>
            <a:endParaRPr lang="en-US" dirty="0"/>
          </a:p>
        </p:txBody>
      </p:sp>
      <p:sp>
        <p:nvSpPr>
          <p:cNvPr id="14341" name="Text Box 6"/>
          <p:cNvSpPr txBox="1">
            <a:spLocks noChangeArrowheads="1"/>
          </p:cNvSpPr>
          <p:nvPr/>
        </p:nvSpPr>
        <p:spPr bwMode="auto">
          <a:xfrm>
            <a:off x="228600" y="5219701"/>
            <a:ext cx="2806700" cy="457200"/>
          </a:xfrm>
          <a:prstGeom prst="rect">
            <a:avLst/>
          </a:prstGeom>
          <a:noFill/>
          <a:ln w="9525">
            <a:noFill/>
            <a:miter lim="800000"/>
            <a:headEnd/>
            <a:tailEnd/>
          </a:ln>
        </p:spPr>
        <p:txBody>
          <a:bodyPr wrap="none">
            <a:spAutoFit/>
          </a:bodyPr>
          <a:lstStyle/>
          <a:p>
            <a:r>
              <a:rPr lang="en-US" dirty="0"/>
              <a:t>Diaries, stories, maps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0013"/>
          <p:cNvPicPr>
            <a:picLocks noChangeAspect="1" noChangeArrowheads="1"/>
          </p:cNvPicPr>
          <p:nvPr/>
        </p:nvPicPr>
        <p:blipFill>
          <a:blip r:embed="rId2" cstate="print"/>
          <a:srcRect/>
          <a:stretch>
            <a:fillRect/>
          </a:stretch>
        </p:blipFill>
        <p:spPr bwMode="auto">
          <a:xfrm>
            <a:off x="16610" y="0"/>
            <a:ext cx="9127390" cy="6858000"/>
          </a:xfrm>
          <a:prstGeom prst="rect">
            <a:avLst/>
          </a:prstGeom>
          <a:noFill/>
          <a:ln w="9525">
            <a:noFill/>
            <a:miter lim="800000"/>
            <a:headEnd/>
            <a:tailEnd/>
          </a:ln>
        </p:spPr>
      </p:pic>
      <p:sp>
        <p:nvSpPr>
          <p:cNvPr id="2" name="TextBox 1"/>
          <p:cNvSpPr txBox="1"/>
          <p:nvPr/>
        </p:nvSpPr>
        <p:spPr>
          <a:xfrm>
            <a:off x="3072167" y="76200"/>
            <a:ext cx="3016275" cy="461665"/>
          </a:xfrm>
          <a:prstGeom prst="rect">
            <a:avLst/>
          </a:prstGeom>
          <a:noFill/>
        </p:spPr>
        <p:txBody>
          <a:bodyPr wrap="none" rtlCol="0">
            <a:spAutoFit/>
          </a:bodyPr>
          <a:lstStyle/>
          <a:p>
            <a:r>
              <a:rPr lang="en-US" dirty="0" smtClean="0">
                <a:latin typeface="+mj-lt"/>
              </a:rPr>
              <a:t>MAGELLAN’S VOYAGE</a:t>
            </a:r>
            <a:endParaRPr lang="en-US" dirty="0">
              <a:latin typeface="+mj-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a:ln w="9525" cmpd="sng"/>
        </p:spPr>
        <p:txBody>
          <a:bodyPr/>
          <a:lstStyle/>
          <a:p>
            <a:pPr eaLnBrk="1" hangingPunct="1"/>
            <a:r>
              <a:rPr lang="en-US" smtClean="0"/>
              <a:t>Colonizing North America</a:t>
            </a:r>
          </a:p>
        </p:txBody>
      </p:sp>
      <p:sp>
        <p:nvSpPr>
          <p:cNvPr id="19459" name="Rectangle 5"/>
          <p:cNvSpPr>
            <a:spLocks noGrp="1" noChangeArrowheads="1"/>
          </p:cNvSpPr>
          <p:nvPr>
            <p:ph type="subTitle" idx="1"/>
          </p:nvPr>
        </p:nvSpPr>
        <p:spPr>
          <a:ln w="9525"/>
        </p:spPr>
        <p:txBody>
          <a:bodyPr/>
          <a:lstStyle/>
          <a:p>
            <a:pPr eaLnBrk="1" hangingPunct="1"/>
            <a:r>
              <a:rPr lang="en-US" smtClean="0"/>
              <a:t>Search for the </a:t>
            </a:r>
            <a:r>
              <a:rPr lang="en-US" i="1" smtClean="0"/>
              <a:t>Northwest Passage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135"/>
            <a:ext cx="7773338" cy="975465"/>
          </a:xfrm>
        </p:spPr>
        <p:txBody>
          <a:bodyPr/>
          <a:lstStyle/>
          <a:p>
            <a:pPr eaLnBrk="1" hangingPunct="1"/>
            <a:r>
              <a:rPr lang="en-US" dirty="0" smtClean="0"/>
              <a:t>Before the Era of Exploration</a:t>
            </a:r>
          </a:p>
        </p:txBody>
      </p:sp>
      <p:sp>
        <p:nvSpPr>
          <p:cNvPr id="5123" name="Rectangle 3"/>
          <p:cNvSpPr>
            <a:spLocks noGrp="1" noChangeArrowheads="1"/>
          </p:cNvSpPr>
          <p:nvPr>
            <p:ph sz="quarter" idx="13"/>
          </p:nvPr>
        </p:nvSpPr>
        <p:spPr>
          <a:xfrm>
            <a:off x="685800" y="990600"/>
            <a:ext cx="8001000" cy="2604140"/>
          </a:xfrm>
        </p:spPr>
        <p:txBody>
          <a:bodyPr>
            <a:normAutofit/>
          </a:bodyPr>
          <a:lstStyle/>
          <a:p>
            <a:pPr eaLnBrk="1" hangingPunct="1"/>
            <a:r>
              <a:rPr lang="en-US" sz="2400" dirty="0" smtClean="0"/>
              <a:t>In 1000, Viking sailors led by Leif Ericson Sailed off course returning home to Greenland and instead reached North America (which became known as Vinland). They left no permanent settlement due to the Native American Clashes.</a:t>
            </a:r>
          </a:p>
        </p:txBody>
      </p:sp>
      <p:sp>
        <p:nvSpPr>
          <p:cNvPr id="5124" name="Rectangle 4"/>
          <p:cNvSpPr>
            <a:spLocks noChangeArrowheads="1"/>
          </p:cNvSpPr>
          <p:nvPr/>
        </p:nvSpPr>
        <p:spPr bwMode="auto">
          <a:xfrm>
            <a:off x="2935288" y="2035175"/>
            <a:ext cx="9144000" cy="0"/>
          </a:xfrm>
          <a:prstGeom prst="rect">
            <a:avLst/>
          </a:prstGeom>
          <a:noFill/>
          <a:ln w="9525">
            <a:noFill/>
            <a:miter lim="800000"/>
            <a:headEnd/>
            <a:tailEnd/>
          </a:ln>
        </p:spPr>
        <p:txBody>
          <a:bodyPr>
            <a:spAutoFit/>
          </a:bodyPr>
          <a:lstStyle/>
          <a:p>
            <a:endParaRPr lang="en-US"/>
          </a:p>
        </p:txBody>
      </p:sp>
      <p:pic>
        <p:nvPicPr>
          <p:cNvPr id="5125" name="Picture 6" descr="Leif Ericson Vessel"/>
          <p:cNvPicPr>
            <a:picLocks noChangeAspect="1" noChangeArrowheads="1"/>
          </p:cNvPicPr>
          <p:nvPr/>
        </p:nvPicPr>
        <p:blipFill>
          <a:blip r:embed="rId2" cstate="print"/>
          <a:srcRect/>
          <a:stretch>
            <a:fillRect/>
          </a:stretch>
        </p:blipFill>
        <p:spPr bwMode="auto">
          <a:xfrm>
            <a:off x="1106487" y="3429000"/>
            <a:ext cx="3617912" cy="3322331"/>
          </a:xfrm>
          <a:prstGeom prst="rect">
            <a:avLst/>
          </a:prstGeom>
          <a:noFill/>
          <a:ln w="9525">
            <a:noFill/>
            <a:miter lim="800000"/>
            <a:headEnd/>
            <a:tailEnd/>
          </a:ln>
        </p:spPr>
      </p:pic>
      <p:pic>
        <p:nvPicPr>
          <p:cNvPr id="5126" name="Picture 8" descr="leif_erikkson"/>
          <p:cNvPicPr>
            <a:picLocks noChangeAspect="1" noChangeArrowheads="1"/>
          </p:cNvPicPr>
          <p:nvPr/>
        </p:nvPicPr>
        <p:blipFill>
          <a:blip r:embed="rId3" cstate="print"/>
          <a:srcRect/>
          <a:stretch>
            <a:fillRect/>
          </a:stretch>
        </p:blipFill>
        <p:spPr bwMode="auto">
          <a:xfrm>
            <a:off x="6400800" y="3402533"/>
            <a:ext cx="2058338" cy="3348798"/>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85800" y="573206"/>
            <a:ext cx="7772400" cy="1143000"/>
          </a:xfrm>
        </p:spPr>
        <p:txBody>
          <a:bodyPr>
            <a:normAutofit/>
          </a:bodyPr>
          <a:lstStyle/>
          <a:p>
            <a:pPr eaLnBrk="1" hangingPunct="1"/>
            <a:r>
              <a:rPr lang="en-US" dirty="0" smtClean="0"/>
              <a:t>Common Reasons for European Exploration</a:t>
            </a:r>
          </a:p>
        </p:txBody>
      </p:sp>
      <p:sp>
        <p:nvSpPr>
          <p:cNvPr id="20484" name="Rectangle 3"/>
          <p:cNvSpPr>
            <a:spLocks noGrp="1" noChangeArrowheads="1"/>
          </p:cNvSpPr>
          <p:nvPr>
            <p:ph sz="quarter" idx="13"/>
          </p:nvPr>
        </p:nvSpPr>
        <p:spPr>
          <a:xfrm>
            <a:off x="76200" y="1752600"/>
            <a:ext cx="9067800" cy="4724400"/>
          </a:xfrm>
        </p:spPr>
        <p:txBody>
          <a:bodyPr>
            <a:normAutofit/>
          </a:bodyPr>
          <a:lstStyle/>
          <a:p>
            <a:pPr eaLnBrk="1" hangingPunct="1">
              <a:lnSpc>
                <a:spcPct val="85000"/>
              </a:lnSpc>
              <a:spcAft>
                <a:spcPts val="600"/>
              </a:spcAft>
            </a:pPr>
            <a:r>
              <a:rPr lang="en-US" sz="2800" dirty="0" smtClean="0"/>
              <a:t>Spain, France, Holland, and England were seeking:</a:t>
            </a:r>
          </a:p>
          <a:p>
            <a:pPr lvl="1" eaLnBrk="1" hangingPunct="1">
              <a:lnSpc>
                <a:spcPct val="85000"/>
              </a:lnSpc>
              <a:spcAft>
                <a:spcPts val="600"/>
              </a:spcAft>
            </a:pPr>
            <a:r>
              <a:rPr lang="en-US" sz="2400" dirty="0" smtClean="0"/>
              <a:t>An all water route to Asia by sailing west,</a:t>
            </a:r>
          </a:p>
          <a:p>
            <a:pPr lvl="2" eaLnBrk="1" hangingPunct="1">
              <a:lnSpc>
                <a:spcPct val="85000"/>
              </a:lnSpc>
              <a:spcAft>
                <a:spcPts val="600"/>
              </a:spcAft>
            </a:pPr>
            <a:r>
              <a:rPr lang="en-US" sz="2000" dirty="0" smtClean="0"/>
              <a:t>the </a:t>
            </a:r>
            <a:r>
              <a:rPr lang="en-US" sz="2000" i="1" dirty="0" smtClean="0"/>
              <a:t>Northwest Passage </a:t>
            </a:r>
            <a:r>
              <a:rPr lang="en-US" sz="2000" dirty="0" smtClean="0"/>
              <a:t>to India and China.</a:t>
            </a:r>
          </a:p>
          <a:p>
            <a:pPr lvl="2" eaLnBrk="1" hangingPunct="1">
              <a:lnSpc>
                <a:spcPct val="85000"/>
              </a:lnSpc>
              <a:spcAft>
                <a:spcPts val="600"/>
              </a:spcAft>
            </a:pPr>
            <a:endParaRPr lang="en-US" sz="2000" dirty="0" smtClean="0"/>
          </a:p>
          <a:p>
            <a:pPr eaLnBrk="1" hangingPunct="1">
              <a:lnSpc>
                <a:spcPct val="85000"/>
              </a:lnSpc>
              <a:spcAft>
                <a:spcPts val="600"/>
              </a:spcAft>
            </a:pPr>
            <a:r>
              <a:rPr lang="en-US" sz="2800" dirty="0" smtClean="0"/>
              <a:t>These countries wanted their merchants to control the riches of the East (the spice, silk, and gold trade).</a:t>
            </a:r>
          </a:p>
          <a:p>
            <a:pPr lvl="1" eaLnBrk="1" hangingPunct="1">
              <a:lnSpc>
                <a:spcPct val="85000"/>
              </a:lnSpc>
              <a:spcAft>
                <a:spcPts val="600"/>
              </a:spcAft>
            </a:pPr>
            <a:r>
              <a:rPr lang="en-US" sz="2400" dirty="0" smtClean="0"/>
              <a:t>They wanted to make their homelands (the mother country) rich and powerful. </a:t>
            </a:r>
          </a:p>
          <a:p>
            <a:pPr lvl="1" eaLnBrk="1" hangingPunct="1">
              <a:lnSpc>
                <a:spcPct val="85000"/>
              </a:lnSpc>
              <a:spcAft>
                <a:spcPts val="600"/>
              </a:spcAft>
            </a:pPr>
            <a:r>
              <a:rPr lang="en-US" sz="2400" dirty="0" smtClean="0"/>
              <a:t>They wanted </a:t>
            </a:r>
            <a:r>
              <a:rPr lang="en-US" sz="2400" i="1" dirty="0" smtClean="0"/>
              <a:t>empires-- </a:t>
            </a:r>
            <a:r>
              <a:rPr lang="en-US" sz="2400" dirty="0" smtClean="0"/>
              <a:t>economic empires and monopolies; political empires over vast territories.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AA89F1A-A297-40F2-B4D7-F3FB7295F766}" type="slidenum">
              <a:rPr lang="en-US" sz="1400">
                <a:solidFill>
                  <a:srgbClr val="000000"/>
                </a:solidFill>
              </a:rPr>
              <a:pPr/>
              <a:t>31</a:t>
            </a:fld>
            <a:endParaRPr lang="en-US" sz="1400">
              <a:solidFill>
                <a:srgbClr val="000000"/>
              </a:solidFill>
            </a:endParaRPr>
          </a:p>
        </p:txBody>
      </p:sp>
      <p:pic>
        <p:nvPicPr>
          <p:cNvPr id="33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5"/>
          <p:cNvSpPr txBox="1">
            <a:spLocks noChangeArrowheads="1"/>
          </p:cNvSpPr>
          <p:nvPr/>
        </p:nvSpPr>
        <p:spPr bwMode="auto">
          <a:xfrm>
            <a:off x="6096000" y="1111540"/>
            <a:ext cx="23622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i="1" dirty="0" smtClean="0">
                <a:solidFill>
                  <a:srgbClr val="800000"/>
                </a:solidFill>
              </a:rPr>
              <a:t>England</a:t>
            </a:r>
            <a:endParaRPr lang="en-US" i="1" dirty="0">
              <a:solidFill>
                <a:srgbClr val="800000"/>
              </a:solidFill>
            </a:endParaRPr>
          </a:p>
          <a:p>
            <a:r>
              <a:rPr lang="en-US" i="1" dirty="0" smtClean="0">
                <a:solidFill>
                  <a:srgbClr val="800000"/>
                </a:solidFill>
              </a:rPr>
              <a:t>(Great Britain)</a:t>
            </a:r>
            <a:endParaRPr lang="en-US" i="1" dirty="0">
              <a:solidFill>
                <a:srgbClr val="800000"/>
              </a:solidFill>
            </a:endParaRPr>
          </a:p>
        </p:txBody>
      </p:sp>
      <p:sp>
        <p:nvSpPr>
          <p:cNvPr id="33797" name="Text Box 8"/>
          <p:cNvSpPr txBox="1">
            <a:spLocks noChangeArrowheads="1"/>
          </p:cNvSpPr>
          <p:nvPr/>
        </p:nvSpPr>
        <p:spPr bwMode="auto">
          <a:xfrm>
            <a:off x="1275781" y="63176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i="1" dirty="0">
                <a:solidFill>
                  <a:srgbClr val="800000"/>
                </a:solidFill>
              </a:rPr>
              <a:t>France</a:t>
            </a:r>
          </a:p>
        </p:txBody>
      </p:sp>
      <p:sp>
        <p:nvSpPr>
          <p:cNvPr id="33798" name="Text Box 9"/>
          <p:cNvSpPr txBox="1">
            <a:spLocks noChangeArrowheads="1"/>
          </p:cNvSpPr>
          <p:nvPr/>
        </p:nvSpPr>
        <p:spPr bwMode="auto">
          <a:xfrm>
            <a:off x="4694545" y="2225675"/>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i="1" dirty="0">
                <a:solidFill>
                  <a:srgbClr val="800000"/>
                </a:solidFill>
              </a:rPr>
              <a:t>Netherlands </a:t>
            </a:r>
            <a:r>
              <a:rPr lang="en-US" sz="1800" i="1" dirty="0">
                <a:solidFill>
                  <a:srgbClr val="800000"/>
                </a:solidFill>
              </a:rPr>
              <a:t>(Holland; the Dutch)</a:t>
            </a:r>
            <a:endParaRPr lang="en-US" i="1" dirty="0">
              <a:solidFill>
                <a:srgbClr val="800000"/>
              </a:solidFill>
            </a:endParaRPr>
          </a:p>
        </p:txBody>
      </p:sp>
      <p:sp>
        <p:nvSpPr>
          <p:cNvPr id="33799" name="Text Box 10"/>
          <p:cNvSpPr txBox="1">
            <a:spLocks noChangeArrowheads="1"/>
          </p:cNvSpPr>
          <p:nvPr/>
        </p:nvSpPr>
        <p:spPr bwMode="auto">
          <a:xfrm>
            <a:off x="3385782" y="5860422"/>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i="1" dirty="0">
                <a:solidFill>
                  <a:srgbClr val="800000"/>
                </a:solidFill>
              </a:rPr>
              <a:t>Spain</a:t>
            </a:r>
            <a:r>
              <a:rPr lang="en-US" i="1" dirty="0">
                <a:solidFill>
                  <a:srgbClr val="FFF3AA"/>
                </a:solidFill>
              </a:rPr>
              <a:t>  </a:t>
            </a:r>
            <a:r>
              <a:rPr lang="en-US" i="1" dirty="0">
                <a:solidFill>
                  <a:srgbClr val="800000"/>
                </a:solidFill>
              </a:rPr>
              <a:t>Portugal</a:t>
            </a:r>
          </a:p>
        </p:txBody>
      </p:sp>
      <p:sp>
        <p:nvSpPr>
          <p:cNvPr id="33801" name="Line 12"/>
          <p:cNvSpPr>
            <a:spLocks noChangeShapeType="1"/>
          </p:cNvSpPr>
          <p:nvPr/>
        </p:nvSpPr>
        <p:spPr bwMode="auto">
          <a:xfrm flipV="1">
            <a:off x="1961581" y="2937633"/>
            <a:ext cx="685800" cy="3353831"/>
          </a:xfrm>
          <a:prstGeom prst="line">
            <a:avLst/>
          </a:prstGeom>
          <a:noFill/>
          <a:ln w="57150">
            <a:solidFill>
              <a:srgbClr val="FF0B3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Line 13"/>
          <p:cNvSpPr>
            <a:spLocks noChangeShapeType="1"/>
          </p:cNvSpPr>
          <p:nvPr/>
        </p:nvSpPr>
        <p:spPr bwMode="auto">
          <a:xfrm flipH="1" flipV="1">
            <a:off x="2982602" y="2402134"/>
            <a:ext cx="1894197" cy="112465"/>
          </a:xfrm>
          <a:prstGeom prst="line">
            <a:avLst/>
          </a:prstGeom>
          <a:noFill/>
          <a:ln w="57150">
            <a:solidFill>
              <a:srgbClr val="FF0B3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3" name="Line 14"/>
          <p:cNvSpPr>
            <a:spLocks noChangeShapeType="1"/>
          </p:cNvSpPr>
          <p:nvPr/>
        </p:nvSpPr>
        <p:spPr bwMode="auto">
          <a:xfrm flipH="1" flipV="1">
            <a:off x="1908980" y="3505200"/>
            <a:ext cx="1901020" cy="2355222"/>
          </a:xfrm>
          <a:prstGeom prst="line">
            <a:avLst/>
          </a:prstGeom>
          <a:noFill/>
          <a:ln w="38100">
            <a:solidFill>
              <a:srgbClr val="FF0B3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4" name="Line 15"/>
          <p:cNvSpPr>
            <a:spLocks noChangeShapeType="1"/>
          </p:cNvSpPr>
          <p:nvPr/>
        </p:nvSpPr>
        <p:spPr bwMode="auto">
          <a:xfrm flipH="1" flipV="1">
            <a:off x="1531651" y="3575032"/>
            <a:ext cx="3162894" cy="2285390"/>
          </a:xfrm>
          <a:prstGeom prst="line">
            <a:avLst/>
          </a:prstGeom>
          <a:noFill/>
          <a:ln w="38100">
            <a:solidFill>
              <a:srgbClr val="FF0B3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p:cNvSpPr>
            <a:spLocks noChangeShapeType="1"/>
          </p:cNvSpPr>
          <p:nvPr/>
        </p:nvSpPr>
        <p:spPr bwMode="auto">
          <a:xfrm flipH="1">
            <a:off x="2264390" y="1680467"/>
            <a:ext cx="3831609" cy="568975"/>
          </a:xfrm>
          <a:prstGeom prst="line">
            <a:avLst/>
          </a:prstGeom>
          <a:noFill/>
          <a:ln w="57150">
            <a:solidFill>
              <a:srgbClr val="FF0B3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491716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3338" cy="1596177"/>
          </a:xfrm>
        </p:spPr>
        <p:txBody>
          <a:bodyPr/>
          <a:lstStyle/>
          <a:p>
            <a:r>
              <a:rPr lang="en-US" dirty="0" smtClean="0"/>
              <a:t>Northwest Passage</a:t>
            </a:r>
            <a:endParaRPr lang="en-US" dirty="0"/>
          </a:p>
        </p:txBody>
      </p:sp>
      <p:sp>
        <p:nvSpPr>
          <p:cNvPr id="3" name="Content Placeholder 2"/>
          <p:cNvSpPr>
            <a:spLocks noGrp="1"/>
          </p:cNvSpPr>
          <p:nvPr>
            <p:ph sz="quarter" idx="13"/>
          </p:nvPr>
        </p:nvSpPr>
        <p:spPr>
          <a:xfrm>
            <a:off x="838200" y="1143000"/>
            <a:ext cx="7772870" cy="3424107"/>
          </a:xfrm>
        </p:spPr>
        <p:txBody>
          <a:bodyPr>
            <a:normAutofit/>
          </a:bodyPr>
          <a:lstStyle/>
          <a:p>
            <a:r>
              <a:rPr lang="en-US" sz="2800" dirty="0" smtClean="0"/>
              <a:t>Many explorers searched for the infamous Northwest Passage, but one was never found.</a:t>
            </a:r>
          </a:p>
          <a:p>
            <a:r>
              <a:rPr lang="en-US" sz="2800" dirty="0" smtClean="0"/>
              <a:t>However, these European countries found many other great things that kept them coming back to the “New World”.</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762000"/>
          </a:xfrm>
        </p:spPr>
        <p:txBody>
          <a:bodyPr/>
          <a:lstStyle/>
          <a:p>
            <a:r>
              <a:rPr lang="en-US" dirty="0" smtClean="0"/>
              <a:t>Northwest Passage</a:t>
            </a:r>
            <a:endParaRPr lang="en-US" dirty="0"/>
          </a:p>
        </p:txBody>
      </p:sp>
      <p:pic>
        <p:nvPicPr>
          <p:cNvPr id="1026" name="Picture 2"/>
          <p:cNvPicPr>
            <a:picLocks noGrp="1" noChangeAspect="1" noChangeArrowheads="1"/>
          </p:cNvPicPr>
          <p:nvPr>
            <p:ph sz="quarter" idx="13"/>
          </p:nvPr>
        </p:nvPicPr>
        <p:blipFill>
          <a:blip r:embed="rId2" cstate="print"/>
          <a:srcRect/>
          <a:stretch>
            <a:fillRect/>
          </a:stretch>
        </p:blipFill>
        <p:spPr bwMode="auto">
          <a:xfrm>
            <a:off x="0" y="626376"/>
            <a:ext cx="9144000" cy="622935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385023"/>
            <a:ext cx="7773338" cy="1596177"/>
          </a:xfrm>
        </p:spPr>
        <p:txBody>
          <a:bodyPr>
            <a:normAutofit/>
          </a:bodyPr>
          <a:lstStyle/>
          <a:p>
            <a:r>
              <a:rPr lang="en-US" dirty="0" smtClean="0"/>
              <a:t>Common Reasons for European Exploration</a:t>
            </a:r>
          </a:p>
        </p:txBody>
      </p:sp>
      <p:sp>
        <p:nvSpPr>
          <p:cNvPr id="22531" name="Content Placeholder 2"/>
          <p:cNvSpPr>
            <a:spLocks noGrp="1"/>
          </p:cNvSpPr>
          <p:nvPr>
            <p:ph sz="quarter" idx="13"/>
          </p:nvPr>
        </p:nvSpPr>
        <p:spPr>
          <a:xfrm>
            <a:off x="228600" y="1981200"/>
            <a:ext cx="8610600" cy="4419599"/>
          </a:xfrm>
        </p:spPr>
        <p:txBody>
          <a:bodyPr>
            <a:noAutofit/>
          </a:bodyPr>
          <a:lstStyle/>
          <a:p>
            <a:r>
              <a:rPr lang="en-US" sz="2400" dirty="0" smtClean="0">
                <a:solidFill>
                  <a:srgbClr val="FF0000"/>
                </a:solidFill>
              </a:rPr>
              <a:t>Spain</a:t>
            </a:r>
            <a:r>
              <a:rPr lang="en-US" sz="2400" dirty="0" smtClean="0"/>
              <a:t> – Spanish explorers came to the New World looking for the </a:t>
            </a:r>
            <a:r>
              <a:rPr lang="en-US" sz="2400" dirty="0" smtClean="0">
                <a:solidFill>
                  <a:srgbClr val="FF0000"/>
                </a:solidFill>
              </a:rPr>
              <a:t>3 G’s </a:t>
            </a:r>
            <a:r>
              <a:rPr lang="en-US" sz="2400" dirty="0" smtClean="0"/>
              <a:t>(God, Gold, &amp; Glory).</a:t>
            </a:r>
          </a:p>
          <a:p>
            <a:r>
              <a:rPr lang="en-US" sz="2400" dirty="0" smtClean="0">
                <a:solidFill>
                  <a:srgbClr val="FF0000"/>
                </a:solidFill>
              </a:rPr>
              <a:t>France</a:t>
            </a:r>
            <a:r>
              <a:rPr lang="en-US" sz="2400" dirty="0" smtClean="0"/>
              <a:t> – French explorers and settlers discovered something much better than gold, </a:t>
            </a:r>
            <a:r>
              <a:rPr lang="en-US" sz="2400" dirty="0" smtClean="0">
                <a:solidFill>
                  <a:srgbClr val="FF0000"/>
                </a:solidFill>
              </a:rPr>
              <a:t>Beaver Fur</a:t>
            </a:r>
            <a:r>
              <a:rPr lang="en-US" sz="2400" dirty="0" smtClean="0"/>
              <a:t>!</a:t>
            </a:r>
          </a:p>
          <a:p>
            <a:r>
              <a:rPr lang="en-US" sz="2400" dirty="0" smtClean="0">
                <a:solidFill>
                  <a:srgbClr val="FF0000"/>
                </a:solidFill>
              </a:rPr>
              <a:t>Netherlands</a:t>
            </a:r>
            <a:r>
              <a:rPr lang="en-US" sz="2400" dirty="0" smtClean="0"/>
              <a:t> – Settled New York, also valued </a:t>
            </a:r>
            <a:r>
              <a:rPr lang="en-US" sz="2400" dirty="0" smtClean="0">
                <a:solidFill>
                  <a:srgbClr val="FF0000"/>
                </a:solidFill>
              </a:rPr>
              <a:t>beaver fur</a:t>
            </a:r>
            <a:r>
              <a:rPr lang="en-US" sz="2400" dirty="0" smtClean="0"/>
              <a:t>.</a:t>
            </a:r>
          </a:p>
          <a:p>
            <a:r>
              <a:rPr lang="en-US" sz="2400" dirty="0" smtClean="0">
                <a:solidFill>
                  <a:srgbClr val="FF0000"/>
                </a:solidFill>
              </a:rPr>
              <a:t>England</a:t>
            </a:r>
            <a:r>
              <a:rPr lang="en-US" sz="2400" dirty="0" smtClean="0"/>
              <a:t> – English settlers came to the new world for a </a:t>
            </a:r>
            <a:r>
              <a:rPr lang="en-US" sz="2400" dirty="0" smtClean="0">
                <a:solidFill>
                  <a:srgbClr val="FF0000"/>
                </a:solidFill>
              </a:rPr>
              <a:t>variety of reasons </a:t>
            </a:r>
            <a:r>
              <a:rPr lang="en-US" sz="2400" dirty="0" smtClean="0"/>
              <a:t>including, religious freedom, land, trade, to start a new life, or to escape debtors prison.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sz="4400" dirty="0" smtClean="0"/>
              <a:t>New France (Canada)</a:t>
            </a:r>
          </a:p>
        </p:txBody>
      </p:sp>
      <p:sp>
        <p:nvSpPr>
          <p:cNvPr id="26627" name="Rectangle 3"/>
          <p:cNvSpPr>
            <a:spLocks noGrp="1" noChangeArrowheads="1"/>
          </p:cNvSpPr>
          <p:nvPr>
            <p:ph sz="quarter" idx="13"/>
          </p:nvPr>
        </p:nvSpPr>
        <p:spPr/>
        <p:txBody>
          <a:bodyPr>
            <a:noAutofit/>
          </a:bodyPr>
          <a:lstStyle/>
          <a:p>
            <a:pPr eaLnBrk="1" hangingPunct="1"/>
            <a:r>
              <a:rPr lang="en-US" sz="2800" dirty="0" smtClean="0"/>
              <a:t>Hunters and trappers (</a:t>
            </a:r>
            <a:r>
              <a:rPr lang="en-US" sz="2800" dirty="0" err="1" smtClean="0"/>
              <a:t>coureurs</a:t>
            </a:r>
            <a:r>
              <a:rPr lang="en-US" sz="2800" dirty="0" smtClean="0"/>
              <a:t> de bois – “runners of the woods”)</a:t>
            </a:r>
          </a:p>
          <a:p>
            <a:pPr eaLnBrk="1" hangingPunct="1"/>
            <a:r>
              <a:rPr lang="en-US" sz="2800" dirty="0" smtClean="0"/>
              <a:t>Established friendly relations with the Indians</a:t>
            </a:r>
          </a:p>
          <a:p>
            <a:pPr eaLnBrk="1" hangingPunct="1"/>
            <a:r>
              <a:rPr lang="en-US" sz="2800" dirty="0" smtClean="0"/>
              <a:t>Expanded down the Mississippi River</a:t>
            </a:r>
          </a:p>
          <a:p>
            <a:pPr eaLnBrk="1" hangingPunct="1"/>
            <a:r>
              <a:rPr lang="en-US" sz="2800" dirty="0" smtClean="0"/>
              <a:t>largely free of government control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638800" y="2819400"/>
            <a:ext cx="5791200" cy="762000"/>
          </a:xfrm>
        </p:spPr>
        <p:txBody>
          <a:bodyPr/>
          <a:lstStyle/>
          <a:p>
            <a:pPr algn="ctr"/>
            <a:r>
              <a:rPr lang="en-US" dirty="0" smtClean="0"/>
              <a:t>New France</a:t>
            </a:r>
            <a:endParaRPr lang="en-US" dirty="0"/>
          </a:p>
        </p:txBody>
      </p:sp>
      <p:pic>
        <p:nvPicPr>
          <p:cNvPr id="4" name="Content Placeholder 3" descr="newfr.gif"/>
          <p:cNvPicPr>
            <a:picLocks noGrp="1" noChangeAspect="1"/>
          </p:cNvPicPr>
          <p:nvPr>
            <p:ph sz="quarter" idx="13"/>
          </p:nvPr>
        </p:nvPicPr>
        <p:blipFill>
          <a:blip r:embed="rId2" cstate="print"/>
          <a:stretch>
            <a:fillRect/>
          </a:stretch>
        </p:blipFill>
        <p:spPr>
          <a:xfrm>
            <a:off x="21608" y="0"/>
            <a:ext cx="7750791" cy="6858000"/>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1835"/>
            <a:ext cx="4140717" cy="1030406"/>
          </a:xfrm>
        </p:spPr>
        <p:txBody>
          <a:bodyPr/>
          <a:lstStyle/>
          <a:p>
            <a:r>
              <a:rPr lang="en-US" dirty="0" smtClean="0"/>
              <a:t>England</a:t>
            </a:r>
            <a:endParaRPr lang="en-US" dirty="0"/>
          </a:p>
        </p:txBody>
      </p:sp>
      <p:sp>
        <p:nvSpPr>
          <p:cNvPr id="3" name="Content Placeholder 2"/>
          <p:cNvSpPr>
            <a:spLocks noGrp="1"/>
          </p:cNvSpPr>
          <p:nvPr>
            <p:ph sz="quarter" idx="13"/>
          </p:nvPr>
        </p:nvSpPr>
        <p:spPr>
          <a:xfrm>
            <a:off x="31845" y="1905000"/>
            <a:ext cx="7772870" cy="3424107"/>
          </a:xfrm>
        </p:spPr>
        <p:txBody>
          <a:bodyPr>
            <a:noAutofit/>
          </a:bodyPr>
          <a:lstStyle/>
          <a:p>
            <a:r>
              <a:rPr lang="en-US" sz="2400" dirty="0" smtClean="0"/>
              <a:t>Settled along the Atlantic Coast</a:t>
            </a:r>
          </a:p>
          <a:p>
            <a:r>
              <a:rPr lang="en-US" sz="2400" dirty="0" smtClean="0"/>
              <a:t>Leads to the creation of the 13 Colonies</a:t>
            </a:r>
          </a:p>
          <a:p>
            <a:r>
              <a:rPr lang="en-US" sz="2400" dirty="0" smtClean="0"/>
              <a:t>Roanoke Colony, NC - 1585</a:t>
            </a:r>
          </a:p>
          <a:p>
            <a:pPr lvl="1"/>
            <a:r>
              <a:rPr lang="en-US" sz="2400" dirty="0" smtClean="0"/>
              <a:t>1</a:t>
            </a:r>
            <a:r>
              <a:rPr lang="en-US" sz="2400" baseline="30000" dirty="0" smtClean="0"/>
              <a:t>st</a:t>
            </a:r>
            <a:r>
              <a:rPr lang="en-US" sz="2400" dirty="0" smtClean="0"/>
              <a:t> Colony in the New World from England</a:t>
            </a:r>
          </a:p>
          <a:p>
            <a:pPr lvl="1"/>
            <a:r>
              <a:rPr lang="en-US" sz="2400" dirty="0" smtClean="0"/>
              <a:t>Over 100 men, women, and children were left to establish a Colony</a:t>
            </a:r>
          </a:p>
          <a:p>
            <a:pPr lvl="1"/>
            <a:r>
              <a:rPr lang="en-US" sz="2400" dirty="0" smtClean="0"/>
              <a:t>When ships returned with supplies in 1590, the colony was deserted, and all houses and fortifications were dismantled</a:t>
            </a:r>
          </a:p>
        </p:txBody>
      </p:sp>
      <p:pic>
        <p:nvPicPr>
          <p:cNvPr id="7170" name="Picture 2" descr="http://www.socialstudiesforkids.com/graphics/roanokesettl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4549"/>
            <a:ext cx="3333750" cy="254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668" y="507278"/>
            <a:ext cx="4057265" cy="1057882"/>
          </a:xfrm>
        </p:spPr>
        <p:txBody>
          <a:bodyPr/>
          <a:lstStyle/>
          <a:p>
            <a:r>
              <a:rPr lang="en-US" dirty="0" smtClean="0"/>
              <a:t>England</a:t>
            </a:r>
            <a:endParaRPr lang="en-US" dirty="0"/>
          </a:p>
        </p:txBody>
      </p:sp>
      <p:sp>
        <p:nvSpPr>
          <p:cNvPr id="3" name="Content Placeholder 2"/>
          <p:cNvSpPr>
            <a:spLocks noGrp="1"/>
          </p:cNvSpPr>
          <p:nvPr>
            <p:ph sz="quarter" idx="13"/>
          </p:nvPr>
        </p:nvSpPr>
        <p:spPr>
          <a:xfrm>
            <a:off x="0" y="1524000"/>
            <a:ext cx="7772870" cy="4343400"/>
          </a:xfrm>
        </p:spPr>
        <p:txBody>
          <a:bodyPr>
            <a:noAutofit/>
          </a:bodyPr>
          <a:lstStyle/>
          <a:p>
            <a:r>
              <a:rPr lang="en-US" sz="2400" dirty="0" smtClean="0"/>
              <a:t>Roanoke Colony (cont)</a:t>
            </a:r>
          </a:p>
          <a:p>
            <a:pPr lvl="1"/>
            <a:r>
              <a:rPr lang="en-US" sz="2400" dirty="0" smtClean="0"/>
              <a:t>All that was found were two carvings in the trees – “</a:t>
            </a:r>
            <a:r>
              <a:rPr lang="en-US" sz="2400" dirty="0" err="1" smtClean="0"/>
              <a:t>Croatoan</a:t>
            </a:r>
            <a:r>
              <a:rPr lang="en-US" sz="2400" dirty="0" smtClean="0"/>
              <a:t>” and “</a:t>
            </a:r>
            <a:r>
              <a:rPr lang="en-US" sz="2400" dirty="0" err="1" smtClean="0"/>
              <a:t>Cro</a:t>
            </a:r>
            <a:r>
              <a:rPr lang="en-US" sz="2400" dirty="0" smtClean="0"/>
              <a:t>”</a:t>
            </a:r>
          </a:p>
          <a:p>
            <a:pPr lvl="1"/>
            <a:r>
              <a:rPr lang="en-US" sz="2400" dirty="0" smtClean="0"/>
              <a:t>Sailors took this to mean the colonists had moved to </a:t>
            </a:r>
            <a:r>
              <a:rPr lang="en-US" sz="2400" dirty="0" err="1" smtClean="0"/>
              <a:t>Croatoan</a:t>
            </a:r>
            <a:r>
              <a:rPr lang="en-US" sz="2400" dirty="0" smtClean="0"/>
              <a:t> Island (now known as Hatteras Island), but they were never able to conduct a search</a:t>
            </a:r>
          </a:p>
          <a:p>
            <a:pPr lvl="1"/>
            <a:r>
              <a:rPr lang="en-US" sz="2400" dirty="0" smtClean="0"/>
              <a:t>The colony later was referred to as the “Lost Colony”</a:t>
            </a:r>
          </a:p>
          <a:p>
            <a:pPr lvl="1"/>
            <a:r>
              <a:rPr lang="en-US" sz="2400" dirty="0" smtClean="0"/>
              <a:t>Most people believe the colonists were taken in by the </a:t>
            </a:r>
            <a:r>
              <a:rPr lang="en-US" sz="2400" dirty="0" err="1" smtClean="0"/>
              <a:t>Croatoan</a:t>
            </a:r>
            <a:r>
              <a:rPr lang="en-US" sz="2400" dirty="0" smtClean="0"/>
              <a:t> Indians</a:t>
            </a:r>
          </a:p>
          <a:p>
            <a:pPr lvl="1"/>
            <a:endParaRPr lang="en-US" sz="2400" dirty="0"/>
          </a:p>
        </p:txBody>
      </p:sp>
      <p:pic>
        <p:nvPicPr>
          <p:cNvPr id="8194" name="Picture 2" descr="https://encrypted-tbn0.gstatic.com/images?q=tbn:ANd9GcS0oR76zBI7A_1zbZXXddWWAbd0Zz6XMcyLIxwZPAQHbC-4UiBn4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038600" cy="2072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686270" y="152400"/>
            <a:ext cx="7772400" cy="990600"/>
          </a:xfrm>
        </p:spPr>
        <p:txBody>
          <a:bodyPr>
            <a:normAutofit/>
          </a:bodyPr>
          <a:lstStyle/>
          <a:p>
            <a:pPr eaLnBrk="1" hangingPunct="1"/>
            <a:r>
              <a:rPr lang="en-US" sz="2800" dirty="0" smtClean="0"/>
              <a:t>Chart the Motives and Reasons for Exploration according to the PEGS</a:t>
            </a:r>
            <a:endParaRPr lang="en-US" dirty="0" smtClean="0"/>
          </a:p>
        </p:txBody>
      </p:sp>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281E5639-4E21-4DE0-A7F3-BAD0DC9FFBA8}" type="slidenum">
              <a:rPr lang="en-US" sz="1400">
                <a:solidFill>
                  <a:srgbClr val="000000"/>
                </a:solidFill>
              </a:rPr>
              <a:pPr/>
              <a:t>39</a:t>
            </a:fld>
            <a:endParaRPr lang="en-US" sz="1400">
              <a:solidFill>
                <a:srgbClr val="000000"/>
              </a:solidFill>
            </a:endParaRPr>
          </a:p>
        </p:txBody>
      </p:sp>
      <p:graphicFrame>
        <p:nvGraphicFramePr>
          <p:cNvPr id="8" name="Table Placeholder 7"/>
          <p:cNvGraphicFramePr>
            <a:graphicFrameLocks noGrp="1"/>
          </p:cNvGraphicFramePr>
          <p:nvPr>
            <p:extLst>
              <p:ext uri="{D42A27DB-BD31-4B8C-83A1-F6EECF244321}">
                <p14:modId xmlns:p14="http://schemas.microsoft.com/office/powerpoint/2010/main" val="972822344"/>
              </p:ext>
            </p:extLst>
          </p:nvPr>
        </p:nvGraphicFramePr>
        <p:xfrm>
          <a:off x="20472" y="1295400"/>
          <a:ext cx="9123527" cy="5559188"/>
        </p:xfrm>
        <a:graphic>
          <a:graphicData uri="http://schemas.openxmlformats.org/drawingml/2006/table">
            <a:tbl>
              <a:tblPr/>
              <a:tblGrid>
                <a:gridCol w="1824333"/>
                <a:gridCol w="1824332"/>
                <a:gridCol w="1826197"/>
                <a:gridCol w="1824333"/>
                <a:gridCol w="1824332"/>
              </a:tblGrid>
              <a:tr h="4511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Comic Sans MS" charset="0"/>
                          <a:ea typeface="ＭＳ Ｐゴシック" charset="-128"/>
                        </a:rPr>
                        <a:t>Country</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Comic Sans MS" charset="0"/>
                          <a:ea typeface="ＭＳ Ｐゴシック" charset="-128"/>
                        </a:rPr>
                        <a:t>Political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Comic Sans MS" charset="0"/>
                          <a:ea typeface="ＭＳ Ｐゴシック" charset="-128"/>
                        </a:rPr>
                        <a:t>Economic</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Comic Sans MS" charset="0"/>
                          <a:ea typeface="ＭＳ Ｐゴシック" charset="-128"/>
                        </a:rPr>
                        <a:t>Geographic</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Comic Sans MS" charset="0"/>
                          <a:ea typeface="ＭＳ Ｐゴシック" charset="-128"/>
                        </a:rPr>
                        <a:t>Social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11104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charset="0"/>
                          <a:ea typeface="ＭＳ Ｐゴシック" charset="-128"/>
                        </a:rPr>
                        <a:t>Spain</a:t>
                      </a:r>
                      <a:br>
                        <a:rPr kumimoji="0" lang="en-US" sz="1800" b="0" i="0" u="none" strike="noStrike" cap="none" normalizeH="0" baseline="0" dirty="0" smtClean="0">
                          <a:ln>
                            <a:noFill/>
                          </a:ln>
                          <a:solidFill>
                            <a:srgbClr val="000000"/>
                          </a:solidFill>
                          <a:effectLst/>
                          <a:latin typeface="Comic Sans MS" charset="0"/>
                          <a:ea typeface="ＭＳ Ｐゴシック" charset="-128"/>
                        </a:rPr>
                      </a:br>
                      <a:endParaRPr kumimoji="0" lang="en-US" sz="1800" b="0" i="0" u="none" strike="noStrike" cap="none" normalizeH="0" baseline="0" dirty="0" smtClean="0">
                        <a:ln>
                          <a:noFill/>
                        </a:ln>
                        <a:solidFill>
                          <a:srgbClr val="000000"/>
                        </a:solidFill>
                        <a:effectLst/>
                        <a:latin typeface="Comic Sans MS"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omic Sans MS" charset="0"/>
                        <a:ea typeface="ＭＳ Ｐゴシック"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11104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charset="0"/>
                          <a:ea typeface="ＭＳ Ｐゴシック" charset="-128"/>
                        </a:rPr>
                        <a:t>Netherlands</a:t>
                      </a:r>
                      <a:br>
                        <a:rPr kumimoji="0" lang="en-US" sz="1800" b="0" i="0" u="none" strike="noStrike" cap="none" normalizeH="0" baseline="0" dirty="0" smtClean="0">
                          <a:ln>
                            <a:noFill/>
                          </a:ln>
                          <a:solidFill>
                            <a:srgbClr val="000000"/>
                          </a:solidFill>
                          <a:effectLst/>
                          <a:latin typeface="Comic Sans MS" charset="0"/>
                          <a:ea typeface="ＭＳ Ｐゴシック" charset="-128"/>
                        </a:rPr>
                      </a:br>
                      <a:endParaRPr kumimoji="0" lang="en-US" sz="1800" b="0" i="0" u="none" strike="noStrike" cap="none" normalizeH="0" baseline="0" dirty="0" smtClean="0">
                        <a:ln>
                          <a:noFill/>
                        </a:ln>
                        <a:solidFill>
                          <a:srgbClr val="000000"/>
                        </a:solidFill>
                        <a:effectLst/>
                        <a:latin typeface="Comic Sans MS"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omic Sans MS" charset="0"/>
                        <a:ea typeface="ＭＳ Ｐゴシック" charset="-128"/>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a:noFill/>
                    </a:lnB>
                    <a:lnTlToBr>
                      <a:noFill/>
                    </a:lnTlToBr>
                    <a:lnBlToTr>
                      <a:noFill/>
                    </a:lnBlToTr>
                    <a:solidFill>
                      <a:schemeClr val="bg1"/>
                    </a:solidFill>
                  </a:tcPr>
                </a:tc>
              </a:tr>
              <a:tr h="14435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charset="0"/>
                          <a:ea typeface="ＭＳ Ｐゴシック" charset="-128"/>
                        </a:rPr>
                        <a:t>France</a:t>
                      </a:r>
                      <a:br>
                        <a:rPr kumimoji="0" lang="en-US" sz="1800" b="0" i="0" u="none" strike="noStrike" cap="none" normalizeH="0" baseline="0" smtClean="0">
                          <a:ln>
                            <a:noFill/>
                          </a:ln>
                          <a:solidFill>
                            <a:srgbClr val="000000"/>
                          </a:solidFill>
                          <a:effectLst/>
                          <a:latin typeface="Comic Sans MS" charset="0"/>
                          <a:ea typeface="ＭＳ Ｐゴシック" charset="-128"/>
                        </a:rPr>
                      </a:br>
                      <a:r>
                        <a:rPr kumimoji="0" lang="en-US" sz="1800" b="0" i="0" u="none" strike="noStrike" cap="none" normalizeH="0" baseline="0" smtClean="0">
                          <a:ln>
                            <a:noFill/>
                          </a:ln>
                          <a:solidFill>
                            <a:srgbClr val="000000"/>
                          </a:solidFill>
                          <a:effectLst/>
                          <a:latin typeface="Comic Sans MS" charset="0"/>
                          <a:ea typeface="ＭＳ Ｐゴシック" charset="-128"/>
                        </a:rPr>
                        <a:t/>
                      </a:r>
                      <a:br>
                        <a:rPr kumimoji="0" lang="en-US" sz="1800" b="0" i="0" u="none" strike="noStrike" cap="none" normalizeH="0" baseline="0" smtClean="0">
                          <a:ln>
                            <a:noFill/>
                          </a:ln>
                          <a:solidFill>
                            <a:srgbClr val="000000"/>
                          </a:solidFill>
                          <a:effectLst/>
                          <a:latin typeface="Comic Sans MS" charset="0"/>
                          <a:ea typeface="ＭＳ Ｐゴシック" charset="-128"/>
                        </a:rPr>
                      </a:br>
                      <a:endParaRPr kumimoji="0" lang="en-US" sz="1800" b="0" i="0" u="none" strike="noStrike" cap="none" normalizeH="0" baseline="0" smtClean="0">
                        <a:ln>
                          <a:noFill/>
                        </a:ln>
                        <a:solidFill>
                          <a:srgbClr val="000000"/>
                        </a:solidFill>
                        <a:effectLst/>
                        <a:latin typeface="Comic Sans MS"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omic Sans MS" charset="0"/>
                        <a:ea typeface="ＭＳ Ｐゴシック" charset="-128"/>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a:noFill/>
                    </a:lnB>
                    <a:lnTlToBr>
                      <a:noFill/>
                    </a:lnTlToBr>
                    <a:lnBlToTr>
                      <a:noFill/>
                    </a:lnBlToTr>
                    <a:solidFill>
                      <a:srgbClr val="E7E7E7"/>
                    </a:solidFill>
                  </a:tcPr>
                </a:tc>
              </a:tr>
              <a:tr h="14435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charset="0"/>
                          <a:ea typeface="ＭＳ Ｐゴシック" charset="-128"/>
                        </a:rPr>
                        <a:t>England</a:t>
                      </a:r>
                      <a:br>
                        <a:rPr kumimoji="0" lang="en-US" sz="1800" b="0" i="0" u="none" strike="noStrike" cap="none" normalizeH="0" baseline="0" smtClean="0">
                          <a:ln>
                            <a:noFill/>
                          </a:ln>
                          <a:solidFill>
                            <a:srgbClr val="000000"/>
                          </a:solidFill>
                          <a:effectLst/>
                          <a:latin typeface="Comic Sans MS" charset="0"/>
                          <a:ea typeface="ＭＳ Ｐゴシック" charset="-128"/>
                        </a:rPr>
                      </a:br>
                      <a:r>
                        <a:rPr kumimoji="0" lang="en-US" sz="1800" b="0" i="0" u="none" strike="noStrike" cap="none" normalizeH="0" baseline="0" smtClean="0">
                          <a:ln>
                            <a:noFill/>
                          </a:ln>
                          <a:solidFill>
                            <a:srgbClr val="000000"/>
                          </a:solidFill>
                          <a:effectLst/>
                          <a:latin typeface="Comic Sans MS" charset="0"/>
                          <a:ea typeface="ＭＳ Ｐゴシック" charset="-128"/>
                        </a:rPr>
                        <a:t/>
                      </a:r>
                      <a:br>
                        <a:rPr kumimoji="0" lang="en-US" sz="1800" b="0" i="0" u="none" strike="noStrike" cap="none" normalizeH="0" baseline="0" smtClean="0">
                          <a:ln>
                            <a:noFill/>
                          </a:ln>
                          <a:solidFill>
                            <a:srgbClr val="000000"/>
                          </a:solidFill>
                          <a:effectLst/>
                          <a:latin typeface="Comic Sans MS" charset="0"/>
                          <a:ea typeface="ＭＳ Ｐゴシック" charset="-128"/>
                        </a:rPr>
                      </a:br>
                      <a:endParaRPr kumimoji="0" lang="en-US" sz="1800" b="0" i="0" u="none" strike="noStrike" cap="none" normalizeH="0" baseline="0" smtClean="0">
                        <a:ln>
                          <a:noFill/>
                        </a:ln>
                        <a:solidFill>
                          <a:srgbClr val="000000"/>
                        </a:solidFill>
                        <a:effectLst/>
                        <a:latin typeface="Comic Sans MS"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charset="0"/>
                        <a:ea typeface="ＭＳ Ｐゴシック" charset="-128"/>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omic Sans MS" charset="0"/>
                        <a:ea typeface="ＭＳ Ｐゴシック" charset="-128"/>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572694892"/>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VIKINGDISC"/>
          <p:cNvPicPr>
            <a:picLocks noChangeAspect="1" noChangeArrowheads="1"/>
          </p:cNvPicPr>
          <p:nvPr/>
        </p:nvPicPr>
        <p:blipFill>
          <a:blip r:embed="rId2" cstate="print"/>
          <a:srcRect/>
          <a:stretch>
            <a:fillRect/>
          </a:stretch>
        </p:blipFill>
        <p:spPr bwMode="auto">
          <a:xfrm>
            <a:off x="1219200" y="100013"/>
            <a:ext cx="6705600" cy="675798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NCH~1.GIF"/>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museumship"/>
          <p:cNvPicPr>
            <a:picLocks noChangeAspect="1" noChangeArrowheads="1"/>
          </p:cNvPicPr>
          <p:nvPr/>
        </p:nvPicPr>
        <p:blipFill>
          <a:blip r:embed="rId2" cstate="print"/>
          <a:srcRect/>
          <a:stretch>
            <a:fillRect/>
          </a:stretch>
        </p:blipFill>
        <p:spPr bwMode="auto">
          <a:xfrm>
            <a:off x="1600200" y="1828800"/>
            <a:ext cx="6248400" cy="4749800"/>
          </a:xfrm>
          <a:prstGeom prst="rect">
            <a:avLst/>
          </a:prstGeom>
          <a:noFill/>
          <a:ln w="9525">
            <a:noFill/>
            <a:miter lim="800000"/>
            <a:headEnd/>
            <a:tailEnd/>
          </a:ln>
        </p:spPr>
      </p:pic>
      <p:sp>
        <p:nvSpPr>
          <p:cNvPr id="7171" name="Rectangle 6"/>
          <p:cNvSpPr>
            <a:spLocks noChangeArrowheads="1"/>
          </p:cNvSpPr>
          <p:nvPr/>
        </p:nvSpPr>
        <p:spPr bwMode="auto">
          <a:xfrm>
            <a:off x="1295400" y="381000"/>
            <a:ext cx="7315200" cy="1187450"/>
          </a:xfrm>
          <a:prstGeom prst="rect">
            <a:avLst/>
          </a:prstGeom>
          <a:noFill/>
          <a:ln w="9525">
            <a:noFill/>
            <a:miter lim="800000"/>
            <a:headEnd/>
            <a:tailEnd/>
          </a:ln>
        </p:spPr>
        <p:txBody>
          <a:bodyPr anchor="ctr">
            <a:spAutoFit/>
          </a:bodyPr>
          <a:lstStyle/>
          <a:p>
            <a:pPr algn="l">
              <a:spcBef>
                <a:spcPct val="0"/>
              </a:spcBef>
            </a:pPr>
            <a:r>
              <a:rPr lang="en-US"/>
              <a:t>Discovered in Norway in 1906, the Oseberg ship, the best preserved Viking ship ever found, reveals its Norse shipbuilders' graceful construction style.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0"/>
            <a:ext cx="7773338" cy="1596177"/>
          </a:xfrm>
        </p:spPr>
        <p:txBody>
          <a:bodyPr/>
          <a:lstStyle/>
          <a:p>
            <a:r>
              <a:rPr lang="en-US" dirty="0" smtClean="0"/>
              <a:t>Fast Forward to the 15</a:t>
            </a:r>
            <a:r>
              <a:rPr lang="en-US" baseline="30000" dirty="0" smtClean="0"/>
              <a:t>th</a:t>
            </a:r>
            <a:r>
              <a:rPr lang="en-US" dirty="0" smtClean="0"/>
              <a:t> Century!!</a:t>
            </a:r>
            <a:endParaRPr lang="en-US" dirty="0"/>
          </a:p>
        </p:txBody>
      </p:sp>
      <p:sp>
        <p:nvSpPr>
          <p:cNvPr id="3" name="Content Placeholder 2"/>
          <p:cNvSpPr>
            <a:spLocks noGrp="1"/>
          </p:cNvSpPr>
          <p:nvPr>
            <p:ph sz="quarter" idx="13"/>
          </p:nvPr>
        </p:nvSpPr>
        <p:spPr>
          <a:xfrm>
            <a:off x="685798" y="1066800"/>
            <a:ext cx="7772870" cy="4953000"/>
          </a:xfrm>
        </p:spPr>
        <p:txBody>
          <a:bodyPr>
            <a:noAutofit/>
          </a:bodyPr>
          <a:lstStyle/>
          <a:p>
            <a:r>
              <a:rPr lang="en-US" sz="2400" dirty="0" smtClean="0"/>
              <a:t>In </a:t>
            </a:r>
            <a:r>
              <a:rPr lang="en-US" sz="2400" dirty="0"/>
              <a:t>the Middle Ages Marco Polo (1254 -1324) returned from China and wrote about the marvelous things he had witnessed there: Spices from the East Indies, Chinese Tea, and Asian Cottons and Silks</a:t>
            </a:r>
            <a:r>
              <a:rPr lang="en-US" sz="2400" dirty="0" smtClean="0"/>
              <a:t>.</a:t>
            </a:r>
            <a:endParaRPr lang="en-US" sz="2400" dirty="0"/>
          </a:p>
          <a:p>
            <a:r>
              <a:rPr lang="en-US" sz="2400" dirty="0" smtClean="0"/>
              <a:t>By </a:t>
            </a:r>
            <a:r>
              <a:rPr lang="en-US" sz="2400" dirty="0"/>
              <a:t>the 15</a:t>
            </a:r>
            <a:r>
              <a:rPr lang="en-US" sz="2400" baseline="30000" dirty="0"/>
              <a:t>th</a:t>
            </a:r>
            <a:r>
              <a:rPr lang="en-US" sz="2400" dirty="0"/>
              <a:t> century, Europeans were aware of places as distant as Africa, India and China.  However, they had no idea of the existence of the Americas</a:t>
            </a:r>
            <a:r>
              <a:rPr lang="en-US" sz="2400" dirty="0" smtClean="0"/>
              <a:t>.</a:t>
            </a:r>
          </a:p>
          <a:p>
            <a:r>
              <a:rPr lang="en-US" sz="2400" dirty="0" smtClean="0"/>
              <a:t>European rulers were anxious to find an all sea route to Asia (India, China, Spice Islands), but why????</a:t>
            </a:r>
            <a:endParaRPr lang="en-US" sz="2400" dirty="0"/>
          </a:p>
        </p:txBody>
      </p:sp>
    </p:spTree>
    <p:extLst>
      <p:ext uri="{BB962C8B-B14F-4D97-AF65-F5344CB8AC3E}">
        <p14:creationId xmlns:p14="http://schemas.microsoft.com/office/powerpoint/2010/main" val="42671934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114301" y="4495800"/>
            <a:ext cx="9144000" cy="1471172"/>
          </a:xfrm>
          <a:prstGeom prst="rect">
            <a:avLst/>
          </a:prstGeom>
          <a:noFill/>
          <a:ln w="9525">
            <a:noFill/>
            <a:miter lim="800000"/>
            <a:headEnd/>
            <a:tailEnd/>
          </a:ln>
        </p:spPr>
        <p:txBody>
          <a:bodyPr>
            <a:spAutoFit/>
          </a:bodyPr>
          <a:lstStyle/>
          <a:p>
            <a:endParaRPr lang="en-US" sz="2800" b="1" dirty="0" smtClean="0"/>
          </a:p>
          <a:p>
            <a:r>
              <a:rPr lang="en-US" sz="2800" dirty="0" smtClean="0"/>
              <a:t>What </a:t>
            </a:r>
            <a:r>
              <a:rPr lang="en-US" sz="2800" dirty="0"/>
              <a:t>is a </a:t>
            </a:r>
            <a:r>
              <a:rPr lang="en-US" sz="2800" b="1" i="1" u="sng" dirty="0"/>
              <a:t>monopoly</a:t>
            </a:r>
            <a:r>
              <a:rPr lang="en-US" sz="2800" dirty="0"/>
              <a:t>, and are they good for </a:t>
            </a:r>
            <a:r>
              <a:rPr lang="en-US" sz="2800" b="1" i="1" u="sng" dirty="0"/>
              <a:t>consumers</a:t>
            </a:r>
            <a:r>
              <a:rPr lang="en-US" sz="2800" dirty="0"/>
              <a:t>? Why, or why not?</a:t>
            </a:r>
          </a:p>
        </p:txBody>
      </p:sp>
      <p:pic>
        <p:nvPicPr>
          <p:cNvPr id="2052" name="Picture 7" descr="MonopolyMan">
            <a:hlinkClick r:id="rId2"/>
          </p:cNvPr>
          <p:cNvPicPr>
            <a:picLocks noChangeAspect="1" noChangeArrowheads="1"/>
          </p:cNvPicPr>
          <p:nvPr/>
        </p:nvPicPr>
        <p:blipFill>
          <a:blip r:embed="rId3" cstate="print"/>
          <a:srcRect/>
          <a:stretch>
            <a:fillRect/>
          </a:stretch>
        </p:blipFill>
        <p:spPr bwMode="auto">
          <a:xfrm>
            <a:off x="2667000" y="1143000"/>
            <a:ext cx="3581400" cy="3644725"/>
          </a:xfrm>
          <a:prstGeom prst="rect">
            <a:avLst/>
          </a:prstGeom>
          <a:noFill/>
          <a:ln w="9525">
            <a:noFill/>
            <a:miter lim="800000"/>
            <a:headEnd/>
            <a:tailEnd/>
          </a:ln>
        </p:spPr>
      </p:pic>
      <p:sp>
        <p:nvSpPr>
          <p:cNvPr id="2" name="TextBox 1"/>
          <p:cNvSpPr txBox="1"/>
          <p:nvPr/>
        </p:nvSpPr>
        <p:spPr>
          <a:xfrm>
            <a:off x="3103098" y="304800"/>
            <a:ext cx="2709203" cy="584775"/>
          </a:xfrm>
          <a:prstGeom prst="rect">
            <a:avLst/>
          </a:prstGeom>
          <a:noFill/>
        </p:spPr>
        <p:txBody>
          <a:bodyPr wrap="none" rtlCol="0">
            <a:spAutoFit/>
          </a:bodyPr>
          <a:lstStyle/>
          <a:p>
            <a:r>
              <a:rPr lang="en-US" sz="3200" u="sng" dirty="0" smtClean="0">
                <a:latin typeface="+mn-lt"/>
              </a:rPr>
              <a:t>THE SILK ROAD</a:t>
            </a:r>
            <a:endParaRPr lang="en-US" sz="3200" u="sng"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488950"/>
          </a:xfrm>
          <a:prstGeom prst="rect">
            <a:avLst/>
          </a:prstGeom>
          <a:noFill/>
          <a:ln w="9525">
            <a:noFill/>
            <a:miter lim="800000"/>
            <a:headEnd/>
            <a:tailEnd/>
          </a:ln>
        </p:spPr>
        <p:txBody>
          <a:bodyPr>
            <a:spAutoFit/>
          </a:bodyPr>
          <a:lstStyle/>
          <a:p>
            <a:pPr algn="ctr">
              <a:spcBef>
                <a:spcPct val="50000"/>
              </a:spcBef>
            </a:pPr>
            <a:r>
              <a:rPr lang="en-US" sz="2600" b="1"/>
              <a:t>Economic Principle of the “Middle Man”</a:t>
            </a:r>
          </a:p>
        </p:txBody>
      </p:sp>
      <p:pic>
        <p:nvPicPr>
          <p:cNvPr id="6150" name="Picture 6" descr="F30-4029101-8100bg">
            <a:hlinkClick r:id="rId2"/>
          </p:cNvPr>
          <p:cNvPicPr>
            <a:picLocks noChangeAspect="1" noChangeArrowheads="1"/>
          </p:cNvPicPr>
          <p:nvPr/>
        </p:nvPicPr>
        <p:blipFill>
          <a:blip r:embed="rId3" cstate="print"/>
          <a:srcRect/>
          <a:stretch>
            <a:fillRect/>
          </a:stretch>
        </p:blipFill>
        <p:spPr bwMode="auto">
          <a:xfrm>
            <a:off x="2971800" y="3429000"/>
            <a:ext cx="2743200" cy="885825"/>
          </a:xfrm>
          <a:prstGeom prst="rect">
            <a:avLst/>
          </a:prstGeom>
          <a:noFill/>
          <a:ln w="9525">
            <a:noFill/>
            <a:miter lim="800000"/>
            <a:headEnd/>
            <a:tailEnd/>
          </a:ln>
        </p:spPr>
      </p:pic>
      <p:sp>
        <p:nvSpPr>
          <p:cNvPr id="6151" name="Rectangle 7"/>
          <p:cNvSpPr>
            <a:spLocks noChangeArrowheads="1"/>
          </p:cNvSpPr>
          <p:nvPr/>
        </p:nvSpPr>
        <p:spPr bwMode="auto">
          <a:xfrm>
            <a:off x="6705600" y="3803561"/>
            <a:ext cx="1981200" cy="1200329"/>
          </a:xfrm>
          <a:prstGeom prst="rect">
            <a:avLst/>
          </a:prstGeom>
          <a:noFill/>
          <a:ln w="9525">
            <a:noFill/>
            <a:miter lim="800000"/>
            <a:headEnd/>
            <a:tailEnd/>
          </a:ln>
        </p:spPr>
        <p:txBody>
          <a:bodyPr anchor="ctr">
            <a:spAutoFit/>
          </a:bodyPr>
          <a:lstStyle/>
          <a:p>
            <a:pPr algn="ctr"/>
            <a:r>
              <a:rPr lang="en-US" sz="2400" b="1" dirty="0">
                <a:latin typeface="Times New Roman" pitchFamily="18" charset="0"/>
              </a:rPr>
              <a:t>$13.74 for a box of 18 at </a:t>
            </a:r>
            <a:r>
              <a:rPr lang="en-US" sz="2400" b="1" dirty="0" smtClean="0">
                <a:latin typeface="Times New Roman" pitchFamily="18" charset="0"/>
              </a:rPr>
              <a:t>Costco</a:t>
            </a:r>
            <a:endParaRPr lang="en-US" sz="2400" dirty="0">
              <a:latin typeface="Times New Roman" pitchFamily="18" charset="0"/>
            </a:endParaRPr>
          </a:p>
        </p:txBody>
      </p:sp>
      <p:pic>
        <p:nvPicPr>
          <p:cNvPr id="6153" name="Picture 9" descr="KOR_NV">
            <a:hlinkClick r:id="rId4"/>
          </p:cNvPr>
          <p:cNvPicPr>
            <a:picLocks noChangeAspect="1" noChangeArrowheads="1"/>
          </p:cNvPicPr>
          <p:nvPr/>
        </p:nvPicPr>
        <p:blipFill>
          <a:blip r:embed="rId5" cstate="print"/>
          <a:srcRect l="43243"/>
          <a:stretch>
            <a:fillRect/>
          </a:stretch>
        </p:blipFill>
        <p:spPr bwMode="auto">
          <a:xfrm>
            <a:off x="7764463" y="1143000"/>
            <a:ext cx="1379537" cy="2738438"/>
          </a:xfrm>
          <a:prstGeom prst="rect">
            <a:avLst/>
          </a:prstGeom>
          <a:noFill/>
          <a:ln w="9525">
            <a:noFill/>
            <a:miter lim="800000"/>
            <a:headEnd/>
            <a:tailEnd/>
          </a:ln>
        </p:spPr>
      </p:pic>
      <p:pic>
        <p:nvPicPr>
          <p:cNvPr id="6157" name="Picture 13" descr="walking">
            <a:hlinkClick r:id="rId6"/>
          </p:cNvPr>
          <p:cNvPicPr>
            <a:picLocks noChangeAspect="1" noChangeArrowheads="1" noCrop="1"/>
          </p:cNvPicPr>
          <p:nvPr/>
        </p:nvPicPr>
        <p:blipFill>
          <a:blip r:embed="rId7" cstate="print"/>
          <a:srcRect/>
          <a:stretch>
            <a:fillRect/>
          </a:stretch>
        </p:blipFill>
        <p:spPr bwMode="auto">
          <a:xfrm>
            <a:off x="0" y="914400"/>
            <a:ext cx="1828800" cy="1828800"/>
          </a:xfrm>
          <a:prstGeom prst="rect">
            <a:avLst/>
          </a:prstGeom>
          <a:noFill/>
          <a:ln w="9525">
            <a:noFill/>
            <a:miter lim="800000"/>
            <a:headEnd/>
            <a:tailEnd/>
          </a:ln>
        </p:spPr>
      </p:pic>
      <p:sp>
        <p:nvSpPr>
          <p:cNvPr id="6158" name="Text Box 14"/>
          <p:cNvSpPr txBox="1">
            <a:spLocks noChangeArrowheads="1"/>
          </p:cNvSpPr>
          <p:nvPr/>
        </p:nvSpPr>
        <p:spPr bwMode="auto">
          <a:xfrm>
            <a:off x="2819400" y="4267200"/>
            <a:ext cx="2667000" cy="822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Granola Bar     $1.00 at the deli</a:t>
            </a:r>
          </a:p>
        </p:txBody>
      </p:sp>
      <p:sp>
        <p:nvSpPr>
          <p:cNvPr id="6159" name="Text Box 15"/>
          <p:cNvSpPr txBox="1">
            <a:spLocks noChangeArrowheads="1"/>
          </p:cNvSpPr>
          <p:nvPr/>
        </p:nvSpPr>
        <p:spPr bwMode="auto">
          <a:xfrm>
            <a:off x="3429000" y="457200"/>
            <a:ext cx="1676400" cy="822325"/>
          </a:xfrm>
          <a:prstGeom prst="rect">
            <a:avLst/>
          </a:prstGeom>
          <a:noFill/>
          <a:ln w="9525">
            <a:noFill/>
            <a:miter lim="800000"/>
            <a:headEnd/>
            <a:tailEnd/>
          </a:ln>
        </p:spPr>
        <p:txBody>
          <a:bodyPr>
            <a:spAutoFit/>
          </a:bodyPr>
          <a:lstStyle/>
          <a:p>
            <a:pPr algn="ctr">
              <a:spcBef>
                <a:spcPct val="50000"/>
              </a:spcBef>
            </a:pPr>
            <a:r>
              <a:rPr lang="en-US" sz="2400" b="1">
                <a:latin typeface="Pooh" pitchFamily="2" charset="0"/>
              </a:rPr>
              <a:t>Deli  (Retail)</a:t>
            </a:r>
          </a:p>
        </p:txBody>
      </p:sp>
      <p:sp>
        <p:nvSpPr>
          <p:cNvPr id="6160" name="Text Box 16"/>
          <p:cNvSpPr txBox="1">
            <a:spLocks noChangeArrowheads="1"/>
          </p:cNvSpPr>
          <p:nvPr/>
        </p:nvSpPr>
        <p:spPr bwMode="auto">
          <a:xfrm>
            <a:off x="6629400" y="381000"/>
            <a:ext cx="2133600" cy="822325"/>
          </a:xfrm>
          <a:prstGeom prst="rect">
            <a:avLst/>
          </a:prstGeom>
          <a:noFill/>
          <a:ln w="9525">
            <a:noFill/>
            <a:miter lim="800000"/>
            <a:headEnd/>
            <a:tailEnd/>
          </a:ln>
        </p:spPr>
        <p:txBody>
          <a:bodyPr>
            <a:spAutoFit/>
          </a:bodyPr>
          <a:lstStyle/>
          <a:p>
            <a:pPr algn="ctr">
              <a:spcBef>
                <a:spcPct val="50000"/>
              </a:spcBef>
            </a:pPr>
            <a:r>
              <a:rPr lang="en-US" sz="2400" b="1">
                <a:latin typeface="Pooh" pitchFamily="2" charset="0"/>
              </a:rPr>
              <a:t>Costco  (Wholesale)</a:t>
            </a:r>
          </a:p>
        </p:txBody>
      </p:sp>
      <p:sp>
        <p:nvSpPr>
          <p:cNvPr id="6161" name="Text Box 17"/>
          <p:cNvSpPr txBox="1">
            <a:spLocks noChangeArrowheads="1"/>
          </p:cNvSpPr>
          <p:nvPr/>
        </p:nvSpPr>
        <p:spPr bwMode="auto">
          <a:xfrm>
            <a:off x="2667000" y="5029200"/>
            <a:ext cx="3276600" cy="118745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How much would it cost you to buy 18 granola bars at the deli?</a:t>
            </a:r>
          </a:p>
        </p:txBody>
      </p:sp>
      <p:sp>
        <p:nvSpPr>
          <p:cNvPr id="6162" name="Text Box 18"/>
          <p:cNvSpPr txBox="1">
            <a:spLocks noChangeArrowheads="1"/>
          </p:cNvSpPr>
          <p:nvPr/>
        </p:nvSpPr>
        <p:spPr bwMode="auto">
          <a:xfrm>
            <a:off x="2743200" y="6248400"/>
            <a:ext cx="3048000" cy="457200"/>
          </a:xfrm>
          <a:prstGeom prst="rect">
            <a:avLst/>
          </a:prstGeom>
          <a:noFill/>
          <a:ln w="9525">
            <a:noFill/>
            <a:miter lim="800000"/>
            <a:headEnd/>
            <a:tailEnd/>
          </a:ln>
        </p:spPr>
        <p:txBody>
          <a:bodyPr>
            <a:spAutoFit/>
          </a:bodyPr>
          <a:lstStyle/>
          <a:p>
            <a:pPr algn="ctr">
              <a:spcBef>
                <a:spcPct val="50000"/>
              </a:spcBef>
            </a:pPr>
            <a:r>
              <a:rPr lang="en-US" sz="2400" b="1"/>
              <a:t>$18.00</a:t>
            </a:r>
          </a:p>
        </p:txBody>
      </p:sp>
      <p:sp>
        <p:nvSpPr>
          <p:cNvPr id="6163" name="Text Box 19"/>
          <p:cNvSpPr txBox="1">
            <a:spLocks noChangeArrowheads="1"/>
          </p:cNvSpPr>
          <p:nvPr/>
        </p:nvSpPr>
        <p:spPr bwMode="auto">
          <a:xfrm>
            <a:off x="6096000" y="4940300"/>
            <a:ext cx="3048000" cy="191770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How much money would you save if you bought a box of granola bars from Costco?</a:t>
            </a:r>
          </a:p>
        </p:txBody>
      </p:sp>
      <p:sp>
        <p:nvSpPr>
          <p:cNvPr id="6164" name="Text Box 20"/>
          <p:cNvSpPr txBox="1">
            <a:spLocks noChangeArrowheads="1"/>
          </p:cNvSpPr>
          <p:nvPr/>
        </p:nvSpPr>
        <p:spPr bwMode="auto">
          <a:xfrm>
            <a:off x="7620000" y="6400800"/>
            <a:ext cx="1828800" cy="457200"/>
          </a:xfrm>
          <a:prstGeom prst="rect">
            <a:avLst/>
          </a:prstGeom>
          <a:noFill/>
          <a:ln w="9525">
            <a:noFill/>
            <a:miter lim="800000"/>
            <a:headEnd/>
            <a:tailEnd/>
          </a:ln>
        </p:spPr>
        <p:txBody>
          <a:bodyPr>
            <a:spAutoFit/>
          </a:bodyPr>
          <a:lstStyle/>
          <a:p>
            <a:pPr algn="ctr">
              <a:spcBef>
                <a:spcPct val="50000"/>
              </a:spcBef>
            </a:pPr>
            <a:r>
              <a:rPr lang="en-US" sz="2400" b="1" dirty="0"/>
              <a:t>$4.26</a:t>
            </a:r>
          </a:p>
        </p:txBody>
      </p:sp>
      <p:sp>
        <p:nvSpPr>
          <p:cNvPr id="6165" name="Text Box 21"/>
          <p:cNvSpPr txBox="1">
            <a:spLocks noChangeArrowheads="1"/>
          </p:cNvSpPr>
          <p:nvPr/>
        </p:nvSpPr>
        <p:spPr bwMode="auto">
          <a:xfrm>
            <a:off x="533400" y="2743200"/>
            <a:ext cx="2590800" cy="2015192"/>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rPr>
              <a:t>Therefore, what does it mean, economics, to “skip the middle man”?</a:t>
            </a:r>
          </a:p>
        </p:txBody>
      </p:sp>
      <p:sp>
        <p:nvSpPr>
          <p:cNvPr id="6166" name="Text Box 22"/>
          <p:cNvSpPr txBox="1">
            <a:spLocks noChangeArrowheads="1"/>
          </p:cNvSpPr>
          <p:nvPr/>
        </p:nvSpPr>
        <p:spPr bwMode="auto">
          <a:xfrm>
            <a:off x="685800" y="4648200"/>
            <a:ext cx="2133600" cy="2308324"/>
          </a:xfrm>
          <a:prstGeom prst="rect">
            <a:avLst/>
          </a:prstGeom>
          <a:noFill/>
          <a:ln w="9525">
            <a:noFill/>
            <a:miter lim="800000"/>
            <a:headEnd/>
            <a:tailEnd/>
          </a:ln>
        </p:spPr>
        <p:txBody>
          <a:bodyPr wrap="square">
            <a:spAutoFit/>
          </a:bodyPr>
          <a:lstStyle/>
          <a:p>
            <a:pPr>
              <a:spcBef>
                <a:spcPct val="50000"/>
              </a:spcBef>
            </a:pPr>
            <a:r>
              <a:rPr lang="en-US" sz="2400" b="1" dirty="0"/>
              <a:t>You can save money by buying wholesale prices, instead of retail.</a:t>
            </a:r>
          </a:p>
        </p:txBody>
      </p:sp>
      <p:sp>
        <p:nvSpPr>
          <p:cNvPr id="6167" name="AutoShape 23"/>
          <p:cNvSpPr>
            <a:spLocks noChangeArrowheads="1"/>
          </p:cNvSpPr>
          <p:nvPr/>
        </p:nvSpPr>
        <p:spPr bwMode="auto">
          <a:xfrm>
            <a:off x="1295400" y="457200"/>
            <a:ext cx="1905000" cy="1066800"/>
          </a:xfrm>
          <a:prstGeom prst="cloudCallout">
            <a:avLst>
              <a:gd name="adj1" fmla="val -69333"/>
              <a:gd name="adj2" fmla="val 41815"/>
            </a:avLst>
          </a:prstGeom>
          <a:solidFill>
            <a:schemeClr val="accent1"/>
          </a:solidFill>
          <a:ln w="9525">
            <a:solidFill>
              <a:schemeClr val="tx1"/>
            </a:solidFill>
            <a:round/>
            <a:headEnd/>
            <a:tailEnd/>
          </a:ln>
        </p:spPr>
        <p:txBody>
          <a:bodyPr/>
          <a:lstStyle/>
          <a:p>
            <a:pPr algn="ctr"/>
            <a:r>
              <a:rPr lang="en-US" sz="2400">
                <a:latin typeface="Times New Roman" pitchFamily="18" charset="0"/>
              </a:rPr>
              <a:t>I’m hungry!</a:t>
            </a:r>
          </a:p>
        </p:txBody>
      </p:sp>
      <p:pic>
        <p:nvPicPr>
          <p:cNvPr id="6169" name="Picture 25" descr="walking">
            <a:hlinkClick r:id="rId6"/>
          </p:cNvPr>
          <p:cNvPicPr>
            <a:picLocks noChangeAspect="1" noChangeArrowheads="1" noCrop="1"/>
          </p:cNvPicPr>
          <p:nvPr/>
        </p:nvPicPr>
        <p:blipFill>
          <a:blip r:embed="rId7" cstate="print"/>
          <a:srcRect/>
          <a:stretch>
            <a:fillRect/>
          </a:stretch>
        </p:blipFill>
        <p:spPr bwMode="auto">
          <a:xfrm>
            <a:off x="3429000" y="1447800"/>
            <a:ext cx="1828800" cy="1828800"/>
          </a:xfrm>
          <a:prstGeom prst="rect">
            <a:avLst/>
          </a:prstGeom>
          <a:noFill/>
          <a:ln w="9525">
            <a:noFill/>
            <a:miter lim="800000"/>
            <a:headEnd/>
            <a:tailEnd/>
          </a:ln>
        </p:spPr>
      </p:pic>
      <p:pic>
        <p:nvPicPr>
          <p:cNvPr id="6170" name="Picture 26" descr="Superquinn_Deli">
            <a:hlinkClick r:id="rId8"/>
          </p:cNvPr>
          <p:cNvPicPr>
            <a:picLocks noChangeAspect="1" noChangeArrowheads="1"/>
          </p:cNvPicPr>
          <p:nvPr/>
        </p:nvPicPr>
        <p:blipFill>
          <a:blip r:embed="rId9" cstate="print"/>
          <a:srcRect l="43542" t="5568" r="9126" b="13689"/>
          <a:stretch>
            <a:fillRect/>
          </a:stretch>
        </p:blipFill>
        <p:spPr bwMode="auto">
          <a:xfrm>
            <a:off x="3429000" y="1219200"/>
            <a:ext cx="1727200" cy="2209800"/>
          </a:xfrm>
          <a:prstGeom prst="rect">
            <a:avLst/>
          </a:prstGeom>
          <a:noFill/>
          <a:ln w="9525">
            <a:noFill/>
            <a:miter lim="800000"/>
            <a:headEnd/>
            <a:tailEnd/>
          </a:ln>
        </p:spPr>
      </p:pic>
      <p:pic>
        <p:nvPicPr>
          <p:cNvPr id="6172" name="Picture 28" descr="costco">
            <a:hlinkClick r:id="rId10"/>
          </p:cNvPr>
          <p:cNvPicPr>
            <a:picLocks noChangeAspect="1" noChangeArrowheads="1"/>
          </p:cNvPicPr>
          <p:nvPr/>
        </p:nvPicPr>
        <p:blipFill>
          <a:blip r:embed="rId11" cstate="print"/>
          <a:srcRect/>
          <a:stretch>
            <a:fillRect/>
          </a:stretch>
        </p:blipFill>
        <p:spPr bwMode="auto">
          <a:xfrm>
            <a:off x="5905500" y="1219200"/>
            <a:ext cx="3238500" cy="2428875"/>
          </a:xfrm>
          <a:prstGeom prst="rect">
            <a:avLst/>
          </a:prstGeom>
          <a:noFill/>
          <a:ln w="9525">
            <a:noFill/>
            <a:miter lim="800000"/>
            <a:headEnd/>
            <a:tailEnd/>
          </a:ln>
        </p:spPr>
      </p:pic>
      <p:sp>
        <p:nvSpPr>
          <p:cNvPr id="6173" name="Line 29"/>
          <p:cNvSpPr>
            <a:spLocks noChangeShapeType="1"/>
          </p:cNvSpPr>
          <p:nvPr/>
        </p:nvSpPr>
        <p:spPr bwMode="auto">
          <a:xfrm>
            <a:off x="3200400" y="838200"/>
            <a:ext cx="2286000" cy="2590800"/>
          </a:xfrm>
          <a:prstGeom prst="line">
            <a:avLst/>
          </a:prstGeom>
          <a:noFill/>
          <a:ln w="57150">
            <a:solidFill>
              <a:srgbClr val="FF0000"/>
            </a:solidFill>
            <a:round/>
            <a:headEnd/>
            <a:tailEnd/>
          </a:ln>
        </p:spPr>
        <p:txBody>
          <a:bodyPr/>
          <a:lstStyle/>
          <a:p>
            <a:endParaRPr lang="en-US"/>
          </a:p>
        </p:txBody>
      </p:sp>
      <p:sp>
        <p:nvSpPr>
          <p:cNvPr id="6174" name="Line 30"/>
          <p:cNvSpPr>
            <a:spLocks noChangeShapeType="1"/>
          </p:cNvSpPr>
          <p:nvPr/>
        </p:nvSpPr>
        <p:spPr bwMode="auto">
          <a:xfrm flipV="1">
            <a:off x="3048000" y="838200"/>
            <a:ext cx="2819400" cy="2590800"/>
          </a:xfrm>
          <a:prstGeom prst="line">
            <a:avLst/>
          </a:prstGeom>
          <a:noFill/>
          <a:ln w="57150">
            <a:solidFill>
              <a:srgbClr val="FF0000"/>
            </a:solidFill>
            <a:round/>
            <a:headEnd/>
            <a:tailEnd/>
          </a:ln>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additive="base">
                                        <p:cTn id="7" dur="3000" fill="hold"/>
                                        <p:tgtEl>
                                          <p:spTgt spid="6157"/>
                                        </p:tgtEl>
                                        <p:attrNameLst>
                                          <p:attrName>ppt_x</p:attrName>
                                        </p:attrNameLst>
                                      </p:cBhvr>
                                      <p:tavLst>
                                        <p:tav tm="0">
                                          <p:val>
                                            <p:strVal val="0-#ppt_w/2"/>
                                          </p:val>
                                        </p:tav>
                                        <p:tav tm="100000">
                                          <p:val>
                                            <p:strVal val="#ppt_x"/>
                                          </p:val>
                                        </p:tav>
                                      </p:tavLst>
                                    </p:anim>
                                    <p:anim calcmode="lin" valueType="num">
                                      <p:cBhvr additive="base">
                                        <p:cTn id="8" dur="30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167"/>
                                        </p:tgtEl>
                                        <p:attrNameLst>
                                          <p:attrName>style.visibility</p:attrName>
                                        </p:attrNameLst>
                                      </p:cBhvr>
                                      <p:to>
                                        <p:strVal val="visible"/>
                                      </p:to>
                                    </p:set>
                                    <p:animEffect transition="in" filter="blinds(horizontal)">
                                      <p:cBhvr>
                                        <p:cTn id="13" dur="500"/>
                                        <p:tgtEl>
                                          <p:spTgt spid="61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70"/>
                                        </p:tgtEl>
                                        <p:attrNameLst>
                                          <p:attrName>style.visibility</p:attrName>
                                        </p:attrNameLst>
                                      </p:cBhvr>
                                      <p:to>
                                        <p:strVal val="visible"/>
                                      </p:to>
                                    </p:set>
                                    <p:animEffect transition="in" filter="fade">
                                      <p:cBhvr>
                                        <p:cTn id="18" dur="2000"/>
                                        <p:tgtEl>
                                          <p:spTgt spid="617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6167"/>
                                        </p:tgtEl>
                                      </p:cBhvr>
                                    </p:animEffect>
                                    <p:set>
                                      <p:cBhvr>
                                        <p:cTn id="23" dur="1" fill="hold">
                                          <p:stCondLst>
                                            <p:cond delay="499"/>
                                          </p:stCondLst>
                                        </p:cTn>
                                        <p:tgtEl>
                                          <p:spTgt spid="616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 4.68793E-6 L 0.41667 4.68793E-6 " pathEditMode="relative" rAng="0" ptsTypes="AA">
                                      <p:cBhvr>
                                        <p:cTn id="27" dur="3000" fill="hold"/>
                                        <p:tgtEl>
                                          <p:spTgt spid="6157"/>
                                        </p:tgtEl>
                                        <p:attrNameLst>
                                          <p:attrName>ppt_x</p:attrName>
                                          <p:attrName>ppt_y</p:attrName>
                                        </p:attrNameLst>
                                      </p:cBhvr>
                                      <p:rCtr x="208" y="0"/>
                                    </p:animMotion>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6150"/>
                                        </p:tgtEl>
                                        <p:attrNameLst>
                                          <p:attrName>style.visibility</p:attrName>
                                        </p:attrNameLst>
                                      </p:cBhvr>
                                      <p:to>
                                        <p:strVal val="visible"/>
                                      </p:to>
                                    </p:set>
                                    <p:anim calcmode="lin" valueType="num">
                                      <p:cBhvr>
                                        <p:cTn id="32" dur="500" fill="hold"/>
                                        <p:tgtEl>
                                          <p:spTgt spid="6150"/>
                                        </p:tgtEl>
                                        <p:attrNameLst>
                                          <p:attrName>ppt_w</p:attrName>
                                        </p:attrNameLst>
                                      </p:cBhvr>
                                      <p:tavLst>
                                        <p:tav tm="0">
                                          <p:val>
                                            <p:fltVal val="0"/>
                                          </p:val>
                                        </p:tav>
                                        <p:tav tm="100000">
                                          <p:val>
                                            <p:strVal val="#ppt_w"/>
                                          </p:val>
                                        </p:tav>
                                      </p:tavLst>
                                    </p:anim>
                                    <p:anim calcmode="lin" valueType="num">
                                      <p:cBhvr>
                                        <p:cTn id="33" dur="500" fill="hold"/>
                                        <p:tgtEl>
                                          <p:spTgt spid="6150"/>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15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161"/>
                                        </p:tgtEl>
                                        <p:attrNameLst>
                                          <p:attrName>style.visibility</p:attrName>
                                        </p:attrNameLst>
                                      </p:cBhvr>
                                      <p:to>
                                        <p:strVal val="visible"/>
                                      </p:to>
                                    </p:set>
                                    <p:animEffect transition="in" filter="box(in)">
                                      <p:cBhvr>
                                        <p:cTn id="42" dur="500"/>
                                        <p:tgtEl>
                                          <p:spTgt spid="616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162"/>
                                        </p:tgtEl>
                                        <p:attrNameLst>
                                          <p:attrName>style.visibility</p:attrName>
                                        </p:attrNameLst>
                                      </p:cBhvr>
                                      <p:to>
                                        <p:strVal val="visible"/>
                                      </p:to>
                                    </p:set>
                                    <p:animEffect transition="in" filter="box(in)">
                                      <p:cBhvr>
                                        <p:cTn id="47" dur="500"/>
                                        <p:tgtEl>
                                          <p:spTgt spid="616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69"/>
                                        </p:tgtEl>
                                        <p:attrNameLst>
                                          <p:attrName>style.visibility</p:attrName>
                                        </p:attrNameLst>
                                      </p:cBhvr>
                                      <p:to>
                                        <p:strVal val="visible"/>
                                      </p:to>
                                    </p:set>
                                    <p:animEffect transition="in" filter="fade">
                                      <p:cBhvr>
                                        <p:cTn id="52" dur="2000"/>
                                        <p:tgtEl>
                                          <p:spTgt spid="616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172"/>
                                        </p:tgtEl>
                                        <p:attrNameLst>
                                          <p:attrName>style.visibility</p:attrName>
                                        </p:attrNameLst>
                                      </p:cBhvr>
                                      <p:to>
                                        <p:strVal val="visible"/>
                                      </p:to>
                                    </p:set>
                                    <p:animEffect transition="in" filter="dissolve">
                                      <p:cBhvr>
                                        <p:cTn id="57" dur="500"/>
                                        <p:tgtEl>
                                          <p:spTgt spid="6172"/>
                                        </p:tgtEl>
                                      </p:cBhvr>
                                    </p:animEffec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0 3.2871E-6 L 0.26667 3.2871E-6 " pathEditMode="relative" rAng="0" ptsTypes="AA">
                                      <p:cBhvr>
                                        <p:cTn id="61" dur="3000" fill="hold"/>
                                        <p:tgtEl>
                                          <p:spTgt spid="6169"/>
                                        </p:tgtEl>
                                        <p:attrNameLst>
                                          <p:attrName>ppt_x</p:attrName>
                                          <p:attrName>ppt_y</p:attrName>
                                        </p:attrNameLst>
                                      </p:cBhvr>
                                      <p:rCtr x="133" y="0"/>
                                    </p:animMotion>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nodeType="clickEffect">
                                  <p:stCondLst>
                                    <p:cond delay="0"/>
                                  </p:stCondLst>
                                  <p:childTnLst>
                                    <p:animEffect transition="out" filter="dissolve">
                                      <p:cBhvr>
                                        <p:cTn id="65" dur="500"/>
                                        <p:tgtEl>
                                          <p:spTgt spid="6172"/>
                                        </p:tgtEl>
                                      </p:cBhvr>
                                    </p:animEffect>
                                    <p:set>
                                      <p:cBhvr>
                                        <p:cTn id="66" dur="1" fill="hold">
                                          <p:stCondLst>
                                            <p:cond delay="499"/>
                                          </p:stCondLst>
                                        </p:cTn>
                                        <p:tgtEl>
                                          <p:spTgt spid="6172"/>
                                        </p:tgtEl>
                                        <p:attrNameLst>
                                          <p:attrName>style.visibility</p:attrName>
                                        </p:attrNameLst>
                                      </p:cBhvr>
                                      <p:to>
                                        <p:strVal val="hidden"/>
                                      </p:to>
                                    </p:set>
                                  </p:childTnLst>
                                </p:cTn>
                              </p:par>
                              <p:par>
                                <p:cTn id="67" presetID="9" presetClass="entr" presetSubtype="0" fill="hold" nodeType="withEffect">
                                  <p:stCondLst>
                                    <p:cond delay="0"/>
                                  </p:stCondLst>
                                  <p:childTnLst>
                                    <p:set>
                                      <p:cBhvr>
                                        <p:cTn id="68" dur="1" fill="hold">
                                          <p:stCondLst>
                                            <p:cond delay="0"/>
                                          </p:stCondLst>
                                        </p:cTn>
                                        <p:tgtEl>
                                          <p:spTgt spid="6153"/>
                                        </p:tgtEl>
                                        <p:attrNameLst>
                                          <p:attrName>style.visibility</p:attrName>
                                        </p:attrNameLst>
                                      </p:cBhvr>
                                      <p:to>
                                        <p:strVal val="visible"/>
                                      </p:to>
                                    </p:set>
                                    <p:animEffect transition="in" filter="dissolve">
                                      <p:cBhvr>
                                        <p:cTn id="69" dur="500"/>
                                        <p:tgtEl>
                                          <p:spTgt spid="6153"/>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6151"/>
                                        </p:tgtEl>
                                        <p:attrNameLst>
                                          <p:attrName>style.visibility</p:attrName>
                                        </p:attrNameLst>
                                      </p:cBhvr>
                                      <p:to>
                                        <p:strVal val="visible"/>
                                      </p:to>
                                    </p:set>
                                    <p:animEffect transition="in" filter="checkerboard(across)">
                                      <p:cBhvr>
                                        <p:cTn id="74" dur="500"/>
                                        <p:tgtEl>
                                          <p:spTgt spid="6151"/>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6163"/>
                                        </p:tgtEl>
                                        <p:attrNameLst>
                                          <p:attrName>style.visibility</p:attrName>
                                        </p:attrNameLst>
                                      </p:cBhvr>
                                      <p:to>
                                        <p:strVal val="visible"/>
                                      </p:to>
                                    </p:set>
                                    <p:animEffect transition="in" filter="checkerboard(across)">
                                      <p:cBhvr>
                                        <p:cTn id="79" dur="500"/>
                                        <p:tgtEl>
                                          <p:spTgt spid="6163"/>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6164"/>
                                        </p:tgtEl>
                                        <p:attrNameLst>
                                          <p:attrName>style.visibility</p:attrName>
                                        </p:attrNameLst>
                                      </p:cBhvr>
                                      <p:to>
                                        <p:strVal val="visible"/>
                                      </p:to>
                                    </p:set>
                                    <p:animEffect transition="in" filter="checkerboard(across)">
                                      <p:cBhvr>
                                        <p:cTn id="84" dur="500"/>
                                        <p:tgtEl>
                                          <p:spTgt spid="6164"/>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159"/>
                                        </p:tgtEl>
                                        <p:attrNameLst>
                                          <p:attrName>style.visibility</p:attrName>
                                        </p:attrNameLst>
                                      </p:cBhvr>
                                      <p:to>
                                        <p:strVal val="visible"/>
                                      </p:to>
                                    </p:set>
                                    <p:animEffect transition="in" filter="randombar(horizontal)">
                                      <p:cBhvr>
                                        <p:cTn id="89" dur="500"/>
                                        <p:tgtEl>
                                          <p:spTgt spid="6159"/>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6160"/>
                                        </p:tgtEl>
                                        <p:attrNameLst>
                                          <p:attrName>style.visibility</p:attrName>
                                        </p:attrNameLst>
                                      </p:cBhvr>
                                      <p:to>
                                        <p:strVal val="visible"/>
                                      </p:to>
                                    </p:set>
                                    <p:animEffect transition="in" filter="randombar(horizontal)">
                                      <p:cBhvr>
                                        <p:cTn id="94" dur="500"/>
                                        <p:tgtEl>
                                          <p:spTgt spid="6160"/>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6165"/>
                                        </p:tgtEl>
                                        <p:attrNameLst>
                                          <p:attrName>style.visibility</p:attrName>
                                        </p:attrNameLst>
                                      </p:cBhvr>
                                      <p:to>
                                        <p:strVal val="visible"/>
                                      </p:to>
                                    </p:set>
                                    <p:animEffect transition="in" filter="box(in)">
                                      <p:cBhvr>
                                        <p:cTn id="99" dur="500"/>
                                        <p:tgtEl>
                                          <p:spTgt spid="616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6173"/>
                                        </p:tgtEl>
                                        <p:attrNameLst>
                                          <p:attrName>style.visibility</p:attrName>
                                        </p:attrNameLst>
                                      </p:cBhvr>
                                      <p:to>
                                        <p:strVal val="visible"/>
                                      </p:to>
                                    </p:set>
                                    <p:animEffect transition="in" filter="wipe(up)">
                                      <p:cBhvr>
                                        <p:cTn id="104" dur="3000"/>
                                        <p:tgtEl>
                                          <p:spTgt spid="617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6174"/>
                                        </p:tgtEl>
                                        <p:attrNameLst>
                                          <p:attrName>style.visibility</p:attrName>
                                        </p:attrNameLst>
                                      </p:cBhvr>
                                      <p:to>
                                        <p:strVal val="visible"/>
                                      </p:to>
                                    </p:set>
                                    <p:animEffect transition="in" filter="wipe(up)">
                                      <p:cBhvr>
                                        <p:cTn id="109" dur="3000"/>
                                        <p:tgtEl>
                                          <p:spTgt spid="617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6166"/>
                                        </p:tgtEl>
                                        <p:attrNameLst>
                                          <p:attrName>style.visibility</p:attrName>
                                        </p:attrNameLst>
                                      </p:cBhvr>
                                      <p:to>
                                        <p:strVal val="visible"/>
                                      </p:to>
                                    </p:set>
                                    <p:animEffect transition="in" filter="wipe(up)">
                                      <p:cBhvr>
                                        <p:cTn id="114" dur="500"/>
                                        <p:tgtEl>
                                          <p:spTgt spid="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8" grpId="0"/>
      <p:bldP spid="6159" grpId="0"/>
      <p:bldP spid="6160" grpId="0"/>
      <p:bldP spid="6161" grpId="0"/>
      <p:bldP spid="6162" grpId="0"/>
      <p:bldP spid="6163" grpId="0"/>
      <p:bldP spid="6164" grpId="0"/>
      <p:bldP spid="6165" grpId="0"/>
      <p:bldP spid="6166" grpId="0"/>
      <p:bldP spid="6167" grpId="0" animBg="1"/>
      <p:bldP spid="6167" grpId="1" animBg="1"/>
      <p:bldP spid="6173" grpId="0" animBg="1"/>
      <p:bldP spid="61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editerranean2">
            <a:hlinkClick r:id="rId2"/>
          </p:cNvPr>
          <p:cNvPicPr>
            <a:picLocks noChangeAspect="1" noChangeArrowheads="1"/>
          </p:cNvPicPr>
          <p:nvPr/>
        </p:nvPicPr>
        <p:blipFill>
          <a:blip r:embed="rId3" cstate="print"/>
          <a:srcRect/>
          <a:stretch>
            <a:fillRect/>
          </a:stretch>
        </p:blipFill>
        <p:spPr bwMode="auto">
          <a:xfrm>
            <a:off x="0" y="0"/>
            <a:ext cx="9140825" cy="5330825"/>
          </a:xfrm>
          <a:prstGeom prst="rect">
            <a:avLst/>
          </a:prstGeom>
          <a:noFill/>
          <a:ln w="9525">
            <a:noFill/>
            <a:miter lim="800000"/>
            <a:headEnd/>
            <a:tailEnd/>
          </a:ln>
        </p:spPr>
      </p:pic>
      <p:sp>
        <p:nvSpPr>
          <p:cNvPr id="7171" name="Freeform 3"/>
          <p:cNvSpPr>
            <a:spLocks/>
          </p:cNvSpPr>
          <p:nvPr/>
        </p:nvSpPr>
        <p:spPr bwMode="auto">
          <a:xfrm>
            <a:off x="4348163" y="1320800"/>
            <a:ext cx="4694237" cy="2136775"/>
          </a:xfrm>
          <a:custGeom>
            <a:avLst/>
            <a:gdLst>
              <a:gd name="T0" fmla="*/ 2957 w 2957"/>
              <a:gd name="T1" fmla="*/ 922 h 1346"/>
              <a:gd name="T2" fmla="*/ 1971 w 2957"/>
              <a:gd name="T3" fmla="*/ 973 h 1346"/>
              <a:gd name="T4" fmla="*/ 1843 w 2957"/>
              <a:gd name="T5" fmla="*/ 1024 h 1346"/>
              <a:gd name="T6" fmla="*/ 1767 w 2957"/>
              <a:gd name="T7" fmla="*/ 1101 h 1346"/>
              <a:gd name="T8" fmla="*/ 1690 w 2957"/>
              <a:gd name="T9" fmla="*/ 1126 h 1346"/>
              <a:gd name="T10" fmla="*/ 1408 w 2957"/>
              <a:gd name="T11" fmla="*/ 1203 h 1346"/>
              <a:gd name="T12" fmla="*/ 1293 w 2957"/>
              <a:gd name="T13" fmla="*/ 1293 h 1346"/>
              <a:gd name="T14" fmla="*/ 1255 w 2957"/>
              <a:gd name="T15" fmla="*/ 1318 h 1346"/>
              <a:gd name="T16" fmla="*/ 1216 w 2957"/>
              <a:gd name="T17" fmla="*/ 1344 h 1346"/>
              <a:gd name="T18" fmla="*/ 947 w 2957"/>
              <a:gd name="T19" fmla="*/ 1331 h 1346"/>
              <a:gd name="T20" fmla="*/ 883 w 2957"/>
              <a:gd name="T21" fmla="*/ 1216 h 1346"/>
              <a:gd name="T22" fmla="*/ 832 w 2957"/>
              <a:gd name="T23" fmla="*/ 1024 h 1346"/>
              <a:gd name="T24" fmla="*/ 819 w 2957"/>
              <a:gd name="T25" fmla="*/ 870 h 1346"/>
              <a:gd name="T26" fmla="*/ 768 w 2957"/>
              <a:gd name="T27" fmla="*/ 794 h 1346"/>
              <a:gd name="T28" fmla="*/ 653 w 2957"/>
              <a:gd name="T29" fmla="*/ 525 h 1346"/>
              <a:gd name="T30" fmla="*/ 589 w 2957"/>
              <a:gd name="T31" fmla="*/ 461 h 1346"/>
              <a:gd name="T32" fmla="*/ 563 w 2957"/>
              <a:gd name="T33" fmla="*/ 422 h 1346"/>
              <a:gd name="T34" fmla="*/ 487 w 2957"/>
              <a:gd name="T35" fmla="*/ 346 h 1346"/>
              <a:gd name="T36" fmla="*/ 423 w 2957"/>
              <a:gd name="T37" fmla="*/ 269 h 1346"/>
              <a:gd name="T38" fmla="*/ 371 w 2957"/>
              <a:gd name="T39" fmla="*/ 243 h 1346"/>
              <a:gd name="T40" fmla="*/ 205 w 2957"/>
              <a:gd name="T41" fmla="*/ 141 h 1346"/>
              <a:gd name="T42" fmla="*/ 90 w 2957"/>
              <a:gd name="T43" fmla="*/ 51 h 1346"/>
              <a:gd name="T44" fmla="*/ 0 w 2957"/>
              <a:gd name="T45" fmla="*/ 0 h 13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7"/>
              <a:gd name="T70" fmla="*/ 0 h 1346"/>
              <a:gd name="T71" fmla="*/ 2957 w 2957"/>
              <a:gd name="T72" fmla="*/ 1346 h 13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7" h="1346">
                <a:moveTo>
                  <a:pt x="2957" y="922"/>
                </a:moveTo>
                <a:cubicBezTo>
                  <a:pt x="2601" y="933"/>
                  <a:pt x="2334" y="964"/>
                  <a:pt x="1971" y="973"/>
                </a:cubicBezTo>
                <a:cubicBezTo>
                  <a:pt x="1943" y="982"/>
                  <a:pt x="1870" y="1002"/>
                  <a:pt x="1843" y="1024"/>
                </a:cubicBezTo>
                <a:cubicBezTo>
                  <a:pt x="1815" y="1047"/>
                  <a:pt x="1801" y="1090"/>
                  <a:pt x="1767" y="1101"/>
                </a:cubicBezTo>
                <a:cubicBezTo>
                  <a:pt x="1741" y="1109"/>
                  <a:pt x="1690" y="1126"/>
                  <a:pt x="1690" y="1126"/>
                </a:cubicBezTo>
                <a:cubicBezTo>
                  <a:pt x="1602" y="1185"/>
                  <a:pt x="1492" y="1133"/>
                  <a:pt x="1408" y="1203"/>
                </a:cubicBezTo>
                <a:cubicBezTo>
                  <a:pt x="1281" y="1309"/>
                  <a:pt x="1500" y="1156"/>
                  <a:pt x="1293" y="1293"/>
                </a:cubicBezTo>
                <a:cubicBezTo>
                  <a:pt x="1280" y="1301"/>
                  <a:pt x="1268" y="1310"/>
                  <a:pt x="1255" y="1318"/>
                </a:cubicBezTo>
                <a:cubicBezTo>
                  <a:pt x="1242" y="1327"/>
                  <a:pt x="1216" y="1344"/>
                  <a:pt x="1216" y="1344"/>
                </a:cubicBezTo>
                <a:cubicBezTo>
                  <a:pt x="1126" y="1340"/>
                  <a:pt x="1035" y="1346"/>
                  <a:pt x="947" y="1331"/>
                </a:cubicBezTo>
                <a:cubicBezTo>
                  <a:pt x="942" y="1330"/>
                  <a:pt x="891" y="1227"/>
                  <a:pt x="883" y="1216"/>
                </a:cubicBezTo>
                <a:cubicBezTo>
                  <a:pt x="863" y="1153"/>
                  <a:pt x="854" y="1087"/>
                  <a:pt x="832" y="1024"/>
                </a:cubicBezTo>
                <a:cubicBezTo>
                  <a:pt x="828" y="973"/>
                  <a:pt x="833" y="920"/>
                  <a:pt x="819" y="870"/>
                </a:cubicBezTo>
                <a:cubicBezTo>
                  <a:pt x="811" y="841"/>
                  <a:pt x="768" y="794"/>
                  <a:pt x="768" y="794"/>
                </a:cubicBezTo>
                <a:cubicBezTo>
                  <a:pt x="756" y="680"/>
                  <a:pt x="754" y="591"/>
                  <a:pt x="653" y="525"/>
                </a:cubicBezTo>
                <a:cubicBezTo>
                  <a:pt x="583" y="419"/>
                  <a:pt x="675" y="547"/>
                  <a:pt x="589" y="461"/>
                </a:cubicBezTo>
                <a:cubicBezTo>
                  <a:pt x="578" y="450"/>
                  <a:pt x="573" y="434"/>
                  <a:pt x="563" y="422"/>
                </a:cubicBezTo>
                <a:cubicBezTo>
                  <a:pt x="539" y="395"/>
                  <a:pt x="507" y="376"/>
                  <a:pt x="487" y="346"/>
                </a:cubicBezTo>
                <a:cubicBezTo>
                  <a:pt x="467" y="316"/>
                  <a:pt x="454" y="291"/>
                  <a:pt x="423" y="269"/>
                </a:cubicBezTo>
                <a:cubicBezTo>
                  <a:pt x="407" y="258"/>
                  <a:pt x="388" y="253"/>
                  <a:pt x="371" y="243"/>
                </a:cubicBezTo>
                <a:cubicBezTo>
                  <a:pt x="313" y="208"/>
                  <a:pt x="265" y="171"/>
                  <a:pt x="205" y="141"/>
                </a:cubicBezTo>
                <a:cubicBezTo>
                  <a:pt x="146" y="80"/>
                  <a:pt x="182" y="112"/>
                  <a:pt x="90" y="51"/>
                </a:cubicBezTo>
                <a:cubicBezTo>
                  <a:pt x="59" y="31"/>
                  <a:pt x="31" y="31"/>
                  <a:pt x="0" y="0"/>
                </a:cubicBezTo>
              </a:path>
            </a:pathLst>
          </a:custGeom>
          <a:noFill/>
          <a:ln w="57150" cap="rnd">
            <a:solidFill>
              <a:srgbClr val="FF3300"/>
            </a:solidFill>
            <a:prstDash val="sysDot"/>
            <a:round/>
            <a:headEnd/>
            <a:tailEnd/>
          </a:ln>
        </p:spPr>
        <p:txBody>
          <a:bodyPr/>
          <a:lstStyle/>
          <a:p>
            <a:endParaRPr lang="en-US"/>
          </a:p>
        </p:txBody>
      </p:sp>
      <p:sp>
        <p:nvSpPr>
          <p:cNvPr id="7172" name="Freeform 4"/>
          <p:cNvSpPr>
            <a:spLocks/>
          </p:cNvSpPr>
          <p:nvPr/>
        </p:nvSpPr>
        <p:spPr bwMode="auto">
          <a:xfrm>
            <a:off x="2133600" y="1306513"/>
            <a:ext cx="3462338" cy="1985962"/>
          </a:xfrm>
          <a:custGeom>
            <a:avLst/>
            <a:gdLst>
              <a:gd name="T0" fmla="*/ 1382 w 2181"/>
              <a:gd name="T1" fmla="*/ 35 h 1251"/>
              <a:gd name="T2" fmla="*/ 1638 w 2181"/>
              <a:gd name="T3" fmla="*/ 35 h 1251"/>
              <a:gd name="T4" fmla="*/ 1677 w 2181"/>
              <a:gd name="T5" fmla="*/ 111 h 1251"/>
              <a:gd name="T6" fmla="*/ 1894 w 2181"/>
              <a:gd name="T7" fmla="*/ 239 h 1251"/>
              <a:gd name="T8" fmla="*/ 1984 w 2181"/>
              <a:gd name="T9" fmla="*/ 355 h 1251"/>
              <a:gd name="T10" fmla="*/ 2074 w 2181"/>
              <a:gd name="T11" fmla="*/ 431 h 1251"/>
              <a:gd name="T12" fmla="*/ 2138 w 2181"/>
              <a:gd name="T13" fmla="*/ 547 h 1251"/>
              <a:gd name="T14" fmla="*/ 2112 w 2181"/>
              <a:gd name="T15" fmla="*/ 879 h 1251"/>
              <a:gd name="T16" fmla="*/ 1958 w 2181"/>
              <a:gd name="T17" fmla="*/ 1135 h 1251"/>
              <a:gd name="T18" fmla="*/ 1933 w 2181"/>
              <a:gd name="T19" fmla="*/ 1174 h 1251"/>
              <a:gd name="T20" fmla="*/ 1894 w 2181"/>
              <a:gd name="T21" fmla="*/ 1187 h 1251"/>
              <a:gd name="T22" fmla="*/ 1779 w 2181"/>
              <a:gd name="T23" fmla="*/ 1251 h 1251"/>
              <a:gd name="T24" fmla="*/ 1574 w 2181"/>
              <a:gd name="T25" fmla="*/ 1238 h 1251"/>
              <a:gd name="T26" fmla="*/ 1498 w 2181"/>
              <a:gd name="T27" fmla="*/ 1212 h 1251"/>
              <a:gd name="T28" fmla="*/ 1190 w 2181"/>
              <a:gd name="T29" fmla="*/ 1084 h 1251"/>
              <a:gd name="T30" fmla="*/ 1114 w 2181"/>
              <a:gd name="T31" fmla="*/ 1059 h 1251"/>
              <a:gd name="T32" fmla="*/ 1075 w 2181"/>
              <a:gd name="T33" fmla="*/ 1046 h 1251"/>
              <a:gd name="T34" fmla="*/ 998 w 2181"/>
              <a:gd name="T35" fmla="*/ 1007 h 1251"/>
              <a:gd name="T36" fmla="*/ 806 w 2181"/>
              <a:gd name="T37" fmla="*/ 905 h 1251"/>
              <a:gd name="T38" fmla="*/ 550 w 2181"/>
              <a:gd name="T39" fmla="*/ 803 h 1251"/>
              <a:gd name="T40" fmla="*/ 333 w 2181"/>
              <a:gd name="T41" fmla="*/ 739 h 1251"/>
              <a:gd name="T42" fmla="*/ 218 w 2181"/>
              <a:gd name="T43" fmla="*/ 726 h 1251"/>
              <a:gd name="T44" fmla="*/ 0 w 2181"/>
              <a:gd name="T45" fmla="*/ 687 h 12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81"/>
              <a:gd name="T70" fmla="*/ 0 h 1251"/>
              <a:gd name="T71" fmla="*/ 2181 w 2181"/>
              <a:gd name="T72" fmla="*/ 1251 h 12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81" h="1251">
                <a:moveTo>
                  <a:pt x="1382" y="35"/>
                </a:moveTo>
                <a:cubicBezTo>
                  <a:pt x="1478" y="3"/>
                  <a:pt x="1471" y="0"/>
                  <a:pt x="1638" y="35"/>
                </a:cubicBezTo>
                <a:cubicBezTo>
                  <a:pt x="1665" y="41"/>
                  <a:pt x="1665" y="96"/>
                  <a:pt x="1677" y="111"/>
                </a:cubicBezTo>
                <a:cubicBezTo>
                  <a:pt x="1729" y="173"/>
                  <a:pt x="1828" y="196"/>
                  <a:pt x="1894" y="239"/>
                </a:cubicBezTo>
                <a:cubicBezTo>
                  <a:pt x="1918" y="275"/>
                  <a:pt x="1954" y="325"/>
                  <a:pt x="1984" y="355"/>
                </a:cubicBezTo>
                <a:cubicBezTo>
                  <a:pt x="2061" y="432"/>
                  <a:pt x="2010" y="354"/>
                  <a:pt x="2074" y="431"/>
                </a:cubicBezTo>
                <a:cubicBezTo>
                  <a:pt x="2103" y="466"/>
                  <a:pt x="2113" y="509"/>
                  <a:pt x="2138" y="547"/>
                </a:cubicBezTo>
                <a:cubicBezTo>
                  <a:pt x="2175" y="658"/>
                  <a:pt x="2181" y="778"/>
                  <a:pt x="2112" y="879"/>
                </a:cubicBezTo>
                <a:cubicBezTo>
                  <a:pt x="2075" y="990"/>
                  <a:pt x="2065" y="1067"/>
                  <a:pt x="1958" y="1135"/>
                </a:cubicBezTo>
                <a:cubicBezTo>
                  <a:pt x="1950" y="1148"/>
                  <a:pt x="1945" y="1164"/>
                  <a:pt x="1933" y="1174"/>
                </a:cubicBezTo>
                <a:cubicBezTo>
                  <a:pt x="1922" y="1183"/>
                  <a:pt x="1906" y="1181"/>
                  <a:pt x="1894" y="1187"/>
                </a:cubicBezTo>
                <a:cubicBezTo>
                  <a:pt x="1855" y="1206"/>
                  <a:pt x="1815" y="1227"/>
                  <a:pt x="1779" y="1251"/>
                </a:cubicBezTo>
                <a:cubicBezTo>
                  <a:pt x="1711" y="1247"/>
                  <a:pt x="1642" y="1247"/>
                  <a:pt x="1574" y="1238"/>
                </a:cubicBezTo>
                <a:cubicBezTo>
                  <a:pt x="1547" y="1234"/>
                  <a:pt x="1498" y="1212"/>
                  <a:pt x="1498" y="1212"/>
                </a:cubicBezTo>
                <a:cubicBezTo>
                  <a:pt x="1405" y="1121"/>
                  <a:pt x="1310" y="1117"/>
                  <a:pt x="1190" y="1084"/>
                </a:cubicBezTo>
                <a:cubicBezTo>
                  <a:pt x="1164" y="1077"/>
                  <a:pt x="1139" y="1067"/>
                  <a:pt x="1114" y="1059"/>
                </a:cubicBezTo>
                <a:cubicBezTo>
                  <a:pt x="1101" y="1055"/>
                  <a:pt x="1075" y="1046"/>
                  <a:pt x="1075" y="1046"/>
                </a:cubicBezTo>
                <a:cubicBezTo>
                  <a:pt x="921" y="941"/>
                  <a:pt x="1145" y="1089"/>
                  <a:pt x="998" y="1007"/>
                </a:cubicBezTo>
                <a:cubicBezTo>
                  <a:pt x="931" y="970"/>
                  <a:pt x="879" y="929"/>
                  <a:pt x="806" y="905"/>
                </a:cubicBezTo>
                <a:cubicBezTo>
                  <a:pt x="719" y="847"/>
                  <a:pt x="652" y="828"/>
                  <a:pt x="550" y="803"/>
                </a:cubicBezTo>
                <a:cubicBezTo>
                  <a:pt x="478" y="785"/>
                  <a:pt x="406" y="751"/>
                  <a:pt x="333" y="739"/>
                </a:cubicBezTo>
                <a:cubicBezTo>
                  <a:pt x="295" y="733"/>
                  <a:pt x="256" y="731"/>
                  <a:pt x="218" y="726"/>
                </a:cubicBezTo>
                <a:cubicBezTo>
                  <a:pt x="146" y="717"/>
                  <a:pt x="72" y="687"/>
                  <a:pt x="0" y="687"/>
                </a:cubicBezTo>
              </a:path>
            </a:pathLst>
          </a:custGeom>
          <a:noFill/>
          <a:ln w="57150" cap="rnd">
            <a:solidFill>
              <a:srgbClr val="000099"/>
            </a:solidFill>
            <a:prstDash val="sysDot"/>
            <a:round/>
            <a:headEnd/>
            <a:tailEnd/>
          </a:ln>
        </p:spPr>
        <p:txBody>
          <a:bodyPr/>
          <a:lstStyle/>
          <a:p>
            <a:endParaRPr lang="en-US"/>
          </a:p>
        </p:txBody>
      </p:sp>
      <p:sp>
        <p:nvSpPr>
          <p:cNvPr id="7173" name="Freeform 5"/>
          <p:cNvSpPr>
            <a:spLocks/>
          </p:cNvSpPr>
          <p:nvPr/>
        </p:nvSpPr>
        <p:spPr bwMode="auto">
          <a:xfrm>
            <a:off x="2873375" y="1641475"/>
            <a:ext cx="660400" cy="1271588"/>
          </a:xfrm>
          <a:custGeom>
            <a:avLst/>
            <a:gdLst>
              <a:gd name="T0" fmla="*/ 388 w 416"/>
              <a:gd name="T1" fmla="*/ 729 h 801"/>
              <a:gd name="T2" fmla="*/ 353 w 416"/>
              <a:gd name="T3" fmla="*/ 659 h 801"/>
              <a:gd name="T4" fmla="*/ 212 w 416"/>
              <a:gd name="T5" fmla="*/ 412 h 801"/>
              <a:gd name="T6" fmla="*/ 94 w 416"/>
              <a:gd name="T7" fmla="*/ 271 h 801"/>
              <a:gd name="T8" fmla="*/ 0 w 416"/>
              <a:gd name="T9" fmla="*/ 0 h 801"/>
              <a:gd name="T10" fmla="*/ 0 60000 65536"/>
              <a:gd name="T11" fmla="*/ 0 60000 65536"/>
              <a:gd name="T12" fmla="*/ 0 60000 65536"/>
              <a:gd name="T13" fmla="*/ 0 60000 65536"/>
              <a:gd name="T14" fmla="*/ 0 60000 65536"/>
              <a:gd name="T15" fmla="*/ 0 w 416"/>
              <a:gd name="T16" fmla="*/ 0 h 801"/>
              <a:gd name="T17" fmla="*/ 416 w 416"/>
              <a:gd name="T18" fmla="*/ 801 h 801"/>
            </a:gdLst>
            <a:ahLst/>
            <a:cxnLst>
              <a:cxn ang="T10">
                <a:pos x="T0" y="T1"/>
              </a:cxn>
              <a:cxn ang="T11">
                <a:pos x="T2" y="T3"/>
              </a:cxn>
              <a:cxn ang="T12">
                <a:pos x="T4" y="T5"/>
              </a:cxn>
              <a:cxn ang="T13">
                <a:pos x="T6" y="T7"/>
              </a:cxn>
              <a:cxn ang="T14">
                <a:pos x="T8" y="T9"/>
              </a:cxn>
            </a:cxnLst>
            <a:rect l="T15" t="T16" r="T17" b="T18"/>
            <a:pathLst>
              <a:path w="416" h="801">
                <a:moveTo>
                  <a:pt x="388" y="729"/>
                </a:moveTo>
                <a:cubicBezTo>
                  <a:pt x="342" y="596"/>
                  <a:pt x="416" y="801"/>
                  <a:pt x="353" y="659"/>
                </a:cubicBezTo>
                <a:cubicBezTo>
                  <a:pt x="312" y="567"/>
                  <a:pt x="303" y="472"/>
                  <a:pt x="212" y="412"/>
                </a:cubicBezTo>
                <a:cubicBezTo>
                  <a:pt x="177" y="361"/>
                  <a:pt x="129" y="322"/>
                  <a:pt x="94" y="271"/>
                </a:cubicBezTo>
                <a:cubicBezTo>
                  <a:pt x="65" y="182"/>
                  <a:pt x="68" y="68"/>
                  <a:pt x="0" y="0"/>
                </a:cubicBezTo>
              </a:path>
            </a:pathLst>
          </a:custGeom>
          <a:noFill/>
          <a:ln w="57150" cap="rnd">
            <a:solidFill>
              <a:srgbClr val="000099"/>
            </a:solidFill>
            <a:prstDash val="sysDot"/>
            <a:round/>
            <a:headEnd/>
            <a:tailEnd/>
          </a:ln>
        </p:spPr>
        <p:txBody>
          <a:bodyPr/>
          <a:lstStyle/>
          <a:p>
            <a:endParaRPr lang="en-US"/>
          </a:p>
        </p:txBody>
      </p:sp>
      <p:sp>
        <p:nvSpPr>
          <p:cNvPr id="7174" name="Freeform 6"/>
          <p:cNvSpPr>
            <a:spLocks/>
          </p:cNvSpPr>
          <p:nvPr/>
        </p:nvSpPr>
        <p:spPr bwMode="auto">
          <a:xfrm>
            <a:off x="149225" y="2370138"/>
            <a:ext cx="3638550" cy="1084262"/>
          </a:xfrm>
          <a:custGeom>
            <a:avLst/>
            <a:gdLst>
              <a:gd name="T0" fmla="*/ 2292 w 2292"/>
              <a:gd name="T1" fmla="*/ 364 h 683"/>
              <a:gd name="T2" fmla="*/ 1740 w 2292"/>
              <a:gd name="T3" fmla="*/ 376 h 683"/>
              <a:gd name="T4" fmla="*/ 1587 w 2292"/>
              <a:gd name="T5" fmla="*/ 423 h 683"/>
              <a:gd name="T6" fmla="*/ 1446 w 2292"/>
              <a:gd name="T7" fmla="*/ 435 h 683"/>
              <a:gd name="T8" fmla="*/ 1093 w 2292"/>
              <a:gd name="T9" fmla="*/ 494 h 683"/>
              <a:gd name="T10" fmla="*/ 952 w 2292"/>
              <a:gd name="T11" fmla="*/ 599 h 683"/>
              <a:gd name="T12" fmla="*/ 729 w 2292"/>
              <a:gd name="T13" fmla="*/ 623 h 683"/>
              <a:gd name="T14" fmla="*/ 470 w 2292"/>
              <a:gd name="T15" fmla="*/ 646 h 683"/>
              <a:gd name="T16" fmla="*/ 259 w 2292"/>
              <a:gd name="T17" fmla="*/ 599 h 683"/>
              <a:gd name="T18" fmla="*/ 153 w 2292"/>
              <a:gd name="T19" fmla="*/ 564 h 683"/>
              <a:gd name="T20" fmla="*/ 24 w 2292"/>
              <a:gd name="T21" fmla="*/ 411 h 683"/>
              <a:gd name="T22" fmla="*/ 0 w 2292"/>
              <a:gd name="T23" fmla="*/ 341 h 683"/>
              <a:gd name="T24" fmla="*/ 82 w 2292"/>
              <a:gd name="T25" fmla="*/ 82 h 683"/>
              <a:gd name="T26" fmla="*/ 200 w 2292"/>
              <a:gd name="T27" fmla="*/ 0 h 6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2"/>
              <a:gd name="T43" fmla="*/ 0 h 683"/>
              <a:gd name="T44" fmla="*/ 2292 w 2292"/>
              <a:gd name="T45" fmla="*/ 683 h 6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2" h="683">
                <a:moveTo>
                  <a:pt x="2292" y="364"/>
                </a:moveTo>
                <a:cubicBezTo>
                  <a:pt x="2108" y="368"/>
                  <a:pt x="1924" y="369"/>
                  <a:pt x="1740" y="376"/>
                </a:cubicBezTo>
                <a:cubicBezTo>
                  <a:pt x="1665" y="379"/>
                  <a:pt x="1650" y="414"/>
                  <a:pt x="1587" y="423"/>
                </a:cubicBezTo>
                <a:cubicBezTo>
                  <a:pt x="1540" y="429"/>
                  <a:pt x="1493" y="431"/>
                  <a:pt x="1446" y="435"/>
                </a:cubicBezTo>
                <a:cubicBezTo>
                  <a:pt x="1329" y="459"/>
                  <a:pt x="1211" y="477"/>
                  <a:pt x="1093" y="494"/>
                </a:cubicBezTo>
                <a:cubicBezTo>
                  <a:pt x="1070" y="509"/>
                  <a:pt x="977" y="590"/>
                  <a:pt x="952" y="599"/>
                </a:cubicBezTo>
                <a:cubicBezTo>
                  <a:pt x="903" y="617"/>
                  <a:pt x="739" y="622"/>
                  <a:pt x="729" y="623"/>
                </a:cubicBezTo>
                <a:cubicBezTo>
                  <a:pt x="637" y="683"/>
                  <a:pt x="610" y="655"/>
                  <a:pt x="470" y="646"/>
                </a:cubicBezTo>
                <a:cubicBezTo>
                  <a:pt x="399" y="633"/>
                  <a:pt x="328" y="618"/>
                  <a:pt x="259" y="599"/>
                </a:cubicBezTo>
                <a:cubicBezTo>
                  <a:pt x="223" y="589"/>
                  <a:pt x="153" y="564"/>
                  <a:pt x="153" y="564"/>
                </a:cubicBezTo>
                <a:cubicBezTo>
                  <a:pt x="108" y="520"/>
                  <a:pt x="51" y="471"/>
                  <a:pt x="24" y="411"/>
                </a:cubicBezTo>
                <a:cubicBezTo>
                  <a:pt x="14" y="388"/>
                  <a:pt x="0" y="341"/>
                  <a:pt x="0" y="341"/>
                </a:cubicBezTo>
                <a:cubicBezTo>
                  <a:pt x="10" y="263"/>
                  <a:pt x="17" y="140"/>
                  <a:pt x="82" y="82"/>
                </a:cubicBezTo>
                <a:cubicBezTo>
                  <a:pt x="118" y="50"/>
                  <a:pt x="166" y="34"/>
                  <a:pt x="200" y="0"/>
                </a:cubicBezTo>
              </a:path>
            </a:pathLst>
          </a:custGeom>
          <a:noFill/>
          <a:ln w="57150" cap="rnd">
            <a:solidFill>
              <a:srgbClr val="000099"/>
            </a:solidFill>
            <a:prstDash val="sysDot"/>
            <a:round/>
            <a:headEnd/>
            <a:tailEnd/>
          </a:ln>
        </p:spPr>
        <p:txBody>
          <a:bodyPr/>
          <a:lstStyle/>
          <a:p>
            <a:endParaRPr lang="en-US"/>
          </a:p>
        </p:txBody>
      </p:sp>
      <p:sp>
        <p:nvSpPr>
          <p:cNvPr id="7175" name="Freeform 7"/>
          <p:cNvSpPr>
            <a:spLocks/>
          </p:cNvSpPr>
          <p:nvPr/>
        </p:nvSpPr>
        <p:spPr bwMode="auto">
          <a:xfrm>
            <a:off x="20638" y="895350"/>
            <a:ext cx="1846262" cy="1792288"/>
          </a:xfrm>
          <a:custGeom>
            <a:avLst/>
            <a:gdLst>
              <a:gd name="T0" fmla="*/ 81 w 1163"/>
              <a:gd name="T1" fmla="*/ 1129 h 1129"/>
              <a:gd name="T2" fmla="*/ 34 w 1163"/>
              <a:gd name="T3" fmla="*/ 917 h 1129"/>
              <a:gd name="T4" fmla="*/ 116 w 1163"/>
              <a:gd name="T5" fmla="*/ 564 h 1129"/>
              <a:gd name="T6" fmla="*/ 234 w 1163"/>
              <a:gd name="T7" fmla="*/ 412 h 1129"/>
              <a:gd name="T8" fmla="*/ 375 w 1163"/>
              <a:gd name="T9" fmla="*/ 282 h 1129"/>
              <a:gd name="T10" fmla="*/ 634 w 1163"/>
              <a:gd name="T11" fmla="*/ 118 h 1129"/>
              <a:gd name="T12" fmla="*/ 1163 w 1163"/>
              <a:gd name="T13" fmla="*/ 0 h 1129"/>
              <a:gd name="T14" fmla="*/ 0 60000 65536"/>
              <a:gd name="T15" fmla="*/ 0 60000 65536"/>
              <a:gd name="T16" fmla="*/ 0 60000 65536"/>
              <a:gd name="T17" fmla="*/ 0 60000 65536"/>
              <a:gd name="T18" fmla="*/ 0 60000 65536"/>
              <a:gd name="T19" fmla="*/ 0 60000 65536"/>
              <a:gd name="T20" fmla="*/ 0 60000 65536"/>
              <a:gd name="T21" fmla="*/ 0 w 1163"/>
              <a:gd name="T22" fmla="*/ 0 h 1129"/>
              <a:gd name="T23" fmla="*/ 1163 w 1163"/>
              <a:gd name="T24" fmla="*/ 1129 h 1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3" h="1129">
                <a:moveTo>
                  <a:pt x="81" y="1129"/>
                </a:moveTo>
                <a:cubicBezTo>
                  <a:pt x="58" y="1060"/>
                  <a:pt x="48" y="988"/>
                  <a:pt x="34" y="917"/>
                </a:cubicBezTo>
                <a:cubicBezTo>
                  <a:pt x="40" y="783"/>
                  <a:pt x="0" y="644"/>
                  <a:pt x="116" y="564"/>
                </a:cubicBezTo>
                <a:cubicBezTo>
                  <a:pt x="137" y="502"/>
                  <a:pt x="170" y="432"/>
                  <a:pt x="234" y="412"/>
                </a:cubicBezTo>
                <a:cubicBezTo>
                  <a:pt x="269" y="358"/>
                  <a:pt x="326" y="324"/>
                  <a:pt x="375" y="282"/>
                </a:cubicBezTo>
                <a:cubicBezTo>
                  <a:pt x="449" y="218"/>
                  <a:pt x="539" y="150"/>
                  <a:pt x="634" y="118"/>
                </a:cubicBezTo>
                <a:cubicBezTo>
                  <a:pt x="782" y="17"/>
                  <a:pt x="1008" y="77"/>
                  <a:pt x="1163" y="0"/>
                </a:cubicBezTo>
              </a:path>
            </a:pathLst>
          </a:custGeom>
          <a:noFill/>
          <a:ln w="57150" cap="rnd">
            <a:solidFill>
              <a:srgbClr val="000099"/>
            </a:solidFill>
            <a:prstDash val="sysDot"/>
            <a:round/>
            <a:headEnd/>
            <a:tailEnd/>
          </a:ln>
        </p:spPr>
        <p:txBody>
          <a:bodyPr/>
          <a:lstStyle/>
          <a:p>
            <a:endParaRPr lang="en-US"/>
          </a:p>
        </p:txBody>
      </p:sp>
      <p:sp>
        <p:nvSpPr>
          <p:cNvPr id="7176" name="Freeform 8"/>
          <p:cNvSpPr>
            <a:spLocks/>
          </p:cNvSpPr>
          <p:nvPr/>
        </p:nvSpPr>
        <p:spPr bwMode="auto">
          <a:xfrm>
            <a:off x="1436688" y="1109663"/>
            <a:ext cx="2743200" cy="1092200"/>
          </a:xfrm>
          <a:custGeom>
            <a:avLst/>
            <a:gdLst>
              <a:gd name="T0" fmla="*/ 1728 w 1728"/>
              <a:gd name="T1" fmla="*/ 183 h 688"/>
              <a:gd name="T2" fmla="*/ 1587 w 1728"/>
              <a:gd name="T3" fmla="*/ 136 h 688"/>
              <a:gd name="T4" fmla="*/ 1505 w 1728"/>
              <a:gd name="T5" fmla="*/ 89 h 688"/>
              <a:gd name="T6" fmla="*/ 1270 w 1728"/>
              <a:gd name="T7" fmla="*/ 18 h 688"/>
              <a:gd name="T8" fmla="*/ 658 w 1728"/>
              <a:gd name="T9" fmla="*/ 42 h 688"/>
              <a:gd name="T10" fmla="*/ 588 w 1728"/>
              <a:gd name="T11" fmla="*/ 77 h 688"/>
              <a:gd name="T12" fmla="*/ 294 w 1728"/>
              <a:gd name="T13" fmla="*/ 347 h 688"/>
              <a:gd name="T14" fmla="*/ 200 w 1728"/>
              <a:gd name="T15" fmla="*/ 441 h 688"/>
              <a:gd name="T16" fmla="*/ 94 w 1728"/>
              <a:gd name="T17" fmla="*/ 582 h 688"/>
              <a:gd name="T18" fmla="*/ 71 w 1728"/>
              <a:gd name="T19" fmla="*/ 618 h 688"/>
              <a:gd name="T20" fmla="*/ 59 w 1728"/>
              <a:gd name="T21" fmla="*/ 653 h 688"/>
              <a:gd name="T22" fmla="*/ 24 w 1728"/>
              <a:gd name="T23" fmla="*/ 665 h 688"/>
              <a:gd name="T24" fmla="*/ 0 w 1728"/>
              <a:gd name="T25" fmla="*/ 688 h 6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8"/>
              <a:gd name="T40" fmla="*/ 0 h 688"/>
              <a:gd name="T41" fmla="*/ 1728 w 1728"/>
              <a:gd name="T42" fmla="*/ 688 h 6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8" h="688">
                <a:moveTo>
                  <a:pt x="1728" y="183"/>
                </a:moveTo>
                <a:cubicBezTo>
                  <a:pt x="1678" y="170"/>
                  <a:pt x="1637" y="148"/>
                  <a:pt x="1587" y="136"/>
                </a:cubicBezTo>
                <a:cubicBezTo>
                  <a:pt x="1559" y="122"/>
                  <a:pt x="1534" y="101"/>
                  <a:pt x="1505" y="89"/>
                </a:cubicBezTo>
                <a:cubicBezTo>
                  <a:pt x="1433" y="58"/>
                  <a:pt x="1347" y="38"/>
                  <a:pt x="1270" y="18"/>
                </a:cubicBezTo>
                <a:cubicBezTo>
                  <a:pt x="1066" y="23"/>
                  <a:pt x="858" y="0"/>
                  <a:pt x="658" y="42"/>
                </a:cubicBezTo>
                <a:cubicBezTo>
                  <a:pt x="632" y="47"/>
                  <a:pt x="613" y="69"/>
                  <a:pt x="588" y="77"/>
                </a:cubicBezTo>
                <a:cubicBezTo>
                  <a:pt x="482" y="156"/>
                  <a:pt x="396" y="263"/>
                  <a:pt x="294" y="347"/>
                </a:cubicBezTo>
                <a:cubicBezTo>
                  <a:pt x="256" y="378"/>
                  <a:pt x="241" y="414"/>
                  <a:pt x="200" y="441"/>
                </a:cubicBezTo>
                <a:cubicBezTo>
                  <a:pt x="167" y="491"/>
                  <a:pt x="128" y="531"/>
                  <a:pt x="94" y="582"/>
                </a:cubicBezTo>
                <a:cubicBezTo>
                  <a:pt x="86" y="594"/>
                  <a:pt x="76" y="605"/>
                  <a:pt x="71" y="618"/>
                </a:cubicBezTo>
                <a:cubicBezTo>
                  <a:pt x="67" y="630"/>
                  <a:pt x="68" y="644"/>
                  <a:pt x="59" y="653"/>
                </a:cubicBezTo>
                <a:cubicBezTo>
                  <a:pt x="50" y="662"/>
                  <a:pt x="35" y="659"/>
                  <a:pt x="24" y="665"/>
                </a:cubicBezTo>
                <a:cubicBezTo>
                  <a:pt x="14" y="671"/>
                  <a:pt x="8" y="680"/>
                  <a:pt x="0" y="688"/>
                </a:cubicBezTo>
              </a:path>
            </a:pathLst>
          </a:custGeom>
          <a:noFill/>
          <a:ln w="57150" cap="rnd">
            <a:solidFill>
              <a:srgbClr val="000099"/>
            </a:solidFill>
            <a:prstDash val="sysDot"/>
            <a:round/>
            <a:headEnd/>
            <a:tailEnd/>
          </a:ln>
        </p:spPr>
        <p:txBody>
          <a:bodyPr/>
          <a:lstStyle/>
          <a:p>
            <a:endParaRPr lang="en-US"/>
          </a:p>
        </p:txBody>
      </p:sp>
      <p:sp>
        <p:nvSpPr>
          <p:cNvPr id="7177" name="Freeform 9"/>
          <p:cNvSpPr>
            <a:spLocks/>
          </p:cNvSpPr>
          <p:nvPr/>
        </p:nvSpPr>
        <p:spPr bwMode="auto">
          <a:xfrm>
            <a:off x="2033588" y="485775"/>
            <a:ext cx="1400175" cy="652463"/>
          </a:xfrm>
          <a:custGeom>
            <a:avLst/>
            <a:gdLst>
              <a:gd name="T0" fmla="*/ 882 w 882"/>
              <a:gd name="T1" fmla="*/ 411 h 411"/>
              <a:gd name="T2" fmla="*/ 823 w 882"/>
              <a:gd name="T3" fmla="*/ 399 h 411"/>
              <a:gd name="T4" fmla="*/ 753 w 882"/>
              <a:gd name="T5" fmla="*/ 376 h 411"/>
              <a:gd name="T6" fmla="*/ 647 w 882"/>
              <a:gd name="T7" fmla="*/ 282 h 411"/>
              <a:gd name="T8" fmla="*/ 506 w 882"/>
              <a:gd name="T9" fmla="*/ 164 h 411"/>
              <a:gd name="T10" fmla="*/ 294 w 882"/>
              <a:gd name="T11" fmla="*/ 35 h 411"/>
              <a:gd name="T12" fmla="*/ 59 w 882"/>
              <a:gd name="T13" fmla="*/ 23 h 411"/>
              <a:gd name="T14" fmla="*/ 0 w 882"/>
              <a:gd name="T15" fmla="*/ 0 h 411"/>
              <a:gd name="T16" fmla="*/ 0 60000 65536"/>
              <a:gd name="T17" fmla="*/ 0 60000 65536"/>
              <a:gd name="T18" fmla="*/ 0 60000 65536"/>
              <a:gd name="T19" fmla="*/ 0 60000 65536"/>
              <a:gd name="T20" fmla="*/ 0 60000 65536"/>
              <a:gd name="T21" fmla="*/ 0 60000 65536"/>
              <a:gd name="T22" fmla="*/ 0 60000 65536"/>
              <a:gd name="T23" fmla="*/ 0 60000 65536"/>
              <a:gd name="T24" fmla="*/ 0 w 882"/>
              <a:gd name="T25" fmla="*/ 0 h 411"/>
              <a:gd name="T26" fmla="*/ 882 w 882"/>
              <a:gd name="T27" fmla="*/ 411 h 4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2" h="411">
                <a:moveTo>
                  <a:pt x="882" y="411"/>
                </a:moveTo>
                <a:cubicBezTo>
                  <a:pt x="862" y="407"/>
                  <a:pt x="842" y="404"/>
                  <a:pt x="823" y="399"/>
                </a:cubicBezTo>
                <a:cubicBezTo>
                  <a:pt x="799" y="393"/>
                  <a:pt x="753" y="376"/>
                  <a:pt x="753" y="376"/>
                </a:cubicBezTo>
                <a:cubicBezTo>
                  <a:pt x="672" y="295"/>
                  <a:pt x="710" y="323"/>
                  <a:pt x="647" y="282"/>
                </a:cubicBezTo>
                <a:cubicBezTo>
                  <a:pt x="610" y="227"/>
                  <a:pt x="561" y="201"/>
                  <a:pt x="506" y="164"/>
                </a:cubicBezTo>
                <a:cubicBezTo>
                  <a:pt x="438" y="119"/>
                  <a:pt x="381" y="43"/>
                  <a:pt x="294" y="35"/>
                </a:cubicBezTo>
                <a:cubicBezTo>
                  <a:pt x="216" y="28"/>
                  <a:pt x="137" y="27"/>
                  <a:pt x="59" y="23"/>
                </a:cubicBezTo>
                <a:cubicBezTo>
                  <a:pt x="16" y="8"/>
                  <a:pt x="35" y="16"/>
                  <a:pt x="0" y="0"/>
                </a:cubicBezTo>
              </a:path>
            </a:pathLst>
          </a:custGeom>
          <a:noFill/>
          <a:ln w="57150" cap="rnd">
            <a:solidFill>
              <a:srgbClr val="000099"/>
            </a:solidFill>
            <a:prstDash val="sysDot"/>
            <a:round/>
            <a:headEnd/>
            <a:tailEnd/>
          </a:ln>
        </p:spPr>
        <p:txBody>
          <a:bodyPr/>
          <a:lstStyle/>
          <a:p>
            <a:endParaRPr lang="en-US"/>
          </a:p>
        </p:txBody>
      </p:sp>
      <p:sp>
        <p:nvSpPr>
          <p:cNvPr id="7178" name="Freeform 10"/>
          <p:cNvSpPr>
            <a:spLocks/>
          </p:cNvSpPr>
          <p:nvPr/>
        </p:nvSpPr>
        <p:spPr bwMode="auto">
          <a:xfrm>
            <a:off x="3770313" y="279400"/>
            <a:ext cx="373062" cy="1101725"/>
          </a:xfrm>
          <a:custGeom>
            <a:avLst/>
            <a:gdLst>
              <a:gd name="T0" fmla="*/ 235 w 235"/>
              <a:gd name="T1" fmla="*/ 694 h 694"/>
              <a:gd name="T2" fmla="*/ 164 w 235"/>
              <a:gd name="T3" fmla="*/ 459 h 694"/>
              <a:gd name="T4" fmla="*/ 117 w 235"/>
              <a:gd name="T5" fmla="*/ 388 h 694"/>
              <a:gd name="T6" fmla="*/ 58 w 235"/>
              <a:gd name="T7" fmla="*/ 318 h 694"/>
              <a:gd name="T8" fmla="*/ 23 w 235"/>
              <a:gd name="T9" fmla="*/ 247 h 694"/>
              <a:gd name="T10" fmla="*/ 0 w 235"/>
              <a:gd name="T11" fmla="*/ 177 h 694"/>
              <a:gd name="T12" fmla="*/ 11 w 235"/>
              <a:gd name="T13" fmla="*/ 59 h 694"/>
              <a:gd name="T14" fmla="*/ 23 w 235"/>
              <a:gd name="T15" fmla="*/ 24 h 694"/>
              <a:gd name="T16" fmla="*/ 70 w 235"/>
              <a:gd name="T17" fmla="*/ 12 h 694"/>
              <a:gd name="T18" fmla="*/ 152 w 235"/>
              <a:gd name="T19" fmla="*/ 0 h 6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694"/>
              <a:gd name="T32" fmla="*/ 235 w 235"/>
              <a:gd name="T33" fmla="*/ 694 h 6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694">
                <a:moveTo>
                  <a:pt x="235" y="694"/>
                </a:moveTo>
                <a:cubicBezTo>
                  <a:pt x="226" y="595"/>
                  <a:pt x="232" y="527"/>
                  <a:pt x="164" y="459"/>
                </a:cubicBezTo>
                <a:cubicBezTo>
                  <a:pt x="138" y="383"/>
                  <a:pt x="172" y="467"/>
                  <a:pt x="117" y="388"/>
                </a:cubicBezTo>
                <a:cubicBezTo>
                  <a:pt x="65" y="314"/>
                  <a:pt x="127" y="362"/>
                  <a:pt x="58" y="318"/>
                </a:cubicBezTo>
                <a:cubicBezTo>
                  <a:pt x="22" y="201"/>
                  <a:pt x="77" y="368"/>
                  <a:pt x="23" y="247"/>
                </a:cubicBezTo>
                <a:cubicBezTo>
                  <a:pt x="13" y="225"/>
                  <a:pt x="0" y="177"/>
                  <a:pt x="0" y="177"/>
                </a:cubicBezTo>
                <a:cubicBezTo>
                  <a:pt x="4" y="138"/>
                  <a:pt x="5" y="98"/>
                  <a:pt x="11" y="59"/>
                </a:cubicBezTo>
                <a:cubicBezTo>
                  <a:pt x="13" y="47"/>
                  <a:pt x="13" y="32"/>
                  <a:pt x="23" y="24"/>
                </a:cubicBezTo>
                <a:cubicBezTo>
                  <a:pt x="36" y="14"/>
                  <a:pt x="54" y="15"/>
                  <a:pt x="70" y="12"/>
                </a:cubicBezTo>
                <a:cubicBezTo>
                  <a:pt x="97" y="7"/>
                  <a:pt x="152" y="0"/>
                  <a:pt x="152" y="0"/>
                </a:cubicBezTo>
              </a:path>
            </a:pathLst>
          </a:custGeom>
          <a:noFill/>
          <a:ln w="57150" cap="rnd">
            <a:solidFill>
              <a:srgbClr val="000099"/>
            </a:solidFill>
            <a:prstDash val="sysDot"/>
            <a:round/>
            <a:headEnd/>
            <a:tailEnd/>
          </a:ln>
        </p:spPr>
        <p:txBody>
          <a:bodyPr/>
          <a:lstStyle/>
          <a:p>
            <a:endParaRPr lang="en-US"/>
          </a:p>
        </p:txBody>
      </p:sp>
      <p:sp>
        <p:nvSpPr>
          <p:cNvPr id="7179" name="Freeform 11"/>
          <p:cNvSpPr>
            <a:spLocks/>
          </p:cNvSpPr>
          <p:nvPr/>
        </p:nvSpPr>
        <p:spPr bwMode="auto">
          <a:xfrm>
            <a:off x="4143375" y="428625"/>
            <a:ext cx="1585913" cy="952500"/>
          </a:xfrm>
          <a:custGeom>
            <a:avLst/>
            <a:gdLst>
              <a:gd name="T0" fmla="*/ 0 w 999"/>
              <a:gd name="T1" fmla="*/ 600 h 600"/>
              <a:gd name="T2" fmla="*/ 70 w 999"/>
              <a:gd name="T3" fmla="*/ 400 h 600"/>
              <a:gd name="T4" fmla="*/ 105 w 999"/>
              <a:gd name="T5" fmla="*/ 388 h 600"/>
              <a:gd name="T6" fmla="*/ 282 w 999"/>
              <a:gd name="T7" fmla="*/ 259 h 600"/>
              <a:gd name="T8" fmla="*/ 317 w 999"/>
              <a:gd name="T9" fmla="*/ 235 h 600"/>
              <a:gd name="T10" fmla="*/ 352 w 999"/>
              <a:gd name="T11" fmla="*/ 212 h 600"/>
              <a:gd name="T12" fmla="*/ 599 w 999"/>
              <a:gd name="T13" fmla="*/ 59 h 600"/>
              <a:gd name="T14" fmla="*/ 634 w 999"/>
              <a:gd name="T15" fmla="*/ 36 h 600"/>
              <a:gd name="T16" fmla="*/ 705 w 999"/>
              <a:gd name="T17" fmla="*/ 12 h 600"/>
              <a:gd name="T18" fmla="*/ 740 w 999"/>
              <a:gd name="T19" fmla="*/ 0 h 600"/>
              <a:gd name="T20" fmla="*/ 999 w 999"/>
              <a:gd name="T21" fmla="*/ 24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9"/>
              <a:gd name="T34" fmla="*/ 0 h 600"/>
              <a:gd name="T35" fmla="*/ 999 w 999"/>
              <a:gd name="T36" fmla="*/ 600 h 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9" h="600">
                <a:moveTo>
                  <a:pt x="0" y="600"/>
                </a:moveTo>
                <a:cubicBezTo>
                  <a:pt x="15" y="553"/>
                  <a:pt x="34" y="429"/>
                  <a:pt x="70" y="400"/>
                </a:cubicBezTo>
                <a:cubicBezTo>
                  <a:pt x="80" y="392"/>
                  <a:pt x="93" y="392"/>
                  <a:pt x="105" y="388"/>
                </a:cubicBezTo>
                <a:cubicBezTo>
                  <a:pt x="158" y="336"/>
                  <a:pt x="221" y="300"/>
                  <a:pt x="282" y="259"/>
                </a:cubicBezTo>
                <a:cubicBezTo>
                  <a:pt x="294" y="251"/>
                  <a:pt x="305" y="243"/>
                  <a:pt x="317" y="235"/>
                </a:cubicBezTo>
                <a:cubicBezTo>
                  <a:pt x="329" y="227"/>
                  <a:pt x="352" y="212"/>
                  <a:pt x="352" y="212"/>
                </a:cubicBezTo>
                <a:cubicBezTo>
                  <a:pt x="405" y="134"/>
                  <a:pt x="517" y="100"/>
                  <a:pt x="599" y="59"/>
                </a:cubicBezTo>
                <a:cubicBezTo>
                  <a:pt x="611" y="53"/>
                  <a:pt x="621" y="42"/>
                  <a:pt x="634" y="36"/>
                </a:cubicBezTo>
                <a:cubicBezTo>
                  <a:pt x="657" y="26"/>
                  <a:pt x="681" y="20"/>
                  <a:pt x="705" y="12"/>
                </a:cubicBezTo>
                <a:cubicBezTo>
                  <a:pt x="717" y="8"/>
                  <a:pt x="740" y="0"/>
                  <a:pt x="740" y="0"/>
                </a:cubicBezTo>
                <a:cubicBezTo>
                  <a:pt x="824" y="7"/>
                  <a:pt x="914" y="24"/>
                  <a:pt x="999" y="24"/>
                </a:cubicBezTo>
              </a:path>
            </a:pathLst>
          </a:custGeom>
          <a:noFill/>
          <a:ln w="57150" cap="rnd">
            <a:solidFill>
              <a:srgbClr val="000099"/>
            </a:solidFill>
            <a:prstDash val="sysDot"/>
            <a:round/>
            <a:headEnd/>
            <a:tailEnd/>
          </a:ln>
        </p:spPr>
        <p:txBody>
          <a:bodyPr/>
          <a:lstStyle/>
          <a:p>
            <a:endParaRPr lang="en-US"/>
          </a:p>
        </p:txBody>
      </p:sp>
      <p:sp>
        <p:nvSpPr>
          <p:cNvPr id="7180" name="Freeform 12"/>
          <p:cNvSpPr>
            <a:spLocks/>
          </p:cNvSpPr>
          <p:nvPr/>
        </p:nvSpPr>
        <p:spPr bwMode="auto">
          <a:xfrm>
            <a:off x="5392738" y="1941513"/>
            <a:ext cx="298450" cy="169862"/>
          </a:xfrm>
          <a:custGeom>
            <a:avLst/>
            <a:gdLst>
              <a:gd name="T0" fmla="*/ 0 w 188"/>
              <a:gd name="T1" fmla="*/ 0 h 107"/>
              <a:gd name="T2" fmla="*/ 71 w 188"/>
              <a:gd name="T3" fmla="*/ 58 h 107"/>
              <a:gd name="T4" fmla="*/ 141 w 188"/>
              <a:gd name="T5" fmla="*/ 82 h 107"/>
              <a:gd name="T6" fmla="*/ 188 w 188"/>
              <a:gd name="T7" fmla="*/ 105 h 107"/>
              <a:gd name="T8" fmla="*/ 0 60000 65536"/>
              <a:gd name="T9" fmla="*/ 0 60000 65536"/>
              <a:gd name="T10" fmla="*/ 0 60000 65536"/>
              <a:gd name="T11" fmla="*/ 0 60000 65536"/>
              <a:gd name="T12" fmla="*/ 0 w 188"/>
              <a:gd name="T13" fmla="*/ 0 h 107"/>
              <a:gd name="T14" fmla="*/ 188 w 188"/>
              <a:gd name="T15" fmla="*/ 107 h 107"/>
            </a:gdLst>
            <a:ahLst/>
            <a:cxnLst>
              <a:cxn ang="T8">
                <a:pos x="T0" y="T1"/>
              </a:cxn>
              <a:cxn ang="T9">
                <a:pos x="T2" y="T3"/>
              </a:cxn>
              <a:cxn ang="T10">
                <a:pos x="T4" y="T5"/>
              </a:cxn>
              <a:cxn ang="T11">
                <a:pos x="T6" y="T7"/>
              </a:cxn>
            </a:cxnLst>
            <a:rect l="T12" t="T13" r="T14" b="T15"/>
            <a:pathLst>
              <a:path w="188" h="107">
                <a:moveTo>
                  <a:pt x="0" y="0"/>
                </a:moveTo>
                <a:cubicBezTo>
                  <a:pt x="25" y="25"/>
                  <a:pt x="39" y="44"/>
                  <a:pt x="71" y="58"/>
                </a:cubicBezTo>
                <a:cubicBezTo>
                  <a:pt x="94" y="68"/>
                  <a:pt x="120" y="69"/>
                  <a:pt x="141" y="82"/>
                </a:cubicBezTo>
                <a:cubicBezTo>
                  <a:pt x="180" y="107"/>
                  <a:pt x="163" y="105"/>
                  <a:pt x="188" y="105"/>
                </a:cubicBezTo>
              </a:path>
            </a:pathLst>
          </a:custGeom>
          <a:noFill/>
          <a:ln w="57150" cap="rnd">
            <a:solidFill>
              <a:srgbClr val="000099"/>
            </a:solidFill>
            <a:prstDash val="sysDot"/>
            <a:round/>
            <a:headEnd/>
            <a:tailEnd/>
          </a:ln>
        </p:spPr>
        <p:txBody>
          <a:bodyPr/>
          <a:lstStyle/>
          <a:p>
            <a:endParaRPr lang="en-US"/>
          </a:p>
        </p:txBody>
      </p:sp>
      <p:sp>
        <p:nvSpPr>
          <p:cNvPr id="7181" name="Freeform 13"/>
          <p:cNvSpPr>
            <a:spLocks/>
          </p:cNvSpPr>
          <p:nvPr/>
        </p:nvSpPr>
        <p:spPr bwMode="auto">
          <a:xfrm>
            <a:off x="5524500" y="2314575"/>
            <a:ext cx="639763" cy="558800"/>
          </a:xfrm>
          <a:custGeom>
            <a:avLst/>
            <a:gdLst>
              <a:gd name="T0" fmla="*/ 0 w 403"/>
              <a:gd name="T1" fmla="*/ 0 h 352"/>
              <a:gd name="T2" fmla="*/ 94 w 403"/>
              <a:gd name="T3" fmla="*/ 246 h 352"/>
              <a:gd name="T4" fmla="*/ 223 w 403"/>
              <a:gd name="T5" fmla="*/ 352 h 352"/>
              <a:gd name="T6" fmla="*/ 364 w 403"/>
              <a:gd name="T7" fmla="*/ 341 h 352"/>
              <a:gd name="T8" fmla="*/ 399 w 403"/>
              <a:gd name="T9" fmla="*/ 317 h 352"/>
              <a:gd name="T10" fmla="*/ 0 60000 65536"/>
              <a:gd name="T11" fmla="*/ 0 60000 65536"/>
              <a:gd name="T12" fmla="*/ 0 60000 65536"/>
              <a:gd name="T13" fmla="*/ 0 60000 65536"/>
              <a:gd name="T14" fmla="*/ 0 60000 65536"/>
              <a:gd name="T15" fmla="*/ 0 w 403"/>
              <a:gd name="T16" fmla="*/ 0 h 352"/>
              <a:gd name="T17" fmla="*/ 403 w 403"/>
              <a:gd name="T18" fmla="*/ 352 h 352"/>
            </a:gdLst>
            <a:ahLst/>
            <a:cxnLst>
              <a:cxn ang="T10">
                <a:pos x="T0" y="T1"/>
              </a:cxn>
              <a:cxn ang="T11">
                <a:pos x="T2" y="T3"/>
              </a:cxn>
              <a:cxn ang="T12">
                <a:pos x="T4" y="T5"/>
              </a:cxn>
              <a:cxn ang="T13">
                <a:pos x="T6" y="T7"/>
              </a:cxn>
              <a:cxn ang="T14">
                <a:pos x="T8" y="T9"/>
              </a:cxn>
            </a:cxnLst>
            <a:rect l="T15" t="T16" r="T17" b="T18"/>
            <a:pathLst>
              <a:path w="403" h="352">
                <a:moveTo>
                  <a:pt x="0" y="0"/>
                </a:moveTo>
                <a:cubicBezTo>
                  <a:pt x="10" y="95"/>
                  <a:pt x="8" y="191"/>
                  <a:pt x="94" y="246"/>
                </a:cubicBezTo>
                <a:cubicBezTo>
                  <a:pt x="123" y="292"/>
                  <a:pt x="171" y="336"/>
                  <a:pt x="223" y="352"/>
                </a:cubicBezTo>
                <a:cubicBezTo>
                  <a:pt x="270" y="348"/>
                  <a:pt x="317" y="347"/>
                  <a:pt x="364" y="341"/>
                </a:cubicBezTo>
                <a:cubicBezTo>
                  <a:pt x="403" y="336"/>
                  <a:pt x="399" y="339"/>
                  <a:pt x="399" y="317"/>
                </a:cubicBezTo>
              </a:path>
            </a:pathLst>
          </a:custGeom>
          <a:noFill/>
          <a:ln w="57150" cap="rnd">
            <a:solidFill>
              <a:srgbClr val="000099"/>
            </a:solidFill>
            <a:prstDash val="sysDot"/>
            <a:round/>
            <a:headEnd/>
            <a:tailEnd/>
          </a:ln>
        </p:spPr>
        <p:txBody>
          <a:bodyPr/>
          <a:lstStyle/>
          <a:p>
            <a:endParaRPr lang="en-US"/>
          </a:p>
        </p:txBody>
      </p:sp>
      <p:sp>
        <p:nvSpPr>
          <p:cNvPr id="7182" name="Oval 14"/>
          <p:cNvSpPr>
            <a:spLocks noChangeArrowheads="1"/>
          </p:cNvSpPr>
          <p:nvPr/>
        </p:nvSpPr>
        <p:spPr bwMode="auto">
          <a:xfrm>
            <a:off x="4191000" y="1295400"/>
            <a:ext cx="228600" cy="228600"/>
          </a:xfrm>
          <a:prstGeom prst="ellipse">
            <a:avLst/>
          </a:prstGeom>
          <a:solidFill>
            <a:srgbClr val="000099"/>
          </a:solidFill>
          <a:ln w="9525">
            <a:solidFill>
              <a:srgbClr val="000099"/>
            </a:solidFill>
            <a:round/>
            <a:headEnd/>
            <a:tailEnd/>
          </a:ln>
        </p:spPr>
        <p:txBody>
          <a:bodyPr wrap="none" anchor="ctr"/>
          <a:lstStyle/>
          <a:p>
            <a:endParaRPr lang="en-US"/>
          </a:p>
        </p:txBody>
      </p:sp>
      <p:pic>
        <p:nvPicPr>
          <p:cNvPr id="7184" name="Picture 16" descr="17371"/>
          <p:cNvPicPr>
            <a:picLocks noChangeAspect="1" noChangeArrowheads="1"/>
          </p:cNvPicPr>
          <p:nvPr/>
        </p:nvPicPr>
        <p:blipFill>
          <a:blip r:embed="rId4" cstate="print"/>
          <a:srcRect l="31544" r="31544"/>
          <a:stretch>
            <a:fillRect/>
          </a:stretch>
        </p:blipFill>
        <p:spPr bwMode="auto">
          <a:xfrm>
            <a:off x="0" y="5249863"/>
            <a:ext cx="593725" cy="1608137"/>
          </a:xfrm>
          <a:prstGeom prst="rect">
            <a:avLst/>
          </a:prstGeom>
          <a:noFill/>
          <a:ln w="9525">
            <a:noFill/>
            <a:miter lim="800000"/>
            <a:headEnd/>
            <a:tailEnd/>
          </a:ln>
        </p:spPr>
      </p:pic>
      <p:sp>
        <p:nvSpPr>
          <p:cNvPr id="7186" name="AutoShape 18"/>
          <p:cNvSpPr>
            <a:spLocks noChangeArrowheads="1"/>
          </p:cNvSpPr>
          <p:nvPr/>
        </p:nvSpPr>
        <p:spPr bwMode="auto">
          <a:xfrm>
            <a:off x="914400" y="5410200"/>
            <a:ext cx="5867400" cy="1447800"/>
          </a:xfrm>
          <a:prstGeom prst="wedgeEllipseCallout">
            <a:avLst>
              <a:gd name="adj1" fmla="val -59713"/>
              <a:gd name="adj2" fmla="val -47917"/>
            </a:avLst>
          </a:prstGeom>
          <a:solidFill>
            <a:schemeClr val="accent1"/>
          </a:solidFill>
          <a:ln w="9525">
            <a:solidFill>
              <a:schemeClr val="tx1"/>
            </a:solidFill>
            <a:miter lim="800000"/>
            <a:headEnd/>
            <a:tailEnd/>
          </a:ln>
        </p:spPr>
        <p:txBody>
          <a:bodyPr/>
          <a:lstStyle/>
          <a:p>
            <a:pPr algn="ctr"/>
            <a:r>
              <a:rPr lang="en-US" sz="2400">
                <a:latin typeface="Times New Roman" pitchFamily="18" charset="0"/>
              </a:rPr>
              <a:t>Estoy cansado de pagar a los italianos tan altos precios por los productos de Asia!</a:t>
            </a:r>
          </a:p>
        </p:txBody>
      </p:sp>
      <p:pic>
        <p:nvPicPr>
          <p:cNvPr id="7188" name="Picture 20" descr="frenchman">
            <a:hlinkClick r:id="rId5"/>
          </p:cNvPr>
          <p:cNvPicPr>
            <a:picLocks noChangeAspect="1" noChangeArrowheads="1"/>
          </p:cNvPicPr>
          <p:nvPr/>
        </p:nvPicPr>
        <p:blipFill>
          <a:blip r:embed="rId6" cstate="print"/>
          <a:srcRect/>
          <a:stretch>
            <a:fillRect/>
          </a:stretch>
        </p:blipFill>
        <p:spPr bwMode="auto">
          <a:xfrm>
            <a:off x="7845425" y="5248275"/>
            <a:ext cx="1298575" cy="1609725"/>
          </a:xfrm>
          <a:prstGeom prst="rect">
            <a:avLst/>
          </a:prstGeom>
          <a:noFill/>
          <a:ln w="9525">
            <a:noFill/>
            <a:miter lim="800000"/>
            <a:headEnd/>
            <a:tailEnd/>
          </a:ln>
        </p:spPr>
      </p:pic>
      <p:sp>
        <p:nvSpPr>
          <p:cNvPr id="7189" name="AutoShape 21"/>
          <p:cNvSpPr>
            <a:spLocks noChangeArrowheads="1"/>
          </p:cNvSpPr>
          <p:nvPr/>
        </p:nvSpPr>
        <p:spPr bwMode="auto">
          <a:xfrm>
            <a:off x="5715000" y="5486400"/>
            <a:ext cx="2133600" cy="685800"/>
          </a:xfrm>
          <a:prstGeom prst="wedgeEllipseCallout">
            <a:avLst>
              <a:gd name="adj1" fmla="val 71801"/>
              <a:gd name="adj2" fmla="val -19444"/>
            </a:avLst>
          </a:prstGeom>
          <a:solidFill>
            <a:schemeClr val="accent1"/>
          </a:solidFill>
          <a:ln w="9525">
            <a:solidFill>
              <a:schemeClr val="tx1"/>
            </a:solidFill>
            <a:miter lim="800000"/>
            <a:headEnd/>
            <a:tailEnd/>
          </a:ln>
        </p:spPr>
        <p:txBody>
          <a:bodyPr/>
          <a:lstStyle/>
          <a:p>
            <a:pPr algn="ctr"/>
            <a:r>
              <a:rPr lang="en-US" sz="2400">
                <a:latin typeface="Times New Roman" pitchFamily="18" charset="0"/>
              </a:rPr>
              <a:t>Moi aussi!</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right)">
                                      <p:cBhvr>
                                        <p:cTn id="7" dur="3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82"/>
                                        </p:tgtEl>
                                        <p:attrNameLst>
                                          <p:attrName>style.visibility</p:attrName>
                                        </p:attrNameLst>
                                      </p:cBhvr>
                                      <p:to>
                                        <p:strVal val="visible"/>
                                      </p:to>
                                    </p:set>
                                    <p:animEffect transition="in" filter="fade">
                                      <p:cBhvr>
                                        <p:cTn id="12" dur="2000"/>
                                        <p:tgtEl>
                                          <p:spTgt spid="71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wipe(right)">
                                      <p:cBhvr>
                                        <p:cTn id="17" dur="5000"/>
                                        <p:tgtEl>
                                          <p:spTgt spid="717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174"/>
                                        </p:tgtEl>
                                        <p:attrNameLst>
                                          <p:attrName>style.visibility</p:attrName>
                                        </p:attrNameLst>
                                      </p:cBhvr>
                                      <p:to>
                                        <p:strVal val="visible"/>
                                      </p:to>
                                    </p:set>
                                    <p:animEffect transition="in" filter="wipe(right)">
                                      <p:cBhvr>
                                        <p:cTn id="20" dur="5000"/>
                                        <p:tgtEl>
                                          <p:spTgt spid="717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173"/>
                                        </p:tgtEl>
                                        <p:attrNameLst>
                                          <p:attrName>style.visibility</p:attrName>
                                        </p:attrNameLst>
                                      </p:cBhvr>
                                      <p:to>
                                        <p:strVal val="visible"/>
                                      </p:to>
                                    </p:set>
                                    <p:animEffect transition="in" filter="wipe(right)">
                                      <p:cBhvr>
                                        <p:cTn id="23" dur="5000"/>
                                        <p:tgtEl>
                                          <p:spTgt spid="717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7176"/>
                                        </p:tgtEl>
                                        <p:attrNameLst>
                                          <p:attrName>style.visibility</p:attrName>
                                        </p:attrNameLst>
                                      </p:cBhvr>
                                      <p:to>
                                        <p:strVal val="visible"/>
                                      </p:to>
                                    </p:set>
                                    <p:animEffect transition="in" filter="wipe(right)">
                                      <p:cBhvr>
                                        <p:cTn id="26" dur="5000"/>
                                        <p:tgtEl>
                                          <p:spTgt spid="7176"/>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7177"/>
                                        </p:tgtEl>
                                        <p:attrNameLst>
                                          <p:attrName>style.visibility</p:attrName>
                                        </p:attrNameLst>
                                      </p:cBhvr>
                                      <p:to>
                                        <p:strVal val="visible"/>
                                      </p:to>
                                    </p:set>
                                    <p:animEffect transition="in" filter="wipe(right)">
                                      <p:cBhvr>
                                        <p:cTn id="29" dur="5000"/>
                                        <p:tgtEl>
                                          <p:spTgt spid="717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7178"/>
                                        </p:tgtEl>
                                        <p:attrNameLst>
                                          <p:attrName>style.visibility</p:attrName>
                                        </p:attrNameLst>
                                      </p:cBhvr>
                                      <p:to>
                                        <p:strVal val="visible"/>
                                      </p:to>
                                    </p:set>
                                    <p:animEffect transition="in" filter="wipe(right)">
                                      <p:cBhvr>
                                        <p:cTn id="32" dur="5000"/>
                                        <p:tgtEl>
                                          <p:spTgt spid="7178"/>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7179"/>
                                        </p:tgtEl>
                                        <p:attrNameLst>
                                          <p:attrName>style.visibility</p:attrName>
                                        </p:attrNameLst>
                                      </p:cBhvr>
                                      <p:to>
                                        <p:strVal val="visible"/>
                                      </p:to>
                                    </p:set>
                                    <p:animEffect transition="in" filter="wipe(right)">
                                      <p:cBhvr>
                                        <p:cTn id="35" dur="5000"/>
                                        <p:tgtEl>
                                          <p:spTgt spid="7179"/>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7180"/>
                                        </p:tgtEl>
                                        <p:attrNameLst>
                                          <p:attrName>style.visibility</p:attrName>
                                        </p:attrNameLst>
                                      </p:cBhvr>
                                      <p:to>
                                        <p:strVal val="visible"/>
                                      </p:to>
                                    </p:set>
                                    <p:animEffect transition="in" filter="wipe(right)">
                                      <p:cBhvr>
                                        <p:cTn id="38" dur="5000"/>
                                        <p:tgtEl>
                                          <p:spTgt spid="7180"/>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7172"/>
                                        </p:tgtEl>
                                        <p:attrNameLst>
                                          <p:attrName>style.visibility</p:attrName>
                                        </p:attrNameLst>
                                      </p:cBhvr>
                                      <p:to>
                                        <p:strVal val="visible"/>
                                      </p:to>
                                    </p:set>
                                    <p:animEffect transition="in" filter="wipe(right)">
                                      <p:cBhvr>
                                        <p:cTn id="41" dur="5000"/>
                                        <p:tgtEl>
                                          <p:spTgt spid="7172"/>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7181"/>
                                        </p:tgtEl>
                                        <p:attrNameLst>
                                          <p:attrName>style.visibility</p:attrName>
                                        </p:attrNameLst>
                                      </p:cBhvr>
                                      <p:to>
                                        <p:strVal val="visible"/>
                                      </p:to>
                                    </p:set>
                                    <p:animEffect transition="in" filter="wipe(right)">
                                      <p:cBhvr>
                                        <p:cTn id="44" dur="5000"/>
                                        <p:tgtEl>
                                          <p:spTgt spid="718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7184"/>
                                        </p:tgtEl>
                                        <p:attrNameLst>
                                          <p:attrName>style.visibility</p:attrName>
                                        </p:attrNameLst>
                                      </p:cBhvr>
                                      <p:to>
                                        <p:strVal val="visible"/>
                                      </p:to>
                                    </p:set>
                                    <p:anim calcmode="lin" valueType="num">
                                      <p:cBhvr additive="base">
                                        <p:cTn id="49" dur="500" fill="hold"/>
                                        <p:tgtEl>
                                          <p:spTgt spid="7184"/>
                                        </p:tgtEl>
                                        <p:attrNameLst>
                                          <p:attrName>ppt_x</p:attrName>
                                        </p:attrNameLst>
                                      </p:cBhvr>
                                      <p:tavLst>
                                        <p:tav tm="0">
                                          <p:val>
                                            <p:strVal val="0-#ppt_w/2"/>
                                          </p:val>
                                        </p:tav>
                                        <p:tav tm="100000">
                                          <p:val>
                                            <p:strVal val="#ppt_x"/>
                                          </p:val>
                                        </p:tav>
                                      </p:tavLst>
                                    </p:anim>
                                    <p:anim calcmode="lin" valueType="num">
                                      <p:cBhvr additive="base">
                                        <p:cTn id="50" dur="500" fill="hold"/>
                                        <p:tgtEl>
                                          <p:spTgt spid="718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7186"/>
                                        </p:tgtEl>
                                        <p:attrNameLst>
                                          <p:attrName>style.visibility</p:attrName>
                                        </p:attrNameLst>
                                      </p:cBhvr>
                                      <p:to>
                                        <p:strVal val="visible"/>
                                      </p:to>
                                    </p:set>
                                    <p:animEffect transition="in" filter="box(in)">
                                      <p:cBhvr>
                                        <p:cTn id="55" dur="500"/>
                                        <p:tgtEl>
                                          <p:spTgt spid="718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7188"/>
                                        </p:tgtEl>
                                        <p:attrNameLst>
                                          <p:attrName>style.visibility</p:attrName>
                                        </p:attrNameLst>
                                      </p:cBhvr>
                                      <p:to>
                                        <p:strVal val="visible"/>
                                      </p:to>
                                    </p:set>
                                    <p:anim calcmode="lin" valueType="num">
                                      <p:cBhvr additive="base">
                                        <p:cTn id="60" dur="500" fill="hold"/>
                                        <p:tgtEl>
                                          <p:spTgt spid="7188"/>
                                        </p:tgtEl>
                                        <p:attrNameLst>
                                          <p:attrName>ppt_x</p:attrName>
                                        </p:attrNameLst>
                                      </p:cBhvr>
                                      <p:tavLst>
                                        <p:tav tm="0">
                                          <p:val>
                                            <p:strVal val="1+#ppt_w/2"/>
                                          </p:val>
                                        </p:tav>
                                        <p:tav tm="100000">
                                          <p:val>
                                            <p:strVal val="#ppt_x"/>
                                          </p:val>
                                        </p:tav>
                                      </p:tavLst>
                                    </p:anim>
                                    <p:anim calcmode="lin" valueType="num">
                                      <p:cBhvr additive="base">
                                        <p:cTn id="61" dur="500" fill="hold"/>
                                        <p:tgtEl>
                                          <p:spTgt spid="718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7189"/>
                                        </p:tgtEl>
                                        <p:attrNameLst>
                                          <p:attrName>style.visibility</p:attrName>
                                        </p:attrNameLst>
                                      </p:cBhvr>
                                      <p:to>
                                        <p:strVal val="visible"/>
                                      </p:to>
                                    </p:set>
                                    <p:animEffect transition="in" filter="box(in)">
                                      <p:cBhvr>
                                        <p:cTn id="66" dur="5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P spid="7173" grpId="0" animBg="1"/>
      <p:bldP spid="7174" grpId="0" animBg="1"/>
      <p:bldP spid="7175" grpId="0" animBg="1"/>
      <p:bldP spid="7176" grpId="0" animBg="1"/>
      <p:bldP spid="7177" grpId="0" animBg="1"/>
      <p:bldP spid="7178" grpId="0" animBg="1"/>
      <p:bldP spid="7179" grpId="0" animBg="1"/>
      <p:bldP spid="7180" grpId="0" animBg="1"/>
      <p:bldP spid="7181" grpId="0" animBg="1"/>
      <p:bldP spid="7182" grpId="0" animBg="1"/>
      <p:bldP spid="7186" grpId="0" animBg="1"/>
      <p:bldP spid="718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TC104033925[[fn=Droplet]]</Template>
  <TotalTime>5087</TotalTime>
  <Words>1392</Words>
  <Application>Microsoft Macintosh PowerPoint</Application>
  <PresentationFormat>On-screen Show (4:3)</PresentationFormat>
  <Paragraphs>153</Paragraphs>
  <Slides>40</Slides>
  <Notes>4</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Slate</vt:lpstr>
      <vt:lpstr>Droplet</vt:lpstr>
      <vt:lpstr>Exploration &amp; Colonization</vt:lpstr>
      <vt:lpstr>Essential Question</vt:lpstr>
      <vt:lpstr>Before the Era of Exploration</vt:lpstr>
      <vt:lpstr>PowerPoint Presentation</vt:lpstr>
      <vt:lpstr>PowerPoint Presentation</vt:lpstr>
      <vt:lpstr>Fast Forward to the 15th Century!!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Lasting Impact of Columbus</vt:lpstr>
      <vt:lpstr>PowerPoint Presentation</vt:lpstr>
      <vt:lpstr>PowerPoint Presentation</vt:lpstr>
      <vt:lpstr>Switch to Colombian exchange power point</vt:lpstr>
      <vt:lpstr>Treaty of Tordesillas</vt:lpstr>
      <vt:lpstr>PowerPoint Presentation</vt:lpstr>
      <vt:lpstr>Spain Builds an Empire</vt:lpstr>
      <vt:lpstr>PowerPoint Presentation</vt:lpstr>
      <vt:lpstr>Colonizing North America</vt:lpstr>
      <vt:lpstr>Common Reasons for European Exploration</vt:lpstr>
      <vt:lpstr>PowerPoint Presentation</vt:lpstr>
      <vt:lpstr>Northwest Passage</vt:lpstr>
      <vt:lpstr>Northwest Passage</vt:lpstr>
      <vt:lpstr>Common Reasons for European Exploration</vt:lpstr>
      <vt:lpstr>New France (Canada)</vt:lpstr>
      <vt:lpstr>New France</vt:lpstr>
      <vt:lpstr>England</vt:lpstr>
      <vt:lpstr>England</vt:lpstr>
      <vt:lpstr>Chart the Motives and Reasons for Exploration according to the PEGS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&amp; Colonization</dc:title>
  <dc:creator>Lilly</dc:creator>
  <cp:lastModifiedBy>Durham Public Schools</cp:lastModifiedBy>
  <cp:revision>302</cp:revision>
  <cp:lastPrinted>1601-01-01T00:00:00Z</cp:lastPrinted>
  <dcterms:created xsi:type="dcterms:W3CDTF">2004-09-13T06:54:46Z</dcterms:created>
  <dcterms:modified xsi:type="dcterms:W3CDTF">2015-07-18T18:22:37Z</dcterms:modified>
</cp:coreProperties>
</file>