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wav" ContentType="audio/wav"/>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1" d="100"/>
          <a:sy n="81" d="100"/>
        </p:scale>
        <p:origin x="-1224" y="-80"/>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7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E89044-AF7B-4D7D-BB89-97BD1EAD883D}" type="datetimeFigureOut">
              <a:rPr lang="en-US" smtClean="0"/>
              <a:t>10/28/15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B49AC10-0EC7-4A5F-9CC1-F983F0594B4D}" type="slidenum">
              <a:rPr lang="en-US" smtClean="0"/>
              <a:t>‹#›</a:t>
            </a:fld>
            <a:endParaRPr lang="en-US" dirty="0"/>
          </a:p>
        </p:txBody>
      </p:sp>
    </p:spTree>
    <p:extLst>
      <p:ext uri="{BB962C8B-B14F-4D97-AF65-F5344CB8AC3E}">
        <p14:creationId xmlns:p14="http://schemas.microsoft.com/office/powerpoint/2010/main" val="955785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audio" Target="../media/audio1.wav"/><Relationship Id="rId2" Type="http://schemas.openxmlformats.org/officeDocument/2006/relationships/slideMaster" Target="../slideMasters/slideMaster1.xml"/><Relationship Id="rId3"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1" Type="http://schemas.openxmlformats.org/officeDocument/2006/relationships/audio" Target="../media/audio1.wav"/><Relationship Id="rId2" Type="http://schemas.openxmlformats.org/officeDocument/2006/relationships/slideMaster" Target="../slideMasters/slideMaster1.xml"/><Relationship Id="rId3"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1" Type="http://schemas.openxmlformats.org/officeDocument/2006/relationships/audio" Target="../media/audio1.wav"/><Relationship Id="rId2" Type="http://schemas.openxmlformats.org/officeDocument/2006/relationships/slideMaster" Target="../slideMasters/slideMaster1.xml"/><Relationship Id="rId3"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audio" Target="../media/audio1.wav"/><Relationship Id="rId2" Type="http://schemas.openxmlformats.org/officeDocument/2006/relationships/slideMaster" Target="../slideMasters/slideMaster1.xml"/><Relationship Id="rId3"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1" Type="http://schemas.openxmlformats.org/officeDocument/2006/relationships/audio" Target="../media/audio1.wav"/><Relationship Id="rId2" Type="http://schemas.openxmlformats.org/officeDocument/2006/relationships/slideMaster" Target="../slideMasters/slideMaster1.xml"/><Relationship Id="rId3"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1" Type="http://schemas.openxmlformats.org/officeDocument/2006/relationships/audio" Target="../media/audio1.wav"/><Relationship Id="rId2" Type="http://schemas.openxmlformats.org/officeDocument/2006/relationships/slideMaster" Target="../slideMasters/slideMaster1.xml"/><Relationship Id="rId3"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1" Type="http://schemas.openxmlformats.org/officeDocument/2006/relationships/audio" Target="../media/audio1.wav"/><Relationship Id="rId2" Type="http://schemas.openxmlformats.org/officeDocument/2006/relationships/slideMaster" Target="../slideMasters/slideMaster1.xml"/><Relationship Id="rId3"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1" Type="http://schemas.openxmlformats.org/officeDocument/2006/relationships/audio" Target="../media/audio1.wav"/><Relationship Id="rId2" Type="http://schemas.openxmlformats.org/officeDocument/2006/relationships/slideMaster" Target="../slideMasters/slideMaster1.xml"/><Relationship Id="rId3"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1" Type="http://schemas.openxmlformats.org/officeDocument/2006/relationships/audio" Target="../media/audio1.wav"/><Relationship Id="rId2" Type="http://schemas.openxmlformats.org/officeDocument/2006/relationships/slideMaster" Target="../slideMasters/slideMaster1.xml"/><Relationship Id="rId3"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1" Type="http://schemas.openxmlformats.org/officeDocument/2006/relationships/audio" Target="../media/audio1.wav"/><Relationship Id="rId2" Type="http://schemas.openxmlformats.org/officeDocument/2006/relationships/slideMaster" Target="../slideMasters/slideMaster1.xml"/><Relationship Id="rId3"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1" Type="http://schemas.openxmlformats.org/officeDocument/2006/relationships/audio" Target="../media/audio1.wav"/><Relationship Id="rId2" Type="http://schemas.openxmlformats.org/officeDocument/2006/relationships/slideMaster" Target="../slideMasters/slideMaster1.xml"/><Relationship Id="rId3"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8FAECE-53A5-4910-91BA-77B9044C4527}" type="datetimeFigureOut">
              <a:rPr lang="en-US" smtClean="0"/>
              <a:t>10/28/15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DB9C94-D69A-49F3-9BE3-2C1A6FB88282}" type="slidenum">
              <a:rPr lang="en-US" smtClean="0"/>
              <a:t>‹#›</a:t>
            </a:fld>
            <a:endParaRPr lang="en-US" dirty="0"/>
          </a:p>
        </p:txBody>
      </p:sp>
    </p:spTree>
    <p:extLst>
      <p:ext uri="{BB962C8B-B14F-4D97-AF65-F5344CB8AC3E}">
        <p14:creationId xmlns:p14="http://schemas.microsoft.com/office/powerpoint/2010/main" val="1285981707"/>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1" name="click.wav"/>
          </p:stSnd>
        </p:sndAc>
      </p:transition>
    </mc:Choice>
    <mc:Fallback xmlns="">
      <p:transition spd="slow">
        <p:dissolve/>
        <p:sndAc>
          <p:stSnd>
            <p:snd r:embed="rId3" name="click.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8FAECE-53A5-4910-91BA-77B9044C4527}" type="datetimeFigureOut">
              <a:rPr lang="en-US" smtClean="0"/>
              <a:t>10/28/15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DB9C94-D69A-49F3-9BE3-2C1A6FB88282}" type="slidenum">
              <a:rPr lang="en-US" smtClean="0"/>
              <a:t>‹#›</a:t>
            </a:fld>
            <a:endParaRPr lang="en-US" dirty="0"/>
          </a:p>
        </p:txBody>
      </p:sp>
    </p:spTree>
    <p:extLst>
      <p:ext uri="{BB962C8B-B14F-4D97-AF65-F5344CB8AC3E}">
        <p14:creationId xmlns:p14="http://schemas.microsoft.com/office/powerpoint/2010/main" val="1422872587"/>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1" name="click.wav"/>
          </p:stSnd>
        </p:sndAc>
      </p:transition>
    </mc:Choice>
    <mc:Fallback xmlns="">
      <p:transition spd="slow">
        <p:dissolve/>
        <p:sndAc>
          <p:stSnd>
            <p:snd r:embed="rId3" name="click.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8FAECE-53A5-4910-91BA-77B9044C4527}" type="datetimeFigureOut">
              <a:rPr lang="en-US" smtClean="0"/>
              <a:t>10/28/15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DB9C94-D69A-49F3-9BE3-2C1A6FB88282}" type="slidenum">
              <a:rPr lang="en-US" smtClean="0"/>
              <a:t>‹#›</a:t>
            </a:fld>
            <a:endParaRPr lang="en-US" dirty="0"/>
          </a:p>
        </p:txBody>
      </p:sp>
    </p:spTree>
    <p:extLst>
      <p:ext uri="{BB962C8B-B14F-4D97-AF65-F5344CB8AC3E}">
        <p14:creationId xmlns:p14="http://schemas.microsoft.com/office/powerpoint/2010/main" val="1490316174"/>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1" name="click.wav"/>
          </p:stSnd>
        </p:sndAc>
      </p:transition>
    </mc:Choice>
    <mc:Fallback xmlns="">
      <p:transition spd="slow">
        <p:dissolve/>
        <p:sndAc>
          <p:stSnd>
            <p:snd r:embed="rId3" name="click.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8FAECE-53A5-4910-91BA-77B9044C4527}" type="datetimeFigureOut">
              <a:rPr lang="en-US" smtClean="0"/>
              <a:t>10/28/15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DB9C94-D69A-49F3-9BE3-2C1A6FB88282}" type="slidenum">
              <a:rPr lang="en-US" smtClean="0"/>
              <a:t>‹#›</a:t>
            </a:fld>
            <a:endParaRPr lang="en-US" dirty="0"/>
          </a:p>
        </p:txBody>
      </p:sp>
    </p:spTree>
    <p:extLst>
      <p:ext uri="{BB962C8B-B14F-4D97-AF65-F5344CB8AC3E}">
        <p14:creationId xmlns:p14="http://schemas.microsoft.com/office/powerpoint/2010/main" val="3452490270"/>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1" name="click.wav"/>
          </p:stSnd>
        </p:sndAc>
      </p:transition>
    </mc:Choice>
    <mc:Fallback xmlns="">
      <p:transition spd="slow">
        <p:dissolve/>
        <p:sndAc>
          <p:stSnd>
            <p:snd r:embed="rId3" name="click.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8FAECE-53A5-4910-91BA-77B9044C4527}" type="datetimeFigureOut">
              <a:rPr lang="en-US" smtClean="0"/>
              <a:t>10/28/15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DB9C94-D69A-49F3-9BE3-2C1A6FB88282}" type="slidenum">
              <a:rPr lang="en-US" smtClean="0"/>
              <a:t>‹#›</a:t>
            </a:fld>
            <a:endParaRPr lang="en-US" dirty="0"/>
          </a:p>
        </p:txBody>
      </p:sp>
    </p:spTree>
    <p:extLst>
      <p:ext uri="{BB962C8B-B14F-4D97-AF65-F5344CB8AC3E}">
        <p14:creationId xmlns:p14="http://schemas.microsoft.com/office/powerpoint/2010/main" val="2305893385"/>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1" name="click.wav"/>
          </p:stSnd>
        </p:sndAc>
      </p:transition>
    </mc:Choice>
    <mc:Fallback xmlns="">
      <p:transition spd="slow">
        <p:dissolve/>
        <p:sndAc>
          <p:stSnd>
            <p:snd r:embed="rId3" name="click.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8FAECE-53A5-4910-91BA-77B9044C4527}" type="datetimeFigureOut">
              <a:rPr lang="en-US" smtClean="0"/>
              <a:t>10/28/15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DB9C94-D69A-49F3-9BE3-2C1A6FB88282}" type="slidenum">
              <a:rPr lang="en-US" smtClean="0"/>
              <a:t>‹#›</a:t>
            </a:fld>
            <a:endParaRPr lang="en-US" dirty="0"/>
          </a:p>
        </p:txBody>
      </p:sp>
    </p:spTree>
    <p:extLst>
      <p:ext uri="{BB962C8B-B14F-4D97-AF65-F5344CB8AC3E}">
        <p14:creationId xmlns:p14="http://schemas.microsoft.com/office/powerpoint/2010/main" val="1826851886"/>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1" name="click.wav"/>
          </p:stSnd>
        </p:sndAc>
      </p:transition>
    </mc:Choice>
    <mc:Fallback xmlns="">
      <p:transition spd="slow">
        <p:dissolve/>
        <p:sndAc>
          <p:stSnd>
            <p:snd r:embed="rId3" name="click.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8FAECE-53A5-4910-91BA-77B9044C4527}" type="datetimeFigureOut">
              <a:rPr lang="en-US" smtClean="0"/>
              <a:t>10/28/15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BDB9C94-D69A-49F3-9BE3-2C1A6FB88282}" type="slidenum">
              <a:rPr lang="en-US" smtClean="0"/>
              <a:t>‹#›</a:t>
            </a:fld>
            <a:endParaRPr lang="en-US" dirty="0"/>
          </a:p>
        </p:txBody>
      </p:sp>
    </p:spTree>
    <p:extLst>
      <p:ext uri="{BB962C8B-B14F-4D97-AF65-F5344CB8AC3E}">
        <p14:creationId xmlns:p14="http://schemas.microsoft.com/office/powerpoint/2010/main" val="1441059030"/>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1" name="click.wav"/>
          </p:stSnd>
        </p:sndAc>
      </p:transition>
    </mc:Choice>
    <mc:Fallback xmlns="">
      <p:transition spd="slow">
        <p:dissolve/>
        <p:sndAc>
          <p:stSnd>
            <p:snd r:embed="rId3" name="click.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8FAECE-53A5-4910-91BA-77B9044C4527}" type="datetimeFigureOut">
              <a:rPr lang="en-US" smtClean="0"/>
              <a:t>10/28/15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DB9C94-D69A-49F3-9BE3-2C1A6FB88282}" type="slidenum">
              <a:rPr lang="en-US" smtClean="0"/>
              <a:t>‹#›</a:t>
            </a:fld>
            <a:endParaRPr lang="en-US" dirty="0"/>
          </a:p>
        </p:txBody>
      </p:sp>
    </p:spTree>
    <p:extLst>
      <p:ext uri="{BB962C8B-B14F-4D97-AF65-F5344CB8AC3E}">
        <p14:creationId xmlns:p14="http://schemas.microsoft.com/office/powerpoint/2010/main" val="365668279"/>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1" name="click.wav"/>
          </p:stSnd>
        </p:sndAc>
      </p:transition>
    </mc:Choice>
    <mc:Fallback xmlns="">
      <p:transition spd="slow">
        <p:dissolve/>
        <p:sndAc>
          <p:stSnd>
            <p:snd r:embed="rId3" name="click.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8FAECE-53A5-4910-91BA-77B9044C4527}" type="datetimeFigureOut">
              <a:rPr lang="en-US" smtClean="0"/>
              <a:t>10/28/15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BDB9C94-D69A-49F3-9BE3-2C1A6FB88282}" type="slidenum">
              <a:rPr lang="en-US" smtClean="0"/>
              <a:t>‹#›</a:t>
            </a:fld>
            <a:endParaRPr lang="en-US" dirty="0"/>
          </a:p>
        </p:txBody>
      </p:sp>
    </p:spTree>
    <p:extLst>
      <p:ext uri="{BB962C8B-B14F-4D97-AF65-F5344CB8AC3E}">
        <p14:creationId xmlns:p14="http://schemas.microsoft.com/office/powerpoint/2010/main" val="2118804209"/>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1" name="click.wav"/>
          </p:stSnd>
        </p:sndAc>
      </p:transition>
    </mc:Choice>
    <mc:Fallback xmlns="">
      <p:transition spd="slow">
        <p:dissolve/>
        <p:sndAc>
          <p:stSnd>
            <p:snd r:embed="rId3" name="click.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8FAECE-53A5-4910-91BA-77B9044C4527}" type="datetimeFigureOut">
              <a:rPr lang="en-US" smtClean="0"/>
              <a:t>10/28/15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DB9C94-D69A-49F3-9BE3-2C1A6FB88282}" type="slidenum">
              <a:rPr lang="en-US" smtClean="0"/>
              <a:t>‹#›</a:t>
            </a:fld>
            <a:endParaRPr lang="en-US" dirty="0"/>
          </a:p>
        </p:txBody>
      </p:sp>
    </p:spTree>
    <p:extLst>
      <p:ext uri="{BB962C8B-B14F-4D97-AF65-F5344CB8AC3E}">
        <p14:creationId xmlns:p14="http://schemas.microsoft.com/office/powerpoint/2010/main" val="3804200143"/>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1" name="click.wav"/>
          </p:stSnd>
        </p:sndAc>
      </p:transition>
    </mc:Choice>
    <mc:Fallback xmlns="">
      <p:transition spd="slow">
        <p:dissolve/>
        <p:sndAc>
          <p:stSnd>
            <p:snd r:embed="rId3" name="click.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8FAECE-53A5-4910-91BA-77B9044C4527}" type="datetimeFigureOut">
              <a:rPr lang="en-US" smtClean="0"/>
              <a:t>10/28/15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DB9C94-D69A-49F3-9BE3-2C1A6FB88282}" type="slidenum">
              <a:rPr lang="en-US" smtClean="0"/>
              <a:t>‹#›</a:t>
            </a:fld>
            <a:endParaRPr lang="en-US" dirty="0"/>
          </a:p>
        </p:txBody>
      </p:sp>
    </p:spTree>
    <p:extLst>
      <p:ext uri="{BB962C8B-B14F-4D97-AF65-F5344CB8AC3E}">
        <p14:creationId xmlns:p14="http://schemas.microsoft.com/office/powerpoint/2010/main" val="22318218"/>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1" name="click.wav"/>
          </p:stSnd>
        </p:sndAc>
      </p:transition>
    </mc:Choice>
    <mc:Fallback xmlns="">
      <p:transition spd="slow">
        <p:dissolve/>
        <p:sndAc>
          <p:stSnd>
            <p:snd r:embed="rId3" name="click.wav"/>
          </p:stSnd>
        </p:sndAc>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audio" Target="../media/audio1.wav"/><Relationship Id="rId14" Type="http://schemas.openxmlformats.org/officeDocument/2006/relationships/audio" Target="../media/audio1.wav"/><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8FAECE-53A5-4910-91BA-77B9044C4527}" type="datetimeFigureOut">
              <a:rPr lang="en-US" smtClean="0"/>
              <a:t>10/28/15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DB9C94-D69A-49F3-9BE3-2C1A6FB88282}" type="slidenum">
              <a:rPr lang="en-US" smtClean="0"/>
              <a:t>‹#›</a:t>
            </a:fld>
            <a:endParaRPr lang="en-US" dirty="0"/>
          </a:p>
        </p:txBody>
      </p:sp>
    </p:spTree>
    <p:extLst>
      <p:ext uri="{BB962C8B-B14F-4D97-AF65-F5344CB8AC3E}">
        <p14:creationId xmlns:p14="http://schemas.microsoft.com/office/powerpoint/2010/main" val="2835196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dissolve/>
        <p:sndAc>
          <p:stSnd>
            <p:snd r:embed="rId13" name="click.wav"/>
          </p:stSnd>
        </p:sndAc>
      </p:transition>
    </mc:Choice>
    <mc:Fallback xmlns="">
      <p:transition spd="slow">
        <p:dissolve/>
        <p:sndAc>
          <p:stSnd>
            <p:snd r:embed="rId14" name="click.wav"/>
          </p:stSnd>
        </p:sndAc>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audio" Target="../media/audio1.wav"/><Relationship Id="rId1" Type="http://schemas.openxmlformats.org/officeDocument/2006/relationships/slideLayout" Target="../slideLayouts/slideLayout1.xml"/><Relationship Id="rId2"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audio" Target="../media/audio1.wav"/><Relationship Id="rId1" Type="http://schemas.openxmlformats.org/officeDocument/2006/relationships/slideLayout" Target="../slideLayouts/slideLayout4.xml"/><Relationship Id="rId2"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audio" Target="../media/audio1.wav"/><Relationship Id="rId1" Type="http://schemas.openxmlformats.org/officeDocument/2006/relationships/slideLayout" Target="../slideLayouts/slideLayout4.xml"/><Relationship Id="rId2"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audio" Target="../media/audio1.wav"/><Relationship Id="rId1" Type="http://schemas.openxmlformats.org/officeDocument/2006/relationships/slideLayout" Target="../slideLayouts/slideLayout4.xml"/><Relationship Id="rId2"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audio" Target="../media/audio1.wav"/><Relationship Id="rId1" Type="http://schemas.openxmlformats.org/officeDocument/2006/relationships/slideLayout" Target="../slideLayouts/slideLayout4.xml"/><Relationship Id="rId2"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audio" Target="../media/audio1.wav"/><Relationship Id="rId1" Type="http://schemas.openxmlformats.org/officeDocument/2006/relationships/slideLayout" Target="../slideLayouts/slideLayout4.xml"/><Relationship Id="rId2"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audio" Target="../media/audio1.wav"/><Relationship Id="rId1" Type="http://schemas.openxmlformats.org/officeDocument/2006/relationships/slideLayout" Target="../slideLayouts/slideLayout4.xml"/><Relationship Id="rId2"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audio" Target="../media/audio1.wav"/><Relationship Id="rId1" Type="http://schemas.openxmlformats.org/officeDocument/2006/relationships/slideLayout" Target="../slideLayouts/slideLayout4.xml"/><Relationship Id="rId2"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audio" Target="../media/audio1.wav"/><Relationship Id="rId1" Type="http://schemas.openxmlformats.org/officeDocument/2006/relationships/slideLayout" Target="../slideLayouts/slideLayout4.xml"/><Relationship Id="rId2"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audio" Target="../media/audio1.wav"/><Relationship Id="rId1" Type="http://schemas.openxmlformats.org/officeDocument/2006/relationships/slideLayout" Target="../slideLayouts/slideLayout4.xml"/><Relationship Id="rId2" Type="http://schemas.openxmlformats.org/officeDocument/2006/relationships/audio" Target="../media/audio1.wav"/></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audio" Target="../media/audio1.wav"/><Relationship Id="rId3" Type="http://schemas.openxmlformats.org/officeDocument/2006/relationships/audio" Target="../media/audio1.wav"/></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wav"/><Relationship Id="rId3"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audio" Target="../media/audio1.wav"/><Relationship Id="rId1" Type="http://schemas.openxmlformats.org/officeDocument/2006/relationships/slideLayout" Target="../slideLayouts/slideLayout4.xml"/><Relationship Id="rId2"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audio" Target="../media/audio1.wav"/><Relationship Id="rId1" Type="http://schemas.openxmlformats.org/officeDocument/2006/relationships/slideLayout" Target="../slideLayouts/slideLayout4.xml"/><Relationship Id="rId2"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audio" Target="../media/audio1.wav"/><Relationship Id="rId1" Type="http://schemas.openxmlformats.org/officeDocument/2006/relationships/slideLayout" Target="../slideLayouts/slideLayout4.xml"/><Relationship Id="rId2"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audio" Target="../media/audio1.wav"/><Relationship Id="rId1" Type="http://schemas.openxmlformats.org/officeDocument/2006/relationships/slideLayout" Target="../slideLayouts/slideLayout4.xml"/><Relationship Id="rId2"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audio" Target="../media/audio1.wav"/><Relationship Id="rId1" Type="http://schemas.openxmlformats.org/officeDocument/2006/relationships/slideLayout" Target="../slideLayouts/slideLayout4.xml"/><Relationship Id="rId2"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audio" Target="../media/audio1.wav"/><Relationship Id="rId1" Type="http://schemas.openxmlformats.org/officeDocument/2006/relationships/slideLayout" Target="../slideLayouts/slideLayout4.xml"/><Relationship Id="rId2"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0100" y="762000"/>
            <a:ext cx="7772400" cy="762000"/>
          </a:xfrm>
        </p:spPr>
        <p:txBody>
          <a:bodyPr>
            <a:normAutofit/>
          </a:bodyPr>
          <a:lstStyle/>
          <a:p>
            <a:r>
              <a:rPr lang="en-US" dirty="0" smtClean="0"/>
              <a:t>THE AMERICAN REVOLUTION</a:t>
            </a:r>
            <a:endParaRPr lang="en-US" dirty="0"/>
          </a:p>
        </p:txBody>
      </p:sp>
      <p:sp>
        <p:nvSpPr>
          <p:cNvPr id="3" name="Subtitle 2"/>
          <p:cNvSpPr>
            <a:spLocks noGrp="1"/>
          </p:cNvSpPr>
          <p:nvPr>
            <p:ph type="subTitle" idx="1"/>
          </p:nvPr>
        </p:nvSpPr>
        <p:spPr/>
        <p:txBody>
          <a:bodyPr/>
          <a:lstStyle/>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752600"/>
            <a:ext cx="6477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7751529"/>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2" name="click.wav"/>
          </p:stSnd>
        </p:sndAc>
      </p:transition>
    </mc:Choice>
    <mc:Fallback xmlns="">
      <p:transition spd="slow">
        <p:dissolve/>
        <p:sndAc>
          <p:stSnd>
            <p:snd r:embed="rId4" name="click.wav"/>
          </p:stSnd>
        </p:sndAc>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Turning Point</a:t>
            </a:r>
            <a:endParaRPr lang="en-US" b="1" dirty="0"/>
          </a:p>
        </p:txBody>
      </p:sp>
      <p:sp>
        <p:nvSpPr>
          <p:cNvPr id="4" name="Content Placeholder 3"/>
          <p:cNvSpPr>
            <a:spLocks noGrp="1"/>
          </p:cNvSpPr>
          <p:nvPr>
            <p:ph sz="half" idx="2"/>
          </p:nvPr>
        </p:nvSpPr>
        <p:spPr/>
        <p:txBody>
          <a:bodyPr>
            <a:normAutofit fontScale="85000" lnSpcReduction="10000"/>
          </a:bodyPr>
          <a:lstStyle/>
          <a:p>
            <a:r>
              <a:rPr lang="en-US" dirty="0" smtClean="0"/>
              <a:t>At Saratoga, New York General John Burgoyne expected more British troops to join him, but they did not arrive</a:t>
            </a:r>
          </a:p>
          <a:p>
            <a:r>
              <a:rPr lang="en-US" dirty="0" smtClean="0"/>
              <a:t>British end up surrounded by an army 3 times as large as his.  The British were trapped with no food </a:t>
            </a:r>
          </a:p>
          <a:p>
            <a:r>
              <a:rPr lang="en-US" dirty="0" smtClean="0"/>
              <a:t>October 17, 1777, 5,700 British soldiers hand their weapons to the Americans</a:t>
            </a:r>
          </a:p>
          <a:p>
            <a:endParaRPr lang="en-US" dirty="0" smtClean="0"/>
          </a:p>
          <a:p>
            <a:endParaRPr lang="en-US" dirty="0"/>
          </a:p>
        </p:txBody>
      </p:sp>
      <p:pic>
        <p:nvPicPr>
          <p:cNvPr id="717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004723" y="1600200"/>
            <a:ext cx="294355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358429"/>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2" name="click.wav"/>
          </p:stSnd>
        </p:sndAc>
      </p:transition>
    </mc:Choice>
    <mc:Fallback xmlns="">
      <p:transition spd="slow">
        <p:dissolve/>
        <p:sndAc>
          <p:stSnd>
            <p:snd r:embed="rId4" name="click.wav"/>
          </p:stSnd>
        </p:sndAc>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Allies</a:t>
            </a:r>
            <a:endParaRPr lang="en-US" b="1" dirty="0"/>
          </a:p>
        </p:txBody>
      </p:sp>
      <p:sp>
        <p:nvSpPr>
          <p:cNvPr id="3" name="Content Placeholder 2"/>
          <p:cNvSpPr>
            <a:spLocks noGrp="1"/>
          </p:cNvSpPr>
          <p:nvPr>
            <p:ph sz="half" idx="1"/>
          </p:nvPr>
        </p:nvSpPr>
        <p:spPr/>
        <p:txBody>
          <a:bodyPr>
            <a:normAutofit fontScale="77500" lnSpcReduction="20000"/>
          </a:bodyPr>
          <a:lstStyle/>
          <a:p>
            <a:r>
              <a:rPr lang="en-US" dirty="0" smtClean="0"/>
              <a:t>Ben Franklin went to France in 1776 to try to get support for the war, and they secretly gave money</a:t>
            </a:r>
          </a:p>
          <a:p>
            <a:r>
              <a:rPr lang="en-US" dirty="0" smtClean="0"/>
              <a:t>After victory at Saratoga, and the French realize America had a chance, they openly supported the colonies with money, equipment, and troops</a:t>
            </a:r>
          </a:p>
          <a:p>
            <a:r>
              <a:rPr lang="en-US" dirty="0" smtClean="0"/>
              <a:t>Spain and the Netherlands help, mostly because they hated the British, by giving money, rifles, and other supplies</a:t>
            </a:r>
          </a:p>
          <a:p>
            <a:endParaRPr lang="en-US" dirty="0"/>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29200" y="1295400"/>
            <a:ext cx="3581400" cy="472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8299415"/>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2" name="click.wav"/>
          </p:stSnd>
        </p:sndAc>
      </p:transition>
    </mc:Choice>
    <mc:Fallback xmlns="">
      <p:transition spd="slow">
        <p:dissolve/>
        <p:sndAc>
          <p:stSnd>
            <p:snd r:embed="rId4" name="click.wav"/>
          </p:stSnd>
        </p:sndAc>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Valley Forge</a:t>
            </a:r>
            <a:endParaRPr lang="en-US" b="1" dirty="0"/>
          </a:p>
        </p:txBody>
      </p:sp>
      <p:sp>
        <p:nvSpPr>
          <p:cNvPr id="4" name="Content Placeholder 3"/>
          <p:cNvSpPr>
            <a:spLocks noGrp="1"/>
          </p:cNvSpPr>
          <p:nvPr>
            <p:ph sz="half" idx="2"/>
          </p:nvPr>
        </p:nvSpPr>
        <p:spPr/>
        <p:txBody>
          <a:bodyPr>
            <a:normAutofit fontScale="85000" lnSpcReduction="20000"/>
          </a:bodyPr>
          <a:lstStyle/>
          <a:p>
            <a:r>
              <a:rPr lang="en-US" dirty="0" smtClean="0"/>
              <a:t>During the winter of 1777-78, George Washington and troops set up camp at Valley Forge, outside of Philadelphia</a:t>
            </a:r>
          </a:p>
          <a:p>
            <a:r>
              <a:rPr lang="en-US" dirty="0" smtClean="0"/>
              <a:t>They lacked food, clothing, and shelter</a:t>
            </a:r>
          </a:p>
          <a:p>
            <a:r>
              <a:rPr lang="en-US" dirty="0" smtClean="0"/>
              <a:t>Some men deserted</a:t>
            </a:r>
          </a:p>
          <a:p>
            <a:r>
              <a:rPr lang="en-US" dirty="0" smtClean="0"/>
              <a:t>Those that endured saw conditions improve gradually by spring and the army was much more disciplined and prepared to continue their fight</a:t>
            </a:r>
            <a:endParaRPr lang="en-US" dirty="0"/>
          </a:p>
        </p:txBody>
      </p:sp>
      <p:pic>
        <p:nvPicPr>
          <p:cNvPr id="205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734361" y="1600200"/>
            <a:ext cx="348427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2166640"/>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2" name="click.wav"/>
          </p:stSnd>
        </p:sndAc>
      </p:transition>
    </mc:Choice>
    <mc:Fallback xmlns="">
      <p:transition spd="slow">
        <p:dissolve/>
        <p:sndAc>
          <p:stSnd>
            <p:snd r:embed="rId4" name="click.wav"/>
          </p:stSnd>
        </p:sndAc>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War at Sea</a:t>
            </a:r>
            <a:endParaRPr lang="en-US" b="1" dirty="0"/>
          </a:p>
        </p:txBody>
      </p:sp>
      <p:sp>
        <p:nvSpPr>
          <p:cNvPr id="3" name="Content Placeholder 2"/>
          <p:cNvSpPr>
            <a:spLocks noGrp="1"/>
          </p:cNvSpPr>
          <p:nvPr>
            <p:ph sz="half" idx="1"/>
          </p:nvPr>
        </p:nvSpPr>
        <p:spPr/>
        <p:txBody>
          <a:bodyPr/>
          <a:lstStyle/>
          <a:p>
            <a:r>
              <a:rPr lang="en-US" dirty="0" smtClean="0"/>
              <a:t>Great Britain used its navy to set up blockades on American harbors</a:t>
            </a:r>
          </a:p>
          <a:p>
            <a:r>
              <a:rPr lang="en-US" dirty="0" smtClean="0"/>
              <a:t>John Paul Jones raided British ports and won battles at sea. This made him a hero to American Patriots</a:t>
            </a:r>
            <a:endParaRPr lang="en-US" dirty="0"/>
          </a:p>
        </p:txBody>
      </p:sp>
      <p:pic>
        <p:nvPicPr>
          <p:cNvPr id="3075"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23974" y="1856087"/>
            <a:ext cx="3887052" cy="401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7609352"/>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2" name="click.wav"/>
          </p:stSnd>
        </p:sndAc>
      </p:transition>
    </mc:Choice>
    <mc:Fallback xmlns="">
      <p:transition spd="slow">
        <p:dissolve/>
        <p:sndAc>
          <p:stSnd>
            <p:snd r:embed="rId4" name="click.wav"/>
          </p:stSnd>
        </p:sndAc>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Struggles in the South</a:t>
            </a:r>
            <a:endParaRPr lang="en-US" b="1" dirty="0"/>
          </a:p>
        </p:txBody>
      </p:sp>
      <p:sp>
        <p:nvSpPr>
          <p:cNvPr id="4" name="Content Placeholder 3"/>
          <p:cNvSpPr>
            <a:spLocks noGrp="1"/>
          </p:cNvSpPr>
          <p:nvPr>
            <p:ph sz="half" idx="2"/>
          </p:nvPr>
        </p:nvSpPr>
        <p:spPr/>
        <p:txBody>
          <a:bodyPr>
            <a:normAutofit lnSpcReduction="10000"/>
          </a:bodyPr>
          <a:lstStyle/>
          <a:p>
            <a:r>
              <a:rPr lang="en-US" dirty="0" smtClean="0"/>
              <a:t>General Charles Cornwallis was commander of British forces in the South.</a:t>
            </a:r>
          </a:p>
          <a:p>
            <a:r>
              <a:rPr lang="en-US" dirty="0" smtClean="0"/>
              <a:t>British won many battles in the South between 1778 and 1780 including Savannah, Georgia  and Charleston, South Carolina</a:t>
            </a:r>
            <a:endParaRPr lang="en-US" dirty="0"/>
          </a:p>
        </p:txBody>
      </p:sp>
      <p:pic>
        <p:nvPicPr>
          <p:cNvPr id="4098"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914400" y="1600200"/>
            <a:ext cx="3124200" cy="480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8210910"/>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2" name="click.wav"/>
          </p:stSnd>
        </p:sndAc>
      </p:transition>
    </mc:Choice>
    <mc:Fallback xmlns="">
      <p:transition spd="slow">
        <p:dissolve/>
        <p:sndAc>
          <p:stSnd>
            <p:snd r:embed="rId4" name="click.wav"/>
          </p:stSnd>
        </p:sndAc>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Patriots Rally Down South</a:t>
            </a:r>
            <a:endParaRPr lang="en-US" b="1" dirty="0"/>
          </a:p>
        </p:txBody>
      </p:sp>
      <p:sp>
        <p:nvSpPr>
          <p:cNvPr id="3" name="Content Placeholder 2"/>
          <p:cNvSpPr>
            <a:spLocks noGrp="1"/>
          </p:cNvSpPr>
          <p:nvPr>
            <p:ph sz="half" idx="1"/>
          </p:nvPr>
        </p:nvSpPr>
        <p:spPr/>
        <p:txBody>
          <a:bodyPr>
            <a:normAutofit lnSpcReduction="10000"/>
          </a:bodyPr>
          <a:lstStyle/>
          <a:p>
            <a:r>
              <a:rPr lang="en-US" dirty="0" smtClean="0"/>
              <a:t>Beginning in late 1780 the Patriots start winning battles such as King’s Mountain, Cowpens, and Guilford Courthouse</a:t>
            </a:r>
          </a:p>
          <a:p>
            <a:r>
              <a:rPr lang="en-US" dirty="0" smtClean="0"/>
              <a:t>General Nathanael Greene led American troops in the South beginning in October of 1780</a:t>
            </a:r>
            <a:endParaRPr lang="en-US" dirty="0"/>
          </a:p>
        </p:txBody>
      </p:sp>
      <p:pic>
        <p:nvPicPr>
          <p:cNvPr id="5122"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72000" y="1371600"/>
            <a:ext cx="4191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1468881"/>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2" name="click.wav"/>
          </p:stSnd>
        </p:sndAc>
      </p:transition>
    </mc:Choice>
    <mc:Fallback xmlns="">
      <p:transition spd="slow">
        <p:dissolve/>
        <p:sndAc>
          <p:stSnd>
            <p:snd r:embed="rId4" name="click.wav"/>
          </p:stSnd>
        </p:sndAc>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Victory at Yorktown</a:t>
            </a:r>
            <a:endParaRPr lang="en-US" b="1" dirty="0"/>
          </a:p>
        </p:txBody>
      </p:sp>
      <p:sp>
        <p:nvSpPr>
          <p:cNvPr id="3" name="Content Placeholder 2"/>
          <p:cNvSpPr>
            <a:spLocks noGrp="1"/>
          </p:cNvSpPr>
          <p:nvPr>
            <p:ph sz="half" idx="1"/>
          </p:nvPr>
        </p:nvSpPr>
        <p:spPr/>
        <p:txBody>
          <a:bodyPr>
            <a:normAutofit fontScale="77500" lnSpcReduction="20000"/>
          </a:bodyPr>
          <a:lstStyle/>
          <a:p>
            <a:r>
              <a:rPr lang="en-US" dirty="0" smtClean="0"/>
              <a:t>Washington knew General Cornwallis was camped on the Yorktown peninsula, in Virginia</a:t>
            </a:r>
          </a:p>
          <a:p>
            <a:r>
              <a:rPr lang="en-US" dirty="0" smtClean="0"/>
              <a:t>French ships cut off the British movements</a:t>
            </a:r>
          </a:p>
          <a:p>
            <a:r>
              <a:rPr lang="en-US" dirty="0" smtClean="0"/>
              <a:t>17,000 American and French troops trap 8,000 British </a:t>
            </a:r>
          </a:p>
          <a:p>
            <a:r>
              <a:rPr lang="en-US" dirty="0" smtClean="0"/>
              <a:t>Because the British thought Washington was going to attack New York, the rest of the British army was not there to assist General Cornwallis</a:t>
            </a:r>
            <a:endParaRPr lang="en-US" dirty="0"/>
          </a:p>
        </p:txBody>
      </p:sp>
      <p:sp>
        <p:nvSpPr>
          <p:cNvPr id="4" name="Content Placeholder 3"/>
          <p:cNvSpPr>
            <a:spLocks noGrp="1"/>
          </p:cNvSpPr>
          <p:nvPr>
            <p:ph sz="half" idx="2"/>
          </p:nvPr>
        </p:nvSpPr>
        <p:spPr/>
        <p:txBody>
          <a:bodyPr>
            <a:normAutofit fontScale="77500" lnSpcReduction="20000"/>
          </a:bodyPr>
          <a:lstStyle/>
          <a:p>
            <a:pPr marL="0" indent="0">
              <a:buNone/>
            </a:pPr>
            <a:r>
              <a:rPr lang="en-US" dirty="0" smtClean="0"/>
              <a:t>On October 11 the Americans began a tremendous bombardment</a:t>
            </a:r>
          </a:p>
          <a:p>
            <a:pPr marL="0" indent="0">
              <a:buNone/>
            </a:pPr>
            <a:r>
              <a:rPr lang="en-US" dirty="0" smtClean="0"/>
              <a:t>British supplies began to run low and on October 19 General Cornwallis surrendered</a:t>
            </a:r>
          </a:p>
          <a:p>
            <a:pPr marL="0" indent="0">
              <a:buNone/>
            </a:pP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429000"/>
            <a:ext cx="4581525"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0571566"/>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2" name="click.wav"/>
          </p:stSnd>
        </p:sndAc>
      </p:transition>
    </mc:Choice>
    <mc:Fallback xmlns="">
      <p:transition spd="slow">
        <p:dissolve/>
        <p:sndAc>
          <p:stSnd>
            <p:snd r:embed="rId4" name="click.wav"/>
          </p:stSnd>
        </p:sndAc>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Accepting Defeat</a:t>
            </a:r>
            <a:endParaRPr lang="en-US" b="1" dirty="0"/>
          </a:p>
        </p:txBody>
      </p:sp>
      <p:sp>
        <p:nvSpPr>
          <p:cNvPr id="4" name="Content Placeholder 3"/>
          <p:cNvSpPr>
            <a:spLocks noGrp="1"/>
          </p:cNvSpPr>
          <p:nvPr>
            <p:ph sz="half" idx="2"/>
          </p:nvPr>
        </p:nvSpPr>
        <p:spPr/>
        <p:txBody>
          <a:bodyPr>
            <a:normAutofit fontScale="92500" lnSpcReduction="10000"/>
          </a:bodyPr>
          <a:lstStyle/>
          <a:p>
            <a:r>
              <a:rPr lang="en-US" dirty="0" smtClean="0"/>
              <a:t>The fighting did not really end at Yorktown. The British still controlled various cities such as New York and Charleston</a:t>
            </a:r>
          </a:p>
          <a:p>
            <a:r>
              <a:rPr lang="en-US" dirty="0" smtClean="0"/>
              <a:t>It did convince the British that the war to costly to continue so King George III prepared to give America their independence</a:t>
            </a:r>
            <a:endParaRPr lang="en-US" dirty="0"/>
          </a:p>
        </p:txBody>
      </p:sp>
      <p:pic>
        <p:nvPicPr>
          <p:cNvPr id="717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85800" y="1371600"/>
            <a:ext cx="3962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8226813"/>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2" name="click.wav"/>
          </p:stSnd>
        </p:sndAc>
      </p:transition>
    </mc:Choice>
    <mc:Fallback xmlns="">
      <p:transition spd="slow">
        <p:dissolve/>
        <p:sndAc>
          <p:stSnd>
            <p:snd r:embed="rId4" name="click.wav"/>
          </p:stSnd>
        </p:sndAc>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Treaty of Paris</a:t>
            </a:r>
            <a:endParaRPr lang="en-US" b="1" dirty="0"/>
          </a:p>
        </p:txBody>
      </p:sp>
      <p:sp>
        <p:nvSpPr>
          <p:cNvPr id="3" name="Content Placeholder 2"/>
          <p:cNvSpPr>
            <a:spLocks noGrp="1"/>
          </p:cNvSpPr>
          <p:nvPr>
            <p:ph sz="half" idx="1"/>
          </p:nvPr>
        </p:nvSpPr>
        <p:spPr/>
        <p:txBody>
          <a:bodyPr>
            <a:normAutofit fontScale="92500" lnSpcReduction="20000"/>
          </a:bodyPr>
          <a:lstStyle/>
          <a:p>
            <a:r>
              <a:rPr lang="en-US" dirty="0" smtClean="0"/>
              <a:t>The two sides send delegates </a:t>
            </a:r>
            <a:r>
              <a:rPr lang="en-US" smtClean="0"/>
              <a:t>to Paris, </a:t>
            </a:r>
            <a:r>
              <a:rPr lang="en-US" dirty="0" smtClean="0"/>
              <a:t>France</a:t>
            </a:r>
          </a:p>
          <a:p>
            <a:r>
              <a:rPr lang="en-US" dirty="0" smtClean="0"/>
              <a:t>Benjamin Franklin, John Adams, and John Jay represent the United States</a:t>
            </a:r>
          </a:p>
          <a:p>
            <a:r>
              <a:rPr lang="en-US" dirty="0" smtClean="0"/>
              <a:t>Signed September 3, 1783</a:t>
            </a:r>
          </a:p>
          <a:p>
            <a:r>
              <a:rPr lang="en-US" dirty="0" smtClean="0"/>
              <a:t>Terms included that Great Britain would  recognize the U.S. as independent, the British would withdraw all troops, among other things</a:t>
            </a:r>
            <a:endParaRPr lang="en-US" dirty="0"/>
          </a:p>
        </p:txBody>
      </p:sp>
      <p:pic>
        <p:nvPicPr>
          <p:cNvPr id="8194"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925275" y="1600200"/>
            <a:ext cx="348445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2731528"/>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2" name="click.wav"/>
          </p:stSnd>
        </p:sndAc>
      </p:transition>
    </mc:Choice>
    <mc:Fallback xmlns="">
      <p:transition spd="slow">
        <p:dissolve/>
        <p:sndAc>
          <p:stSnd>
            <p:snd r:embed="rId4" name="click.wav"/>
          </p:stSnd>
        </p:sndAc>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Two Sides</a:t>
            </a:r>
            <a:endParaRPr lang="en-US" b="1" dirty="0"/>
          </a:p>
        </p:txBody>
      </p:sp>
      <p:sp>
        <p:nvSpPr>
          <p:cNvPr id="3" name="Text Placeholder 2"/>
          <p:cNvSpPr>
            <a:spLocks noGrp="1"/>
          </p:cNvSpPr>
          <p:nvPr>
            <p:ph type="body" idx="1"/>
          </p:nvPr>
        </p:nvSpPr>
        <p:spPr/>
        <p:txBody>
          <a:bodyPr/>
          <a:lstStyle/>
          <a:p>
            <a:r>
              <a:rPr lang="en-US" dirty="0" smtClean="0"/>
              <a:t>British</a:t>
            </a:r>
            <a:endParaRPr lang="en-US" dirty="0"/>
          </a:p>
        </p:txBody>
      </p:sp>
      <p:sp>
        <p:nvSpPr>
          <p:cNvPr id="4" name="Content Placeholder 3"/>
          <p:cNvSpPr>
            <a:spLocks noGrp="1"/>
          </p:cNvSpPr>
          <p:nvPr>
            <p:ph sz="half" idx="2"/>
          </p:nvPr>
        </p:nvSpPr>
        <p:spPr>
          <a:xfrm>
            <a:off x="13854" y="2133600"/>
            <a:ext cx="4481945" cy="3962400"/>
          </a:xfrm>
        </p:spPr>
        <p:txBody>
          <a:bodyPr/>
          <a:lstStyle/>
          <a:p>
            <a:r>
              <a:rPr lang="en-US" dirty="0" smtClean="0"/>
              <a:t>They had the strongest navy in the world</a:t>
            </a:r>
          </a:p>
          <a:p>
            <a:r>
              <a:rPr lang="en-US" dirty="0" smtClean="0"/>
              <a:t>An experienced-well trained army</a:t>
            </a:r>
          </a:p>
          <a:p>
            <a:r>
              <a:rPr lang="en-US" dirty="0" smtClean="0"/>
              <a:t>The wealth of a worldwide empire</a:t>
            </a:r>
          </a:p>
          <a:p>
            <a:r>
              <a:rPr lang="en-US" dirty="0" smtClean="0"/>
              <a:t>Much larger population (9 million compared to 2.5 million)</a:t>
            </a:r>
            <a:endParaRPr lang="en-US" dirty="0"/>
          </a:p>
        </p:txBody>
      </p:sp>
      <p:sp>
        <p:nvSpPr>
          <p:cNvPr id="5" name="Text Placeholder 4"/>
          <p:cNvSpPr>
            <a:spLocks noGrp="1"/>
          </p:cNvSpPr>
          <p:nvPr>
            <p:ph type="body" sz="quarter" idx="3"/>
          </p:nvPr>
        </p:nvSpPr>
        <p:spPr/>
        <p:txBody>
          <a:bodyPr/>
          <a:lstStyle/>
          <a:p>
            <a:r>
              <a:rPr lang="en-US" dirty="0" smtClean="0"/>
              <a:t>America</a:t>
            </a:r>
            <a:endParaRPr lang="en-US" dirty="0"/>
          </a:p>
        </p:txBody>
      </p:sp>
      <p:sp>
        <p:nvSpPr>
          <p:cNvPr id="6" name="Content Placeholder 5"/>
          <p:cNvSpPr>
            <a:spLocks noGrp="1"/>
          </p:cNvSpPr>
          <p:nvPr>
            <p:ph sz="quarter" idx="4"/>
          </p:nvPr>
        </p:nvSpPr>
        <p:spPr/>
        <p:txBody>
          <a:bodyPr/>
          <a:lstStyle/>
          <a:p>
            <a:r>
              <a:rPr lang="en-US" dirty="0" smtClean="0"/>
              <a:t>Lacked a regular army and a strong navy</a:t>
            </a:r>
          </a:p>
          <a:p>
            <a:r>
              <a:rPr lang="en-US" dirty="0" smtClean="0"/>
              <a:t>Soldiers lacked experience</a:t>
            </a:r>
          </a:p>
          <a:p>
            <a:r>
              <a:rPr lang="en-US" dirty="0" smtClean="0"/>
              <a:t>Weapons and ammunition in short supply</a:t>
            </a:r>
          </a:p>
          <a:p>
            <a:r>
              <a:rPr lang="en-US" dirty="0" smtClean="0"/>
              <a:t>Not all Americans supported the war</a:t>
            </a:r>
            <a:endParaRPr lang="en-US" dirty="0"/>
          </a:p>
        </p:txBody>
      </p:sp>
    </p:spTree>
    <p:extLst>
      <p:ext uri="{BB962C8B-B14F-4D97-AF65-F5344CB8AC3E}">
        <p14:creationId xmlns:p14="http://schemas.microsoft.com/office/powerpoint/2010/main" val="3607824594"/>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2" name="click.wav"/>
          </p:stSnd>
        </p:sndAc>
      </p:transition>
    </mc:Choice>
    <mc:Fallback xmlns="">
      <p:transition spd="slow">
        <p:dissolve/>
        <p:sndAc>
          <p:stSnd>
            <p:snd r:embed="rId3" name="click.wav"/>
          </p:stSnd>
        </p:sndAc>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Loyalists</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The colonists who remained loyal to Britain and opposed the war were called Loyalists or Tories. </a:t>
            </a:r>
            <a:endParaRPr lang="en-US" dirty="0"/>
          </a:p>
          <a:p>
            <a:r>
              <a:rPr lang="en-US" dirty="0" smtClean="0"/>
              <a:t>Approximately 20% of the population, more in the South than in the North</a:t>
            </a:r>
          </a:p>
          <a:p>
            <a:r>
              <a:rPr lang="en-US" dirty="0" smtClean="0"/>
              <a:t>They supported Britain for different reasons, some to remain loyal to the Church of England, some because of their jobs, and many feared challenging an established government, and some thought rebellion was based on trivial reasons</a:t>
            </a:r>
          </a:p>
          <a:p>
            <a:endParaRPr lang="en-US" dirty="0"/>
          </a:p>
        </p:txBody>
      </p:sp>
    </p:spTree>
    <p:extLst>
      <p:ext uri="{BB962C8B-B14F-4D97-AF65-F5344CB8AC3E}">
        <p14:creationId xmlns:p14="http://schemas.microsoft.com/office/powerpoint/2010/main" val="1686552203"/>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2" name="click.wav"/>
          </p:stSnd>
        </p:sndAc>
      </p:transition>
    </mc:Choice>
    <mc:Fallback xmlns="">
      <p:transition spd="slow">
        <p:dissolve/>
        <p:sndAc>
          <p:stSnd>
            <p:snd r:embed="rId3" name="click.wav"/>
          </p:stSnd>
        </p:sndAc>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Patriot Advantages</a:t>
            </a:r>
            <a:endParaRPr lang="en-US" b="1" dirty="0"/>
          </a:p>
        </p:txBody>
      </p:sp>
      <p:sp>
        <p:nvSpPr>
          <p:cNvPr id="3" name="Content Placeholder 2"/>
          <p:cNvSpPr>
            <a:spLocks noGrp="1"/>
          </p:cNvSpPr>
          <p:nvPr>
            <p:ph sz="half" idx="1"/>
          </p:nvPr>
        </p:nvSpPr>
        <p:spPr/>
        <p:txBody>
          <a:bodyPr/>
          <a:lstStyle/>
          <a:p>
            <a:r>
              <a:rPr lang="en-US" dirty="0" smtClean="0"/>
              <a:t>Fighting on their own ground</a:t>
            </a:r>
          </a:p>
          <a:p>
            <a:r>
              <a:rPr lang="en-US" dirty="0" smtClean="0"/>
              <a:t>Fought with great determination</a:t>
            </a:r>
          </a:p>
          <a:p>
            <a:r>
              <a:rPr lang="en-US" dirty="0" smtClean="0"/>
              <a:t>Greatest advantage was probably George Washington and the leadership he provided</a:t>
            </a:r>
            <a:endParaRPr lang="en-US" dirty="0"/>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76800" y="1295400"/>
            <a:ext cx="355755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5231129"/>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2" name="click.wav"/>
          </p:stSnd>
        </p:sndAc>
      </p:transition>
    </mc:Choice>
    <mc:Fallback xmlns="">
      <p:transition spd="slow">
        <p:dissolve/>
        <p:sndAc>
          <p:stSnd>
            <p:snd r:embed="rId4" name="click.wav"/>
          </p:stSnd>
        </p:sndAc>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Raising an Army</a:t>
            </a:r>
            <a:endParaRPr lang="en-US" b="1" dirty="0"/>
          </a:p>
        </p:txBody>
      </p:sp>
      <p:sp>
        <p:nvSpPr>
          <p:cNvPr id="3" name="Content Placeholder 2"/>
          <p:cNvSpPr>
            <a:spLocks noGrp="1"/>
          </p:cNvSpPr>
          <p:nvPr>
            <p:ph sz="half" idx="1"/>
          </p:nvPr>
        </p:nvSpPr>
        <p:spPr/>
        <p:txBody>
          <a:bodyPr>
            <a:normAutofit lnSpcReduction="10000"/>
          </a:bodyPr>
          <a:lstStyle/>
          <a:p>
            <a:r>
              <a:rPr lang="en-US" dirty="0" smtClean="0"/>
              <a:t>Continental Congress established the Continental Army, but depended on states to enlist soldiers</a:t>
            </a:r>
          </a:p>
          <a:p>
            <a:r>
              <a:rPr lang="en-US" dirty="0" smtClean="0"/>
              <a:t>Most soldiers signed one year enlistments</a:t>
            </a:r>
          </a:p>
          <a:p>
            <a:r>
              <a:rPr lang="en-US" dirty="0" smtClean="0"/>
              <a:t>Some women disguised themselves as men and fought in battle</a:t>
            </a:r>
            <a:endParaRPr lang="en-US" dirty="0"/>
          </a:p>
        </p:txBody>
      </p:sp>
      <p:pic>
        <p:nvPicPr>
          <p:cNvPr id="2050"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295400"/>
            <a:ext cx="3733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4916642"/>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2" name="click.wav"/>
          </p:stSnd>
        </p:sndAc>
      </p:transition>
    </mc:Choice>
    <mc:Fallback xmlns="">
      <p:transition spd="slow">
        <p:dissolve/>
        <p:sndAc>
          <p:stSnd>
            <p:snd r:embed="rId4" name="click.wav"/>
          </p:stSnd>
        </p:sndAc>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Fighting at Lexington and Concord</a:t>
            </a:r>
            <a:endParaRPr lang="en-US" b="1" dirty="0"/>
          </a:p>
        </p:txBody>
      </p:sp>
      <p:sp>
        <p:nvSpPr>
          <p:cNvPr id="3" name="Content Placeholder 2"/>
          <p:cNvSpPr>
            <a:spLocks noGrp="1"/>
          </p:cNvSpPr>
          <p:nvPr>
            <p:ph sz="half" idx="1"/>
          </p:nvPr>
        </p:nvSpPr>
        <p:spPr/>
        <p:txBody>
          <a:bodyPr>
            <a:normAutofit fontScale="70000" lnSpcReduction="20000"/>
          </a:bodyPr>
          <a:lstStyle/>
          <a:p>
            <a:r>
              <a:rPr lang="en-US" dirty="0" smtClean="0"/>
              <a:t>April 19, 1775</a:t>
            </a:r>
          </a:p>
          <a:p>
            <a:r>
              <a:rPr lang="en-US" dirty="0" smtClean="0"/>
              <a:t>At dawn, a couple hundred British troops come across a group of about 70 minutemen</a:t>
            </a:r>
          </a:p>
          <a:p>
            <a:r>
              <a:rPr lang="en-US" dirty="0" smtClean="0"/>
              <a:t>A shot was fired (shot heard around the world) and when skirmish was over 8 minutemen lay dead</a:t>
            </a:r>
          </a:p>
          <a:p>
            <a:r>
              <a:rPr lang="en-US" dirty="0" smtClean="0"/>
              <a:t>British troops continue on to Concord to take militia supplies. It  had been removed and British head back to Boston</a:t>
            </a:r>
          </a:p>
          <a:p>
            <a:r>
              <a:rPr lang="en-US" dirty="0" smtClean="0"/>
              <a:t>Minutemen ambush the British all the way back to Boston killing and wounding a couple hundred</a:t>
            </a:r>
            <a:endParaRPr lang="en-US" dirty="0"/>
          </a:p>
        </p:txBody>
      </p:sp>
      <p:pic>
        <p:nvPicPr>
          <p:cNvPr id="3074"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19600" y="1447800"/>
            <a:ext cx="42672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5369444"/>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2" name="click.wav"/>
          </p:stSnd>
        </p:sndAc>
      </p:transition>
    </mc:Choice>
    <mc:Fallback xmlns="">
      <p:transition spd="slow">
        <p:dissolve/>
        <p:sndAc>
          <p:stSnd>
            <p:snd r:embed="rId4" name="click.wav"/>
          </p:stSnd>
        </p:sndAc>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Battle of Bunker Hill</a:t>
            </a:r>
            <a:endParaRPr lang="en-US" b="1" dirty="0"/>
          </a:p>
        </p:txBody>
      </p:sp>
      <p:sp>
        <p:nvSpPr>
          <p:cNvPr id="3" name="Content Placeholder 2"/>
          <p:cNvSpPr>
            <a:spLocks noGrp="1"/>
          </p:cNvSpPr>
          <p:nvPr>
            <p:ph sz="half" idx="1"/>
          </p:nvPr>
        </p:nvSpPr>
        <p:spPr/>
        <p:txBody>
          <a:bodyPr>
            <a:normAutofit fontScale="70000" lnSpcReduction="20000"/>
          </a:bodyPr>
          <a:lstStyle/>
          <a:p>
            <a:r>
              <a:rPr lang="en-US" dirty="0" smtClean="0"/>
              <a:t>June 16, 1775</a:t>
            </a:r>
          </a:p>
          <a:p>
            <a:r>
              <a:rPr lang="en-US" dirty="0" smtClean="0"/>
              <a:t>1,200 militiamen set up on Bunker and Breed’s Hills, across the harbor from Boston</a:t>
            </a:r>
          </a:p>
          <a:p>
            <a:r>
              <a:rPr lang="en-US" dirty="0" smtClean="0"/>
              <a:t>June 17, 1775</a:t>
            </a:r>
          </a:p>
          <a:p>
            <a:r>
              <a:rPr lang="en-US" dirty="0" smtClean="0"/>
              <a:t>British decide to remove the troops from their location</a:t>
            </a:r>
          </a:p>
          <a:p>
            <a:r>
              <a:rPr lang="en-US" dirty="0" smtClean="0"/>
              <a:t>As British charge the hill they are forced to retreat until Americans ran out of ammo and have to withdraw</a:t>
            </a:r>
          </a:p>
          <a:p>
            <a:r>
              <a:rPr lang="en-US" dirty="0" smtClean="0"/>
              <a:t>Technically British win the battle because they take the hills, but many more British were killed or wounded than Americans</a:t>
            </a:r>
            <a:endParaRPr lang="en-US" dirty="0"/>
          </a:p>
        </p:txBody>
      </p:sp>
      <p:pic>
        <p:nvPicPr>
          <p:cNvPr id="4098" name="Picture 2" descr="C:\Users\RDrake\AppData\Local\Microsoft\Windows\Temporary Internet Files\Content.IE5\XB0L0H9W\MC900230929[1].wmf"/>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819400"/>
            <a:ext cx="4089559" cy="2297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849251"/>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2" name="click.wav"/>
          </p:stSnd>
        </p:sndAc>
      </p:transition>
    </mc:Choice>
    <mc:Fallback xmlns="">
      <p:transition spd="slow">
        <p:dissolve/>
        <p:sndAc>
          <p:stSnd>
            <p:snd r:embed="rId4" name="click.wav"/>
          </p:stSnd>
        </p:sndAc>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Common Sense</a:t>
            </a:r>
            <a:endParaRPr lang="en-US" b="1" dirty="0"/>
          </a:p>
        </p:txBody>
      </p:sp>
      <p:sp>
        <p:nvSpPr>
          <p:cNvPr id="4" name="Content Placeholder 3"/>
          <p:cNvSpPr>
            <a:spLocks noGrp="1"/>
          </p:cNvSpPr>
          <p:nvPr>
            <p:ph sz="half" idx="2"/>
          </p:nvPr>
        </p:nvSpPr>
        <p:spPr/>
        <p:txBody>
          <a:bodyPr>
            <a:normAutofit lnSpcReduction="10000"/>
          </a:bodyPr>
          <a:lstStyle/>
          <a:p>
            <a:r>
              <a:rPr lang="en-US" dirty="0" smtClean="0"/>
              <a:t>January 1776, Thomas Paine publishes a pamphlet that drew attention to Americans</a:t>
            </a:r>
          </a:p>
          <a:p>
            <a:r>
              <a:rPr lang="en-US" dirty="0" smtClean="0"/>
              <a:t>In it he calls for complete Independence from Britain</a:t>
            </a:r>
          </a:p>
          <a:p>
            <a:r>
              <a:rPr lang="en-US" dirty="0" smtClean="0"/>
              <a:t>Many Americans are influenced by the pamphlet</a:t>
            </a:r>
            <a:endParaRPr lang="en-US" dirty="0"/>
          </a:p>
        </p:txBody>
      </p:sp>
      <p:pic>
        <p:nvPicPr>
          <p:cNvPr id="5122"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4572000" cy="4250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612001"/>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2" name="click.wav"/>
          </p:stSnd>
        </p:sndAc>
      </p:transition>
    </mc:Choice>
    <mc:Fallback xmlns="">
      <p:transition spd="slow">
        <p:dissolve/>
        <p:sndAc>
          <p:stSnd>
            <p:snd r:embed="rId4" name="click.wav"/>
          </p:stSnd>
        </p:sndAc>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Declaration of Independence</a:t>
            </a:r>
            <a:endParaRPr lang="en-US" b="1" dirty="0"/>
          </a:p>
        </p:txBody>
      </p:sp>
      <p:sp>
        <p:nvSpPr>
          <p:cNvPr id="4" name="Content Placeholder 3"/>
          <p:cNvSpPr>
            <a:spLocks noGrp="1"/>
          </p:cNvSpPr>
          <p:nvPr>
            <p:ph sz="half" idx="2"/>
          </p:nvPr>
        </p:nvSpPr>
        <p:spPr/>
        <p:txBody>
          <a:bodyPr>
            <a:normAutofit fontScale="77500" lnSpcReduction="20000"/>
          </a:bodyPr>
          <a:lstStyle/>
          <a:p>
            <a:r>
              <a:rPr lang="en-US" dirty="0" smtClean="0"/>
              <a:t>4 parts</a:t>
            </a:r>
          </a:p>
          <a:p>
            <a:r>
              <a:rPr lang="en-US" dirty="0" smtClean="0"/>
              <a:t>Part 1- the preamble, states that people who want to form a new country should explain their reasons</a:t>
            </a:r>
          </a:p>
          <a:p>
            <a:r>
              <a:rPr lang="en-US" dirty="0" smtClean="0"/>
              <a:t>Parts 2 &amp; 3- list rights colonists should have and their complaints against Britain</a:t>
            </a:r>
          </a:p>
          <a:p>
            <a:r>
              <a:rPr lang="en-US" dirty="0" smtClean="0"/>
              <a:t>Part 4- proclaims existence of a new nation</a:t>
            </a:r>
          </a:p>
          <a:p>
            <a:r>
              <a:rPr lang="en-US" dirty="0" smtClean="0"/>
              <a:t>Written primarily by Thomas Jefferson and approved July 4, 1776 and signed August 2, 1776</a:t>
            </a:r>
            <a:endParaRPr lang="en-US" dirty="0"/>
          </a:p>
        </p:txBody>
      </p:sp>
      <p:pic>
        <p:nvPicPr>
          <p:cNvPr id="614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009746" y="1600200"/>
            <a:ext cx="293350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6917383"/>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2" name="click.wav"/>
          </p:stSnd>
        </p:sndAc>
      </p:transition>
    </mc:Choice>
    <mc:Fallback xmlns="">
      <p:transition spd="slow">
        <p:dissolve/>
        <p:sndAc>
          <p:stSnd>
            <p:snd r:embed="rId4" name="click.wav"/>
          </p:stSnd>
        </p:sndAc>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TotalTime>
  <Words>919</Words>
  <Application>Microsoft Macintosh PowerPoint</Application>
  <PresentationFormat>On-screen Show (4:3)</PresentationFormat>
  <Paragraphs>84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THE AMERICAN REVOLUTION</vt:lpstr>
      <vt:lpstr>The Two Sides</vt:lpstr>
      <vt:lpstr>The Loyalists</vt:lpstr>
      <vt:lpstr>Patriot Advantages</vt:lpstr>
      <vt:lpstr>Raising an Army</vt:lpstr>
      <vt:lpstr>Fighting at Lexington and Concord</vt:lpstr>
      <vt:lpstr>The Battle of Bunker Hill</vt:lpstr>
      <vt:lpstr>Common Sense</vt:lpstr>
      <vt:lpstr>The Declaration of Independence</vt:lpstr>
      <vt:lpstr>Turning Point</vt:lpstr>
      <vt:lpstr>Allies</vt:lpstr>
      <vt:lpstr>Valley Forge</vt:lpstr>
      <vt:lpstr>War at Sea</vt:lpstr>
      <vt:lpstr>Struggles in the South</vt:lpstr>
      <vt:lpstr>Patriots Rally Down South</vt:lpstr>
      <vt:lpstr>Victory at Yorktown</vt:lpstr>
      <vt:lpstr>Accepting Defeat</vt:lpstr>
      <vt:lpstr>The Treaty of Paris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AMERICAN REVOLUTION</dc:title>
  <dc:creator>Robert Drake</dc:creator>
  <cp:lastModifiedBy>Durham Public Schools</cp:lastModifiedBy>
  <cp:revision>23</cp:revision>
  <dcterms:created xsi:type="dcterms:W3CDTF">2014-09-11T16:50:52Z</dcterms:created>
  <dcterms:modified xsi:type="dcterms:W3CDTF">2015-10-28T11:59:06Z</dcterms:modified>
</cp:coreProperties>
</file>