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77" r:id="rId3"/>
    <p:sldId id="314" r:id="rId4"/>
    <p:sldId id="302" r:id="rId5"/>
    <p:sldId id="276" r:id="rId6"/>
    <p:sldId id="257" r:id="rId7"/>
    <p:sldId id="318" r:id="rId8"/>
    <p:sldId id="271" r:id="rId9"/>
    <p:sldId id="282" r:id="rId10"/>
    <p:sldId id="312" r:id="rId11"/>
    <p:sldId id="291" r:id="rId12"/>
    <p:sldId id="284" r:id="rId13"/>
    <p:sldId id="292" r:id="rId14"/>
    <p:sldId id="307" r:id="rId15"/>
    <p:sldId id="285" r:id="rId16"/>
    <p:sldId id="313" r:id="rId17"/>
    <p:sldId id="286" r:id="rId18"/>
    <p:sldId id="308" r:id="rId19"/>
    <p:sldId id="320" r:id="rId20"/>
    <p:sldId id="309" r:id="rId21"/>
    <p:sldId id="278" r:id="rId22"/>
    <p:sldId id="258" r:id="rId23"/>
    <p:sldId id="273" r:id="rId24"/>
    <p:sldId id="287" r:id="rId25"/>
    <p:sldId id="311" r:id="rId26"/>
    <p:sldId id="288" r:id="rId27"/>
    <p:sldId id="269" r:id="rId28"/>
    <p:sldId id="289" r:id="rId29"/>
    <p:sldId id="290" r:id="rId30"/>
    <p:sldId id="303" r:id="rId31"/>
    <p:sldId id="310" r:id="rId32"/>
    <p:sldId id="279" r:id="rId33"/>
    <p:sldId id="259" r:id="rId34"/>
    <p:sldId id="275" r:id="rId35"/>
    <p:sldId id="280" r:id="rId36"/>
    <p:sldId id="281" r:id="rId37"/>
    <p:sldId id="305" r:id="rId38"/>
    <p:sldId id="295" r:id="rId39"/>
    <p:sldId id="293" r:id="rId40"/>
    <p:sldId id="294" r:id="rId41"/>
    <p:sldId id="301" r:id="rId42"/>
    <p:sldId id="317" r:id="rId43"/>
    <p:sldId id="296" r:id="rId44"/>
    <p:sldId id="297" r:id="rId45"/>
    <p:sldId id="324" r:id="rId46"/>
    <p:sldId id="298" r:id="rId47"/>
    <p:sldId id="304" r:id="rId48"/>
    <p:sldId id="268" r:id="rId49"/>
    <p:sldId id="306" r:id="rId50"/>
    <p:sldId id="322" r:id="rId51"/>
    <p:sldId id="299" r:id="rId52"/>
    <p:sldId id="300" r:id="rId53"/>
    <p:sldId id="321" r:id="rId54"/>
    <p:sldId id="323" r:id="rId55"/>
    <p:sldId id="315" r:id="rId56"/>
    <p:sldId id="31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8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043EF2-3C4E-470D-BBBF-66A8A6917525}" type="datetimeFigureOut">
              <a:rPr lang="en-US"/>
              <a:pPr>
                <a:defRPr/>
              </a:pPr>
              <a:t>7/17/15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0DB86CD-8BA2-4522-9947-85F7761CD6F1}" type="slidenum">
              <a:rPr lang="en-US"/>
              <a:pPr>
                <a:defRPr/>
              </a:pPr>
              <a:t>‹#›</a:t>
            </a:fld>
            <a:endParaRPr lang="en-US"/>
          </a:p>
        </p:txBody>
      </p:sp>
    </p:spTree>
    <p:extLst>
      <p:ext uri="{BB962C8B-B14F-4D97-AF65-F5344CB8AC3E}">
        <p14:creationId xmlns:p14="http://schemas.microsoft.com/office/powerpoint/2010/main" val="2417741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C12911-CF09-4965-A3B5-F399F39374B9}"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9069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25F9B-1200-429F-A664-1BBF359C57C9}"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18324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358F26-BB59-4964-8FE7-75EEF27CEB49}"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40876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E1507409-AC30-4596-925F-09735B9042E5}" type="slidenum">
              <a:rPr lang="en-US" smtClean="0"/>
              <a:pPr>
                <a:defRPr/>
              </a:pPr>
              <a:t>32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9877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616C9-6DA8-4E0B-BC33-7A7B7B08978A}"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408277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AFBF0706-A399-45BA-B299-E50A54E4DA2D}" type="slidenum">
              <a:rPr lang="en-US" smtClean="0"/>
              <a:pPr>
                <a:defRPr/>
              </a:pPr>
              <a:t>35</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8183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43755EB8-916E-43BA-A5B7-B5CBAB733C3E}" type="slidenum">
              <a:rPr lang="en-US" smtClean="0"/>
              <a:pPr>
                <a:defRPr/>
              </a:pPr>
              <a:t>36</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05183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CAFA0-B4AA-4D24-B70F-5AE580169C7D}"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62482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756DB178-8D8A-49AB-9DAE-E06EFB08F9B3}" type="slidenum">
              <a:rPr lang="en-US" smtClean="0"/>
              <a:pPr>
                <a:defRPr/>
              </a:pPr>
              <a:t>2</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5098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A4CD54-3090-48D4-9A51-33243A5CB33D}"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54836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5A3DD5D0-491E-4D5A-A427-0C13C34AC7D6}" type="slidenum">
              <a:rPr lang="en-US" smtClean="0"/>
              <a:pPr>
                <a:defRPr/>
              </a:pPr>
              <a:t>5</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5949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76A20-7ECB-4E59-A5DC-E147C7AEDE3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42157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EF518E-6598-49EA-8072-C7D3061DA089}" type="slidenum">
              <a:rPr lang="en-US">
                <a:latin typeface="Calibri" pitchFamily="34" charset="0"/>
              </a:rPr>
              <a:pPr eaLnBrk="1" hangingPunct="1"/>
              <a:t>14</a:t>
            </a:fld>
            <a:endParaRPr lang="en-US">
              <a:latin typeface="Calibri" pitchFamily="34" charset="0"/>
            </a:endParaRPr>
          </a:p>
        </p:txBody>
      </p:sp>
    </p:spTree>
    <p:extLst>
      <p:ext uri="{BB962C8B-B14F-4D97-AF65-F5344CB8AC3E}">
        <p14:creationId xmlns:p14="http://schemas.microsoft.com/office/powerpoint/2010/main" val="272041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560999A-D27C-403D-A61A-53BE7E410C5D}" type="slidenum">
              <a:rPr lang="en-US">
                <a:latin typeface="Calibri" pitchFamily="34" charset="0"/>
              </a:rPr>
              <a:pPr eaLnBrk="1" hangingPunct="1"/>
              <a:t>18</a:t>
            </a:fld>
            <a:endParaRPr lang="en-US">
              <a:latin typeface="Calibri" pitchFamily="34" charset="0"/>
            </a:endParaRPr>
          </a:p>
        </p:txBody>
      </p:sp>
    </p:spTree>
    <p:extLst>
      <p:ext uri="{BB962C8B-B14F-4D97-AF65-F5344CB8AC3E}">
        <p14:creationId xmlns:p14="http://schemas.microsoft.com/office/powerpoint/2010/main" val="240295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9EC658A-C014-4327-84AE-FDD79CEF27A2}" type="slidenum">
              <a:rPr lang="en-US">
                <a:latin typeface="Calibri" pitchFamily="34" charset="0"/>
              </a:rPr>
              <a:pPr eaLnBrk="1" hangingPunct="1"/>
              <a:t>20</a:t>
            </a:fld>
            <a:endParaRPr lang="en-US">
              <a:latin typeface="Calibri" pitchFamily="34" charset="0"/>
            </a:endParaRPr>
          </a:p>
        </p:txBody>
      </p:sp>
    </p:spTree>
    <p:extLst>
      <p:ext uri="{BB962C8B-B14F-4D97-AF65-F5344CB8AC3E}">
        <p14:creationId xmlns:p14="http://schemas.microsoft.com/office/powerpoint/2010/main" val="231618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01433AB5-9217-4670-843F-2B858DE0ADE3}" type="slidenum">
              <a:rPr lang="en-US" smtClean="0"/>
              <a:pPr>
                <a:defRPr/>
              </a:pPr>
              <a:t>21</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7958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8DD54407-393E-4762-B50B-93D7915A4F51}" type="datetimeFigureOut">
              <a:rPr lang="en-US"/>
              <a:pPr>
                <a:defRPr/>
              </a:pPr>
              <a:t>7/17/15</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058D9572-ED57-40B6-8156-875A8E613ED7}" type="slidenum">
              <a:rPr lang="en-US"/>
              <a:pPr>
                <a:defRPr/>
              </a:pPr>
              <a:t>‹#›</a:t>
            </a:fld>
            <a:endParaRPr lang="en-US"/>
          </a:p>
        </p:txBody>
      </p:sp>
    </p:spTree>
    <p:extLst>
      <p:ext uri="{BB962C8B-B14F-4D97-AF65-F5344CB8AC3E}">
        <p14:creationId xmlns:p14="http://schemas.microsoft.com/office/powerpoint/2010/main" val="143301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25436FB2-DD73-483E-BD15-A0323AB4C938}" type="datetimeFigureOut">
              <a:rPr lang="en-US"/>
              <a:pPr>
                <a:defRPr/>
              </a:pPr>
              <a:t>7/17/15</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60B7ABC-E8D7-4247-AC17-960A4205A7D0}" type="slidenum">
              <a:rPr lang="en-US"/>
              <a:pPr>
                <a:defRPr/>
              </a:pPr>
              <a:t>‹#›</a:t>
            </a:fld>
            <a:endParaRPr lang="en-US"/>
          </a:p>
        </p:txBody>
      </p:sp>
    </p:spTree>
    <p:extLst>
      <p:ext uri="{BB962C8B-B14F-4D97-AF65-F5344CB8AC3E}">
        <p14:creationId xmlns:p14="http://schemas.microsoft.com/office/powerpoint/2010/main" val="29828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513C8B-A18C-43A6-BF49-BEFE8D352DC6}" type="datetimeFigureOut">
              <a:rPr lang="en-US"/>
              <a:pPr>
                <a:defRPr/>
              </a:pPr>
              <a:t>7/17/15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E9245-3DF7-479A-AA82-27EA9E08676E}" type="slidenum">
              <a:rPr lang="en-US"/>
              <a:pPr>
                <a:defRPr/>
              </a:pPr>
              <a:t>‹#›</a:t>
            </a:fld>
            <a:endParaRPr lang="en-US"/>
          </a:p>
        </p:txBody>
      </p:sp>
    </p:spTree>
    <p:extLst>
      <p:ext uri="{BB962C8B-B14F-4D97-AF65-F5344CB8AC3E}">
        <p14:creationId xmlns:p14="http://schemas.microsoft.com/office/powerpoint/2010/main" val="353093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p>
        </p:txBody>
      </p:sp>
      <p:sp>
        <p:nvSpPr>
          <p:cNvPr id="6" name="Rectangle 20"/>
          <p:cNvSpPr>
            <a:spLocks noGrp="1" noChangeArrowheads="1"/>
          </p:cNvSpPr>
          <p:nvPr>
            <p:ph type="ftr" sz="quarter" idx="11"/>
          </p:nvPr>
        </p:nvSpPr>
        <p:spPr/>
        <p:txBody>
          <a:bodyPr/>
          <a:lstStyle>
            <a:lvl1pPr>
              <a:defRPr/>
            </a:lvl1pPr>
          </a:lstStyle>
          <a:p>
            <a:pPr>
              <a:defRPr/>
            </a:pPr>
            <a:endParaRPr lang="en-US"/>
          </a:p>
        </p:txBody>
      </p:sp>
      <p:sp>
        <p:nvSpPr>
          <p:cNvPr id="7" name="Rectangle 21"/>
          <p:cNvSpPr>
            <a:spLocks noGrp="1" noChangeArrowheads="1"/>
          </p:cNvSpPr>
          <p:nvPr>
            <p:ph type="sldNum" sz="quarter" idx="12"/>
          </p:nvPr>
        </p:nvSpPr>
        <p:spPr/>
        <p:txBody>
          <a:bodyPr/>
          <a:lstStyle>
            <a:lvl1pPr>
              <a:defRPr/>
            </a:lvl1pPr>
          </a:lstStyle>
          <a:p>
            <a:pPr>
              <a:defRPr/>
            </a:pPr>
            <a:fld id="{6D2BCFE8-A236-4766-AB9B-E067D793239D}" type="slidenum">
              <a:rPr lang="en-US"/>
              <a:pPr>
                <a:defRPr/>
              </a:pPr>
              <a:t>‹#›</a:t>
            </a:fld>
            <a:endParaRPr lang="en-US"/>
          </a:p>
        </p:txBody>
      </p:sp>
    </p:spTree>
    <p:extLst>
      <p:ext uri="{BB962C8B-B14F-4D97-AF65-F5344CB8AC3E}">
        <p14:creationId xmlns:p14="http://schemas.microsoft.com/office/powerpoint/2010/main" val="337800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3997E1-E5D2-4E65-91AE-A69F47C0F14E}" type="slidenum">
              <a:rPr lang="en-US"/>
              <a:pPr>
                <a:defRPr/>
              </a:pPr>
              <a:t>‹#›</a:t>
            </a:fld>
            <a:endParaRPr lang="en-US"/>
          </a:p>
        </p:txBody>
      </p:sp>
    </p:spTree>
    <p:extLst>
      <p:ext uri="{BB962C8B-B14F-4D97-AF65-F5344CB8AC3E}">
        <p14:creationId xmlns:p14="http://schemas.microsoft.com/office/powerpoint/2010/main" val="3581661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FF1AA88-EF43-417B-859D-1DA225D725C9}" type="slidenum">
              <a:rPr lang="en-US"/>
              <a:pPr>
                <a:defRPr/>
              </a:pPr>
              <a:t>‹#›</a:t>
            </a:fld>
            <a:endParaRPr lang="en-US"/>
          </a:p>
        </p:txBody>
      </p:sp>
    </p:spTree>
    <p:extLst>
      <p:ext uri="{BB962C8B-B14F-4D97-AF65-F5344CB8AC3E}">
        <p14:creationId xmlns:p14="http://schemas.microsoft.com/office/powerpoint/2010/main" val="291379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52245DA3-A937-49A0-9F24-46DA6AC418E2}" type="slidenum">
              <a:rPr lang="en-US"/>
              <a:pPr>
                <a:defRPr/>
              </a:pPr>
              <a:t>‹#›</a:t>
            </a:fld>
            <a:endParaRPr lang="en-US"/>
          </a:p>
        </p:txBody>
      </p:sp>
    </p:spTree>
    <p:extLst>
      <p:ext uri="{BB962C8B-B14F-4D97-AF65-F5344CB8AC3E}">
        <p14:creationId xmlns:p14="http://schemas.microsoft.com/office/powerpoint/2010/main" val="20932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A77C337-B885-4A9D-8E75-6CAA5F583276}" type="datetimeFigureOut">
              <a:rPr lang="en-US"/>
              <a:pPr>
                <a:defRPr/>
              </a:pPr>
              <a:t>7/17/15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7D47745F-A041-4A56-AF56-1E59BC8D1A7B}" type="slidenum">
              <a:rPr lang="en-US"/>
              <a:pPr>
                <a:defRPr/>
              </a:pPr>
              <a:t>‹#›</a:t>
            </a:fld>
            <a:endParaRPr lang="en-US"/>
          </a:p>
        </p:txBody>
      </p:sp>
    </p:spTree>
    <p:extLst>
      <p:ext uri="{BB962C8B-B14F-4D97-AF65-F5344CB8AC3E}">
        <p14:creationId xmlns:p14="http://schemas.microsoft.com/office/powerpoint/2010/main" val="33632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08DA997D-DEA1-4D23-9F82-F22D17210731}" type="datetimeFigureOut">
              <a:rPr lang="en-US"/>
              <a:pPr>
                <a:defRPr/>
              </a:pPr>
              <a:t>7/17/15</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6D5EA5B-7BF7-4ECE-BE52-E6983A61F57D}" type="slidenum">
              <a:rPr lang="en-US"/>
              <a:pPr>
                <a:defRPr/>
              </a:pPr>
              <a:t>‹#›</a:t>
            </a:fld>
            <a:endParaRPr lang="en-US"/>
          </a:p>
        </p:txBody>
      </p:sp>
    </p:spTree>
    <p:extLst>
      <p:ext uri="{BB962C8B-B14F-4D97-AF65-F5344CB8AC3E}">
        <p14:creationId xmlns:p14="http://schemas.microsoft.com/office/powerpoint/2010/main" val="15260080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F60FAC4-FECA-4A1D-B757-CFCC088BF855}" type="datetimeFigureOut">
              <a:rPr lang="en-US"/>
              <a:pPr>
                <a:defRPr/>
              </a:pPr>
              <a:t>7/17/15</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41D33B2-31EB-4DCA-ACCF-70211F56929C}" type="slidenum">
              <a:rPr lang="en-US"/>
              <a:pPr>
                <a:defRPr/>
              </a:pPr>
              <a:t>‹#›</a:t>
            </a:fld>
            <a:endParaRPr lang="en-US"/>
          </a:p>
        </p:txBody>
      </p:sp>
    </p:spTree>
    <p:extLst>
      <p:ext uri="{BB962C8B-B14F-4D97-AF65-F5344CB8AC3E}">
        <p14:creationId xmlns:p14="http://schemas.microsoft.com/office/powerpoint/2010/main" val="87274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0E10BF45-95D2-4448-9E40-7801F0E541D9}" type="datetimeFigureOut">
              <a:rPr lang="en-US"/>
              <a:pPr>
                <a:defRPr/>
              </a:pPr>
              <a:t>7/17/15</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0CF052E-4977-4778-9FD1-08CB34BBBD4D}" type="slidenum">
              <a:rPr lang="en-US"/>
              <a:pPr>
                <a:defRPr/>
              </a:pPr>
              <a:t>‹#›</a:t>
            </a:fld>
            <a:endParaRPr lang="en-US"/>
          </a:p>
        </p:txBody>
      </p:sp>
    </p:spTree>
    <p:extLst>
      <p:ext uri="{BB962C8B-B14F-4D97-AF65-F5344CB8AC3E}">
        <p14:creationId xmlns:p14="http://schemas.microsoft.com/office/powerpoint/2010/main" val="3599664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9CAB325A-D795-458A-95C8-470041ABE7CB}" type="datetimeFigureOut">
              <a:rPr lang="en-US"/>
              <a:pPr>
                <a:defRPr/>
              </a:pPr>
              <a:t>7/17/15</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AA9D664-FAEB-4CB6-884A-862661E39017}" type="slidenum">
              <a:rPr lang="en-US"/>
              <a:pPr>
                <a:defRPr/>
              </a:pPr>
              <a:t>‹#›</a:t>
            </a:fld>
            <a:endParaRPr lang="en-US"/>
          </a:p>
        </p:txBody>
      </p:sp>
    </p:spTree>
    <p:extLst>
      <p:ext uri="{BB962C8B-B14F-4D97-AF65-F5344CB8AC3E}">
        <p14:creationId xmlns:p14="http://schemas.microsoft.com/office/powerpoint/2010/main" val="302729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38EB45B5-E72B-4AC6-98C7-F4D174A549C8}" type="datetimeFigureOut">
              <a:rPr lang="en-US"/>
              <a:pPr>
                <a:defRPr/>
              </a:pPr>
              <a:t>7/17/15</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B843FED9-2F5C-4751-B5DE-ACFBDF9D175E}" type="slidenum">
              <a:rPr lang="en-US"/>
              <a:pPr>
                <a:defRPr/>
              </a:pPr>
              <a:t>‹#›</a:t>
            </a:fld>
            <a:endParaRPr lang="en-US"/>
          </a:p>
        </p:txBody>
      </p:sp>
    </p:spTree>
    <p:extLst>
      <p:ext uri="{BB962C8B-B14F-4D97-AF65-F5344CB8AC3E}">
        <p14:creationId xmlns:p14="http://schemas.microsoft.com/office/powerpoint/2010/main" val="40679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536E2FD2-C9BF-4CB6-9E3A-CF4B87C433C8}" type="datetimeFigureOut">
              <a:rPr lang="en-US"/>
              <a:pPr>
                <a:defRPr/>
              </a:pPr>
              <a:t>7/17/15</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23403DB-1130-4DED-A13A-6FE87B064298}" type="slidenum">
              <a:rPr lang="en-US"/>
              <a:pPr>
                <a:defRPr/>
              </a:pPr>
              <a:t>‹#›</a:t>
            </a:fld>
            <a:endParaRPr lang="en-US"/>
          </a:p>
        </p:txBody>
      </p:sp>
    </p:spTree>
    <p:extLst>
      <p:ext uri="{BB962C8B-B14F-4D97-AF65-F5344CB8AC3E}">
        <p14:creationId xmlns:p14="http://schemas.microsoft.com/office/powerpoint/2010/main" val="422366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0422B23D-2469-4A96-9BB7-2A9BD09979B2}" type="datetimeFigureOut">
              <a:rPr lang="en-US"/>
              <a:pPr>
                <a:defRPr/>
              </a:pPr>
              <a:t>7/17/15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77F97D4-9204-46B3-AD6E-85B20FB5421C}" type="slidenum">
              <a:rPr lang="en-US"/>
              <a:pPr>
                <a:defRPr/>
              </a:pPr>
              <a:t>‹#›</a:t>
            </a:fld>
            <a:endParaRPr lang="en-US"/>
          </a:p>
        </p:txBody>
      </p:sp>
    </p:spTree>
    <p:extLst>
      <p:ext uri="{BB962C8B-B14F-4D97-AF65-F5344CB8AC3E}">
        <p14:creationId xmlns:p14="http://schemas.microsoft.com/office/powerpoint/2010/main" val="17894175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F386CCA7-FC6D-499C-81B8-6169F845DF1A}" type="datetimeFigureOut">
              <a:rPr lang="en-US"/>
              <a:pPr>
                <a:defRPr/>
              </a:pPr>
              <a:t>7/17/15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3E783DF8-D251-4E12-9DF9-0B9C4B723901}"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2" r:id="rId4"/>
    <p:sldLayoutId id="2147483768" r:id="rId5"/>
    <p:sldLayoutId id="2147483763" r:id="rId6"/>
    <p:sldLayoutId id="2147483769" r:id="rId7"/>
    <p:sldLayoutId id="2147483770" r:id="rId8"/>
    <p:sldLayoutId id="2147483771" r:id="rId9"/>
    <p:sldLayoutId id="2147483764" r:id="rId10"/>
    <p:sldLayoutId id="2147483772" r:id="rId11"/>
    <p:sldLayoutId id="2147483773" r:id="rId12"/>
    <p:sldLayoutId id="2147483774" r:id="rId13"/>
    <p:sldLayoutId id="2147483775" r:id="rId14"/>
    <p:sldLayoutId id="2147483776" r:id="rId15"/>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n.wikipedia.org/wiki/Image:Franklin_Simmons_Statue.jpg" TargetMode="Externa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n.wikipedia.org/wiki/Image:Ctcolony.png" TargetMode="Externa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cnn.com/US/9907/19/lauren.bessette.obit/connecticut.greenwich.lg.jpg" TargetMode="Externa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n.wikipedia.org/wiki/Image:Georgecalvert.jpg" TargetMode="External"/><Relationship Id="rId3"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en.wikipedia.org/wiki/Image:CaptJohnSmith.jpg" TargetMode="External"/><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en.wikipedia.org/wiki/Image:Jamestown-Virginia-settlement-ships-NOAA.jpg" TargetMode="External"/><Relationship Id="rId5" Type="http://schemas.openxmlformats.org/officeDocument/2006/relationships/image" Target="../media/image43.jpeg"/><Relationship Id="rId6" Type="http://schemas.openxmlformats.org/officeDocument/2006/relationships/hyperlink" Target="http://en.wikipedia.org/wiki/Jamestown_Settlement" TargetMode="External"/><Relationship Id="rId7" Type="http://schemas.openxmlformats.org/officeDocument/2006/relationships/hyperlink" Target="http://en.wikipedia.org/wiki/Christopher_Newport" TargetMode="External"/><Relationship Id="rId8" Type="http://schemas.openxmlformats.org/officeDocument/2006/relationships/hyperlink" Target="http://en.wikipedia.org/wiki/Image:Pocahontas_at_jamestown.jpg" TargetMode="External"/><Relationship Id="rId9" Type="http://schemas.openxmlformats.org/officeDocument/2006/relationships/image" Target="../media/image44.jpeg"/><Relationship Id="rId10" Type="http://schemas.openxmlformats.org/officeDocument/2006/relationships/hyperlink" Target="http://en.wikipedia.org/wiki/Jamestown,_Virginia" TargetMode="External"/><Relationship Id="rId1" Type="http://schemas.openxmlformats.org/officeDocument/2006/relationships/slideLayout" Target="../slideLayouts/slideLayout13.xml"/><Relationship Id="rId2" Type="http://schemas.openxmlformats.org/officeDocument/2006/relationships/hyperlink" Target="http://en.wikipedia.org/wiki/Image:Virginia_map_john_smith_large.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1.jpeg"/><Relationship Id="rId3" Type="http://schemas.openxmlformats.org/officeDocument/2006/relationships/image" Target="../media/image5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Image:MayflowerHarbor.jpg" TargetMode="External"/><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hyperlink" Target="http://en.wikipedia.org/wiki/Image:Plimoth_Plantati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4495800" cy="1479550"/>
          </a:xfrm>
        </p:spPr>
        <p:txBody>
          <a:bodyPr>
            <a:noAutofit/>
          </a:bodyPr>
          <a:lstStyle/>
          <a:p>
            <a:pPr eaLnBrk="1" fontAlgn="auto" hangingPunct="1">
              <a:spcAft>
                <a:spcPts val="0"/>
              </a:spcAft>
              <a:defRPr/>
            </a:pPr>
            <a:r>
              <a:rPr lang="en-US" sz="4800" b="0" dirty="0" smtClean="0">
                <a:latin typeface="Castellar" pitchFamily="18" charset="0"/>
              </a:rPr>
              <a:t>13 Colonies</a:t>
            </a:r>
            <a:endParaRPr lang="en-US" sz="4800" b="0" dirty="0">
              <a:latin typeface="Castellar" pitchFamily="18" charset="0"/>
            </a:endParaRPr>
          </a:p>
        </p:txBody>
      </p:sp>
      <p:sp>
        <p:nvSpPr>
          <p:cNvPr id="14339" name="Text Placeholder 5"/>
          <p:cNvSpPr>
            <a:spLocks noGrp="1"/>
          </p:cNvSpPr>
          <p:nvPr>
            <p:ph type="body" idx="2"/>
          </p:nvPr>
        </p:nvSpPr>
        <p:spPr>
          <a:xfrm>
            <a:off x="381000" y="1752600"/>
            <a:ext cx="4191000" cy="3733800"/>
          </a:xfrm>
        </p:spPr>
        <p:txBody>
          <a:bodyPr/>
          <a:lstStyle/>
          <a:p>
            <a:pPr eaLnBrk="1" hangingPunct="1"/>
            <a:r>
              <a:rPr lang="en-US" sz="4000" b="1" i="1" smtClean="0"/>
              <a:t>3 Regions</a:t>
            </a:r>
            <a:r>
              <a:rPr lang="en-US" sz="4000" b="1" smtClean="0"/>
              <a:t>:</a:t>
            </a:r>
            <a:br>
              <a:rPr lang="en-US" sz="4000" b="1" smtClean="0"/>
            </a:br>
            <a:r>
              <a:rPr lang="en-US" sz="4000" b="1" smtClean="0"/>
              <a:t>New England</a:t>
            </a:r>
            <a:br>
              <a:rPr lang="en-US" sz="4000" b="1" smtClean="0"/>
            </a:br>
            <a:r>
              <a:rPr lang="en-US" sz="4000" b="1" smtClean="0"/>
              <a:t>Middle Colonies</a:t>
            </a:r>
            <a:br>
              <a:rPr lang="en-US" sz="4000" b="1" smtClean="0"/>
            </a:br>
            <a:r>
              <a:rPr lang="en-US" sz="4000" b="1" smtClean="0"/>
              <a:t>Southern Colonies</a:t>
            </a:r>
          </a:p>
        </p:txBody>
      </p:sp>
      <p:pic>
        <p:nvPicPr>
          <p:cNvPr id="14340" name="Content Placeholder 6" descr="http://www.personal.psu.edu/cjm402/Middle%20Colonies_files/image004.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00600" y="152400"/>
            <a:ext cx="3759200" cy="5638800"/>
          </a:xfr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Mayflower Compact</a:t>
            </a:r>
          </a:p>
        </p:txBody>
      </p:sp>
      <p:sp>
        <p:nvSpPr>
          <p:cNvPr id="16387" name="Rectangle 3"/>
          <p:cNvSpPr>
            <a:spLocks noGrp="1" noChangeArrowheads="1"/>
          </p:cNvSpPr>
          <p:nvPr>
            <p:ph type="body" sz="half" idx="1"/>
          </p:nvPr>
        </p:nvSpPr>
        <p:spPr>
          <a:xfrm>
            <a:off x="1143000" y="2209800"/>
            <a:ext cx="7696200" cy="4191000"/>
          </a:xfrm>
        </p:spPr>
        <p:txBody>
          <a:bodyPr/>
          <a:lstStyle/>
          <a:p>
            <a:pPr eaLnBrk="1" hangingPunct="1">
              <a:defRPr/>
            </a:pPr>
            <a:r>
              <a:rPr lang="en-US" dirty="0" smtClean="0"/>
              <a:t>In 1620, 41 men from the Mayflower ship signed a compact promising to write and obey </a:t>
            </a:r>
            <a:r>
              <a:rPr lang="en-US" dirty="0" smtClean="0">
                <a:solidFill>
                  <a:srgbClr val="CC0000"/>
                </a:solidFill>
                <a:effectLst>
                  <a:outerShdw blurRad="38100" dist="38100" dir="2700000" algn="tl">
                    <a:srgbClr val="000000"/>
                  </a:outerShdw>
                </a:effectLst>
              </a:rPr>
              <a:t>"</a:t>
            </a:r>
            <a:r>
              <a:rPr lang="en-US" u="sng" dirty="0" smtClean="0">
                <a:solidFill>
                  <a:srgbClr val="CC0000"/>
                </a:solidFill>
                <a:effectLst>
                  <a:outerShdw blurRad="38100" dist="38100" dir="2700000" algn="tl">
                    <a:srgbClr val="000000"/>
                  </a:outerShdw>
                </a:effectLst>
              </a:rPr>
              <a:t>just and equal laws</a:t>
            </a:r>
            <a:r>
              <a:rPr lang="en-US" dirty="0" smtClean="0"/>
              <a:t> ... for the general good of the colony." </a:t>
            </a:r>
          </a:p>
          <a:p>
            <a:pPr eaLnBrk="1" hangingPunct="1">
              <a:defRPr/>
            </a:pPr>
            <a:r>
              <a:rPr lang="en-US" dirty="0" smtClean="0"/>
              <a:t>The compact brought an element of democracy to America and was an example of the practice of </a:t>
            </a:r>
            <a:r>
              <a:rPr lang="en-US" u="sng" dirty="0" smtClean="0">
                <a:solidFill>
                  <a:srgbClr val="FF0000"/>
                </a:solidFill>
                <a:effectLst>
                  <a:outerShdw blurRad="38100" dist="38100" dir="2700000" algn="tl">
                    <a:srgbClr val="000000"/>
                  </a:outerShdw>
                </a:effectLst>
              </a:rPr>
              <a:t>self-government</a:t>
            </a:r>
            <a:r>
              <a:rPr lang="en-US" dirty="0" smtClean="0"/>
              <a:t> in the colonies</a:t>
            </a:r>
          </a:p>
          <a:p>
            <a:pPr eaLnBrk="1" hangingPunct="1">
              <a:defRPr/>
            </a:pPr>
            <a:endParaRPr lang="en-US" sz="2800" dirty="0" smtClean="0"/>
          </a:p>
        </p:txBody>
      </p:sp>
      <p:pic>
        <p:nvPicPr>
          <p:cNvPr id="8196" name="Picture 6" descr="http://www.project21.org/BookFeatherPen.gif"/>
          <p:cNvPicPr>
            <a:picLocks noChangeAspect="1" noChangeArrowheads="1"/>
          </p:cNvPicPr>
          <p:nvPr/>
        </p:nvPicPr>
        <p:blipFill>
          <a:blip r:embed="rId2" cstate="print">
            <a:grayscl/>
          </a:blip>
          <a:srcRect/>
          <a:stretch>
            <a:fillRect/>
          </a:stretch>
        </p:blipFill>
        <p:spPr bwMode="auto">
          <a:xfrm>
            <a:off x="6172200" y="228600"/>
            <a:ext cx="2152650" cy="1905000"/>
          </a:xfrm>
          <a:prstGeom prst="rect">
            <a:avLst/>
          </a:prstGeom>
          <a:noFill/>
          <a:ln w="9525">
            <a:noFill/>
            <a:miter lim="800000"/>
            <a:headEnd/>
            <a:tailEnd/>
          </a:ln>
        </p:spPr>
      </p:pic>
    </p:spTree>
    <p:extLst>
      <p:ext uri="{BB962C8B-B14F-4D97-AF65-F5344CB8AC3E}">
        <p14:creationId xmlns:p14="http://schemas.microsoft.com/office/powerpoint/2010/main" val="2171931707"/>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b="1" dirty="0" smtClean="0">
                <a:latin typeface="Monotype Corsiva" pitchFamily="66" charset="0"/>
              </a:rPr>
              <a:t>Massachusetts</a:t>
            </a:r>
            <a:endParaRPr lang="en-US" sz="6000" dirty="0"/>
          </a:p>
        </p:txBody>
      </p:sp>
      <p:sp>
        <p:nvSpPr>
          <p:cNvPr id="20483" name="Text Placeholder 2"/>
          <p:cNvSpPr>
            <a:spLocks noGrp="1"/>
          </p:cNvSpPr>
          <p:nvPr>
            <p:ph type="body" sz="half" idx="1"/>
          </p:nvPr>
        </p:nvSpPr>
        <p:spPr>
          <a:xfrm>
            <a:off x="152400" y="1417638"/>
            <a:ext cx="4293326" cy="4830763"/>
          </a:xfrm>
        </p:spPr>
        <p:txBody>
          <a:bodyPr/>
          <a:lstStyle/>
          <a:p>
            <a:pPr eaLnBrk="1" hangingPunct="1"/>
            <a:r>
              <a:rPr lang="en-US" sz="2400" u="sng" dirty="0" smtClean="0">
                <a:solidFill>
                  <a:srgbClr val="FF0000"/>
                </a:solidFill>
              </a:rPr>
              <a:t>Puritans</a:t>
            </a:r>
            <a:r>
              <a:rPr lang="en-US" sz="2400" dirty="0" smtClean="0"/>
              <a:t> then came and settled Boston (Mass. Bay Colony) as a Commonwealth.</a:t>
            </a:r>
          </a:p>
          <a:p>
            <a:pPr eaLnBrk="1" hangingPunct="1"/>
            <a:r>
              <a:rPr lang="en-US" sz="2400" dirty="0" smtClean="0">
                <a:solidFill>
                  <a:srgbClr val="0000FF"/>
                </a:solidFill>
              </a:rPr>
              <a:t>John Winthrop (“…a City upon a Hill)</a:t>
            </a:r>
            <a:r>
              <a:rPr lang="en-US" sz="2400" dirty="0" smtClean="0"/>
              <a:t> was the governor of this settlement.</a:t>
            </a:r>
          </a:p>
          <a:p>
            <a:pPr>
              <a:lnSpc>
                <a:spcPct val="90000"/>
              </a:lnSpc>
            </a:pPr>
            <a:r>
              <a:rPr lang="en-US" sz="2400" dirty="0" smtClean="0">
                <a:latin typeface="Calibri" pitchFamily="34" charset="0"/>
              </a:rPr>
              <a:t>The Puritans got their name from their belief that they needed to </a:t>
            </a:r>
            <a:r>
              <a:rPr lang="en-US" sz="2400" dirty="0" smtClean="0">
                <a:solidFill>
                  <a:srgbClr val="FF0000"/>
                </a:solidFill>
                <a:latin typeface="Calibri" pitchFamily="34" charset="0"/>
              </a:rPr>
              <a:t>purify</a:t>
            </a:r>
            <a:r>
              <a:rPr lang="en-US" sz="2400" dirty="0" smtClean="0">
                <a:latin typeface="Calibri" pitchFamily="34" charset="0"/>
              </a:rPr>
              <a:t> the English Church of its rituals.</a:t>
            </a:r>
          </a:p>
          <a:p>
            <a:pPr>
              <a:lnSpc>
                <a:spcPct val="90000"/>
              </a:lnSpc>
            </a:pPr>
            <a:r>
              <a:rPr lang="en-US" sz="2400" dirty="0" smtClean="0">
                <a:latin typeface="Calibri" pitchFamily="34" charset="0"/>
              </a:rPr>
              <a:t>They were very strict and demanded compliance (agreement) with their rules.</a:t>
            </a:r>
          </a:p>
          <a:p>
            <a:pPr eaLnBrk="1" hangingPunct="1"/>
            <a:endParaRPr lang="en-US" dirty="0" smtClean="0"/>
          </a:p>
          <a:p>
            <a:endParaRPr lang="en-US" dirty="0"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44023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Rhode Island</a:t>
            </a:r>
          </a:p>
        </p:txBody>
      </p:sp>
      <p:sp>
        <p:nvSpPr>
          <p:cNvPr id="15364" name="Rectangle 4"/>
          <p:cNvSpPr>
            <a:spLocks noGrp="1" noChangeArrowheads="1"/>
          </p:cNvSpPr>
          <p:nvPr>
            <p:ph type="body" sz="half" idx="1"/>
          </p:nvPr>
        </p:nvSpPr>
        <p:spPr>
          <a:xfrm>
            <a:off x="457200" y="1600200"/>
            <a:ext cx="4572000" cy="4525963"/>
          </a:xfrm>
          <a:noFill/>
        </p:spPr>
        <p:txBody>
          <a:bodyPr/>
          <a:lstStyle/>
          <a:p>
            <a:pPr eaLnBrk="1" hangingPunct="1">
              <a:lnSpc>
                <a:spcPct val="80000"/>
              </a:lnSpc>
            </a:pPr>
            <a:r>
              <a:rPr lang="en-US" sz="2400" dirty="0" smtClean="0"/>
              <a:t>In </a:t>
            </a:r>
            <a:r>
              <a:rPr lang="en-US" sz="2400" dirty="0" smtClean="0">
                <a:solidFill>
                  <a:srgbClr val="FF0000"/>
                </a:solidFill>
              </a:rPr>
              <a:t>1636</a:t>
            </a:r>
            <a:r>
              <a:rPr lang="en-US" sz="2400" dirty="0" smtClean="0"/>
              <a:t>, Rhode Island became a colony after </a:t>
            </a:r>
            <a:r>
              <a:rPr lang="en-US" sz="2400" dirty="0" smtClean="0">
                <a:solidFill>
                  <a:srgbClr val="FF0000"/>
                </a:solidFill>
              </a:rPr>
              <a:t>Roger Williams</a:t>
            </a:r>
            <a:r>
              <a:rPr lang="en-US" sz="2400" dirty="0" smtClean="0"/>
              <a:t>, a clergyman, obtained a charter from England to form the colony.</a:t>
            </a:r>
          </a:p>
          <a:p>
            <a:pPr eaLnBrk="1" hangingPunct="1">
              <a:lnSpc>
                <a:spcPct val="80000"/>
              </a:lnSpc>
            </a:pPr>
            <a:r>
              <a:rPr lang="en-US" sz="2400" dirty="0" smtClean="0"/>
              <a:t>He taught separation of </a:t>
            </a:r>
            <a:r>
              <a:rPr lang="en-US" sz="2400" dirty="0" smtClean="0">
                <a:solidFill>
                  <a:srgbClr val="FF0000"/>
                </a:solidFill>
              </a:rPr>
              <a:t>Church and State</a:t>
            </a:r>
            <a:r>
              <a:rPr lang="en-US" sz="2400" dirty="0" smtClean="0"/>
              <a:t>, meaning that a government should not tell people what religion they should have.</a:t>
            </a:r>
          </a:p>
          <a:p>
            <a:pPr lvl="1" eaLnBrk="1" hangingPunct="1">
              <a:lnSpc>
                <a:spcPct val="80000"/>
              </a:lnSpc>
            </a:pPr>
            <a:r>
              <a:rPr lang="en-US" sz="2400" dirty="0" smtClean="0"/>
              <a:t>This got him in trouble with the Puritans</a:t>
            </a:r>
          </a:p>
          <a:p>
            <a:pPr eaLnBrk="1" hangingPunct="1">
              <a:lnSpc>
                <a:spcPct val="80000"/>
              </a:lnSpc>
            </a:pPr>
            <a:r>
              <a:rPr lang="en-US" sz="2400" dirty="0" smtClean="0"/>
              <a:t>Rhode Island also had </a:t>
            </a:r>
            <a:r>
              <a:rPr lang="en-US" sz="2400" i="1" u="sng" dirty="0" smtClean="0">
                <a:solidFill>
                  <a:srgbClr val="FF0000"/>
                </a:solidFill>
              </a:rPr>
              <a:t>freedom of religion</a:t>
            </a:r>
            <a:r>
              <a:rPr lang="en-US" sz="2400" dirty="0" smtClean="0"/>
              <a:t>.</a:t>
            </a:r>
          </a:p>
        </p:txBody>
      </p:sp>
      <p:pic>
        <p:nvPicPr>
          <p:cNvPr id="15367" name="Picture 7" descr="225px-Franklin_Simmons_Statue">
            <a:hlinkClick r:id="rId2" tooltip="Franklin Simmons Statue.jpg"/>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95938" y="1524000"/>
            <a:ext cx="2825750" cy="3767138"/>
          </a:xfrm>
        </p:spPr>
      </p:pic>
      <p:sp>
        <p:nvSpPr>
          <p:cNvPr id="15368" name="Text Box 8"/>
          <p:cNvSpPr txBox="1">
            <a:spLocks noChangeArrowheads="1"/>
          </p:cNvSpPr>
          <p:nvPr/>
        </p:nvSpPr>
        <p:spPr bwMode="auto">
          <a:xfrm>
            <a:off x="5410200" y="5410200"/>
            <a:ext cx="350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Roger Williams </a:t>
            </a:r>
          </a:p>
          <a:p>
            <a:pPr algn="ctr" eaLnBrk="1" hangingPunct="1">
              <a:spcBef>
                <a:spcPct val="50000"/>
              </a:spcBef>
            </a:pPr>
            <a:r>
              <a:rPr lang="en-US"/>
              <a:t>“minister, author”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par>
                          <p:cTn id="11" fill="hold" nodeType="afterGroup">
                            <p:stCondLst>
                              <p:cond delay="1500"/>
                            </p:stCondLst>
                            <p:childTnLst>
                              <p:par>
                                <p:cTn id="12" presetID="53" presetClass="entr" presetSubtype="0" fill="hold" nodeType="afterEffect">
                                  <p:stCondLst>
                                    <p:cond delay="0"/>
                                  </p:stCondLst>
                                  <p:childTnLst>
                                    <p:set>
                                      <p:cBhvr>
                                        <p:cTn id="13" dur="1" fill="hold">
                                          <p:stCondLst>
                                            <p:cond delay="0"/>
                                          </p:stCondLst>
                                        </p:cTn>
                                        <p:tgtEl>
                                          <p:spTgt spid="15367"/>
                                        </p:tgtEl>
                                        <p:attrNameLst>
                                          <p:attrName>style.visibility</p:attrName>
                                        </p:attrNameLst>
                                      </p:cBhvr>
                                      <p:to>
                                        <p:strVal val="visible"/>
                                      </p:to>
                                    </p:set>
                                    <p:anim calcmode="lin" valueType="num">
                                      <p:cBhvr>
                                        <p:cTn id="14" dur="500" fill="hold"/>
                                        <p:tgtEl>
                                          <p:spTgt spid="15367"/>
                                        </p:tgtEl>
                                        <p:attrNameLst>
                                          <p:attrName>ppt_w</p:attrName>
                                        </p:attrNameLst>
                                      </p:cBhvr>
                                      <p:tavLst>
                                        <p:tav tm="0">
                                          <p:val>
                                            <p:fltVal val="0"/>
                                          </p:val>
                                        </p:tav>
                                        <p:tav tm="100000">
                                          <p:val>
                                            <p:strVal val="#ppt_w"/>
                                          </p:val>
                                        </p:tav>
                                      </p:tavLst>
                                    </p:anim>
                                    <p:anim calcmode="lin" valueType="num">
                                      <p:cBhvr>
                                        <p:cTn id="15" dur="500" fill="hold"/>
                                        <p:tgtEl>
                                          <p:spTgt spid="15367"/>
                                        </p:tgtEl>
                                        <p:attrNameLst>
                                          <p:attrName>ppt_h</p:attrName>
                                        </p:attrNameLst>
                                      </p:cBhvr>
                                      <p:tavLst>
                                        <p:tav tm="0">
                                          <p:val>
                                            <p:fltVal val="0"/>
                                          </p:val>
                                        </p:tav>
                                        <p:tav tm="100000">
                                          <p:val>
                                            <p:strVal val="#ppt_h"/>
                                          </p:val>
                                        </p:tav>
                                      </p:tavLst>
                                    </p:anim>
                                    <p:animEffect transition="in" filter="fade">
                                      <p:cBhvr>
                                        <p:cTn id="16" dur="500"/>
                                        <p:tgtEl>
                                          <p:spTgt spid="1536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p:cTn id="19" dur="500" fill="hold"/>
                                        <p:tgtEl>
                                          <p:spTgt spid="15368"/>
                                        </p:tgtEl>
                                        <p:attrNameLst>
                                          <p:attrName>ppt_w</p:attrName>
                                        </p:attrNameLst>
                                      </p:cBhvr>
                                      <p:tavLst>
                                        <p:tav tm="0">
                                          <p:val>
                                            <p:fltVal val="0"/>
                                          </p:val>
                                        </p:tav>
                                        <p:tav tm="100000">
                                          <p:val>
                                            <p:strVal val="#ppt_w"/>
                                          </p:val>
                                        </p:tav>
                                      </p:tavLst>
                                    </p:anim>
                                    <p:anim calcmode="lin" valueType="num">
                                      <p:cBhvr>
                                        <p:cTn id="20" dur="500" fill="hold"/>
                                        <p:tgtEl>
                                          <p:spTgt spid="15368"/>
                                        </p:tgtEl>
                                        <p:attrNameLst>
                                          <p:attrName>ppt_h</p:attrName>
                                        </p:attrNameLst>
                                      </p:cBhvr>
                                      <p:tavLst>
                                        <p:tav tm="0">
                                          <p:val>
                                            <p:fltVal val="0"/>
                                          </p:val>
                                        </p:tav>
                                        <p:tav tm="100000">
                                          <p:val>
                                            <p:strVal val="#ppt_h"/>
                                          </p:val>
                                        </p:tav>
                                      </p:tavLst>
                                    </p:anim>
                                    <p:animEffect transition="in" filter="fade">
                                      <p:cBhvr>
                                        <p:cTn id="21" dur="500"/>
                                        <p:tgtEl>
                                          <p:spTgt spid="153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5364">
                                            <p:txEl>
                                              <p:pRg st="0" end="0"/>
                                            </p:txEl>
                                          </p:spTgt>
                                        </p:tgtEl>
                                        <p:attrNameLst>
                                          <p:attrName>style.visibility</p:attrName>
                                        </p:attrNameLst>
                                      </p:cBhvr>
                                      <p:to>
                                        <p:strVal val="visible"/>
                                      </p:to>
                                    </p:set>
                                    <p:anim calcmode="discrete" valueType="clr">
                                      <p:cBhvr override="childStyle">
                                        <p:cTn id="26" dur="80"/>
                                        <p:tgtEl>
                                          <p:spTgt spid="153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5364">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5364">
                                            <p:txEl>
                                              <p:pRg st="0" end="0"/>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5364">
                                            <p:txEl>
                                              <p:pRg st="1" end="1"/>
                                            </p:txEl>
                                          </p:spTgt>
                                        </p:tgtEl>
                                        <p:attrNameLst>
                                          <p:attrName>style.visibility</p:attrName>
                                        </p:attrNameLst>
                                      </p:cBhvr>
                                      <p:to>
                                        <p:strVal val="visible"/>
                                      </p:to>
                                    </p:set>
                                    <p:anim calcmode="discrete" valueType="clr">
                                      <p:cBhvr override="childStyle">
                                        <p:cTn id="33" dur="80"/>
                                        <p:tgtEl>
                                          <p:spTgt spid="1536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5364">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15364">
                                            <p:txEl>
                                              <p:pRg st="1" end="1"/>
                                            </p:txEl>
                                          </p:spTgt>
                                        </p:tgtEl>
                                        <p:attrNameLst>
                                          <p:attrName>fill.type</p:attrName>
                                        </p:attrNameLst>
                                      </p:cBhvr>
                                      <p:to>
                                        <p:strVal val="solid"/>
                                      </p:to>
                                    </p:set>
                                  </p:childTnLst>
                                </p:cTn>
                              </p:par>
                              <p:par>
                                <p:cTn id="36" presetID="27" presetClass="entr" presetSubtype="0" fill="hold" grpId="0" nodeType="withEffect">
                                  <p:stCondLst>
                                    <p:cond delay="0"/>
                                  </p:stCondLst>
                                  <p:iterate type="lt">
                                    <p:tmPct val="50000"/>
                                  </p:iterate>
                                  <p:childTnLst>
                                    <p:set>
                                      <p:cBhvr>
                                        <p:cTn id="37" dur="1" fill="hold">
                                          <p:stCondLst>
                                            <p:cond delay="0"/>
                                          </p:stCondLst>
                                        </p:cTn>
                                        <p:tgtEl>
                                          <p:spTgt spid="15364">
                                            <p:txEl>
                                              <p:pRg st="2" end="2"/>
                                            </p:txEl>
                                          </p:spTgt>
                                        </p:tgtEl>
                                        <p:attrNameLst>
                                          <p:attrName>style.visibility</p:attrName>
                                        </p:attrNameLst>
                                      </p:cBhvr>
                                      <p:to>
                                        <p:strVal val="visible"/>
                                      </p:to>
                                    </p:set>
                                    <p:anim calcmode="discrete" valueType="clr">
                                      <p:cBhvr override="childStyle">
                                        <p:cTn id="38" dur="80"/>
                                        <p:tgtEl>
                                          <p:spTgt spid="1536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5364">
                                            <p:txEl>
                                              <p:pRg st="2" end="2"/>
                                            </p:txEl>
                                          </p:spTgt>
                                        </p:tgtEl>
                                        <p:attrNameLst>
                                          <p:attrName>fillcolor</p:attrName>
                                        </p:attrNameLst>
                                      </p:cBhvr>
                                      <p:tavLst>
                                        <p:tav tm="0">
                                          <p:val>
                                            <p:clrVal>
                                              <a:schemeClr val="accent2"/>
                                            </p:clrVal>
                                          </p:val>
                                        </p:tav>
                                        <p:tav tm="50000">
                                          <p:val>
                                            <p:clrVal>
                                              <a:schemeClr val="hlink"/>
                                            </p:clrVal>
                                          </p:val>
                                        </p:tav>
                                      </p:tavLst>
                                    </p:anim>
                                    <p:set>
                                      <p:cBhvr>
                                        <p:cTn id="40" dur="80"/>
                                        <p:tgtEl>
                                          <p:spTgt spid="15364">
                                            <p:txEl>
                                              <p:pRg st="2" end="2"/>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5364">
                                            <p:txEl>
                                              <p:pRg st="3" end="3"/>
                                            </p:txEl>
                                          </p:spTgt>
                                        </p:tgtEl>
                                        <p:attrNameLst>
                                          <p:attrName>style.visibility</p:attrName>
                                        </p:attrNameLst>
                                      </p:cBhvr>
                                      <p:to>
                                        <p:strVal val="visible"/>
                                      </p:to>
                                    </p:set>
                                    <p:anim calcmode="discrete" valueType="clr">
                                      <p:cBhvr override="childStyle">
                                        <p:cTn id="45" dur="80"/>
                                        <p:tgtEl>
                                          <p:spTgt spid="1536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5364">
                                            <p:txEl>
                                              <p:pRg st="3" end="3"/>
                                            </p:txEl>
                                          </p:spTgt>
                                        </p:tgtEl>
                                        <p:attrNameLst>
                                          <p:attrName>fillcolor</p:attrName>
                                        </p:attrNameLst>
                                      </p:cBhvr>
                                      <p:tavLst>
                                        <p:tav tm="0">
                                          <p:val>
                                            <p:clrVal>
                                              <a:schemeClr val="accent2"/>
                                            </p:clrVal>
                                          </p:val>
                                        </p:tav>
                                        <p:tav tm="50000">
                                          <p:val>
                                            <p:clrVal>
                                              <a:schemeClr val="hlink"/>
                                            </p:clrVal>
                                          </p:val>
                                        </p:tav>
                                      </p:tavLst>
                                    </p:anim>
                                    <p:set>
                                      <p:cBhvr>
                                        <p:cTn id="47" dur="80"/>
                                        <p:tgtEl>
                                          <p:spTgt spid="1536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15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smtClean="0">
                <a:latin typeface="Monotype Corsiva" pitchFamily="66" charset="0"/>
              </a:rPr>
              <a:t>Rhode Island</a:t>
            </a:r>
            <a:endParaRPr lang="en-US" sz="6600" dirty="0"/>
          </a:p>
        </p:txBody>
      </p:sp>
      <p:sp>
        <p:nvSpPr>
          <p:cNvPr id="22531" name="Text Placeholder 2"/>
          <p:cNvSpPr>
            <a:spLocks noGrp="1"/>
          </p:cNvSpPr>
          <p:nvPr>
            <p:ph type="body" sz="half" idx="1"/>
          </p:nvPr>
        </p:nvSpPr>
        <p:spPr>
          <a:xfrm>
            <a:off x="152400" y="1600200"/>
            <a:ext cx="4724400" cy="5029200"/>
          </a:xfrm>
        </p:spPr>
        <p:txBody>
          <a:bodyPr/>
          <a:lstStyle/>
          <a:p>
            <a:pPr eaLnBrk="1" hangingPunct="1">
              <a:lnSpc>
                <a:spcPct val="85000"/>
              </a:lnSpc>
              <a:spcBef>
                <a:spcPct val="0"/>
              </a:spcBef>
            </a:pPr>
            <a:r>
              <a:rPr lang="en-US" sz="2400" dirty="0" smtClean="0">
                <a:solidFill>
                  <a:srgbClr val="FF0000"/>
                </a:solidFill>
              </a:rPr>
              <a:t>Anne Hutchinson</a:t>
            </a:r>
          </a:p>
          <a:p>
            <a:pPr lvl="1" eaLnBrk="1" hangingPunct="1">
              <a:lnSpc>
                <a:spcPct val="85000"/>
              </a:lnSpc>
              <a:spcBef>
                <a:spcPct val="0"/>
              </a:spcBef>
            </a:pPr>
            <a:r>
              <a:rPr lang="en-US" sz="2000" dirty="0" smtClean="0"/>
              <a:t>She taught that people should know the bible for themselves and be in-charge of their own faith.</a:t>
            </a:r>
          </a:p>
          <a:p>
            <a:pPr lvl="1" eaLnBrk="1" hangingPunct="1">
              <a:lnSpc>
                <a:spcPct val="85000"/>
              </a:lnSpc>
              <a:spcBef>
                <a:spcPct val="0"/>
              </a:spcBef>
            </a:pPr>
            <a:r>
              <a:rPr lang="en-US" sz="2000" dirty="0" smtClean="0"/>
              <a:t>She believed that church was not necessary for salvation and a personal relationship with God was all that was necessary.</a:t>
            </a:r>
          </a:p>
          <a:p>
            <a:pPr lvl="1" eaLnBrk="1" hangingPunct="1">
              <a:lnSpc>
                <a:spcPct val="85000"/>
              </a:lnSpc>
              <a:spcBef>
                <a:spcPct val="0"/>
              </a:spcBef>
            </a:pPr>
            <a:endParaRPr lang="en-US" sz="2000" dirty="0" smtClean="0"/>
          </a:p>
          <a:p>
            <a:pPr eaLnBrk="1" hangingPunct="1">
              <a:lnSpc>
                <a:spcPct val="85000"/>
              </a:lnSpc>
              <a:spcBef>
                <a:spcPct val="0"/>
              </a:spcBef>
            </a:pPr>
            <a:r>
              <a:rPr lang="en-US" sz="2400" dirty="0" smtClean="0"/>
              <a:t>The Puritans accused her of heresy (teaching against the church), brought her to trial, convicted her and banished her.</a:t>
            </a:r>
          </a:p>
          <a:p>
            <a:pPr eaLnBrk="1" hangingPunct="1">
              <a:lnSpc>
                <a:spcPct val="85000"/>
              </a:lnSpc>
              <a:spcBef>
                <a:spcPct val="0"/>
              </a:spcBef>
            </a:pPr>
            <a:endParaRPr lang="en-US" sz="2400" dirty="0" smtClean="0"/>
          </a:p>
          <a:p>
            <a:pPr eaLnBrk="1" hangingPunct="1">
              <a:lnSpc>
                <a:spcPct val="85000"/>
              </a:lnSpc>
              <a:spcBef>
                <a:spcPct val="0"/>
              </a:spcBef>
            </a:pPr>
            <a:r>
              <a:rPr lang="en-US" sz="2400" dirty="0" smtClean="0"/>
              <a:t>She joined with Roger Williams to found the Colony of Rhode Island.</a:t>
            </a:r>
            <a:endParaRPr lang="en-US" sz="2800" dirty="0" smtClean="0"/>
          </a:p>
          <a:p>
            <a:pPr eaLnBrk="1" hangingPunct="1">
              <a:lnSpc>
                <a:spcPct val="85000"/>
              </a:lnSpc>
              <a:spcBef>
                <a:spcPct val="0"/>
              </a:spcBef>
            </a:pPr>
            <a:endParaRPr lang="en-US" sz="2400" dirty="0" smtClean="0"/>
          </a:p>
          <a:p>
            <a:endParaRPr lang="en-US" dirty="0" smtClean="0"/>
          </a:p>
        </p:txBody>
      </p:sp>
      <p:pic>
        <p:nvPicPr>
          <p:cNvPr id="22532" name="Picture 5"/>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447800"/>
            <a:ext cx="3640138" cy="5081588"/>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61B5E19-266C-43F2-8DC9-713A7232859C}" type="slidenum">
              <a:rPr lang="en-US">
                <a:solidFill>
                  <a:srgbClr val="898989"/>
                </a:solidFill>
                <a:latin typeface="Calibri" pitchFamily="34" charset="0"/>
              </a:rPr>
              <a:pPr eaLnBrk="1" hangingPunct="1"/>
              <a:t>14</a:t>
            </a:fld>
            <a:endParaRPr lang="en-US">
              <a:solidFill>
                <a:srgbClr val="898989"/>
              </a:solidFill>
              <a:latin typeface="Calibri" pitchFamily="34" charset="0"/>
            </a:endParaRPr>
          </a:p>
        </p:txBody>
      </p:sp>
      <p:sp>
        <p:nvSpPr>
          <p:cNvPr id="76802" name="Rectangle 2"/>
          <p:cNvSpPr>
            <a:spLocks noGrp="1" noChangeArrowheads="1"/>
          </p:cNvSpPr>
          <p:nvPr>
            <p:ph type="title"/>
          </p:nvPr>
        </p:nvSpPr>
        <p:spPr>
          <a:xfrm>
            <a:off x="1219200" y="0"/>
            <a:ext cx="7391400" cy="1143000"/>
          </a:xfrm>
        </p:spPr>
        <p:txBody>
          <a:bodyPr anchor="t">
            <a:normAutofit fontScale="90000"/>
          </a:bodyPr>
          <a:lstStyle/>
          <a:p>
            <a:pPr eaLnBrk="1" hangingPunct="1">
              <a:defRPr/>
            </a:pPr>
            <a:r>
              <a:rPr lang="en-US" sz="3600" dirty="0" smtClean="0"/>
              <a:t>Rhode Island: Separation of Church and State / Equality</a:t>
            </a:r>
            <a:endParaRPr lang="en-US" sz="4000" dirty="0" smtClean="0"/>
          </a:p>
        </p:txBody>
      </p:sp>
      <p:sp>
        <p:nvSpPr>
          <p:cNvPr id="11268" name="Rectangle 3"/>
          <p:cNvSpPr>
            <a:spLocks noGrp="1" noChangeArrowheads="1"/>
          </p:cNvSpPr>
          <p:nvPr>
            <p:ph type="body" idx="1"/>
          </p:nvPr>
        </p:nvSpPr>
        <p:spPr>
          <a:xfrm>
            <a:off x="1295400" y="1600200"/>
            <a:ext cx="7391400" cy="4525963"/>
          </a:xfrm>
        </p:spPr>
        <p:txBody>
          <a:bodyPr/>
          <a:lstStyle/>
          <a:p>
            <a:pPr eaLnBrk="1" hangingPunct="1">
              <a:lnSpc>
                <a:spcPct val="90000"/>
              </a:lnSpc>
            </a:pPr>
            <a:r>
              <a:rPr lang="en-US" sz="2800" smtClean="0"/>
              <a:t>Williams and Hutchinson laid the foundations for true religious freedom and the principle of separation of church and state.</a:t>
            </a:r>
          </a:p>
          <a:p>
            <a:pPr eaLnBrk="1" hangingPunct="1">
              <a:lnSpc>
                <a:spcPct val="90000"/>
              </a:lnSpc>
            </a:pPr>
            <a:r>
              <a:rPr lang="en-US" sz="2800" smtClean="0"/>
              <a:t>Equality of people and freedom of religion was extended to all.</a:t>
            </a:r>
          </a:p>
          <a:p>
            <a:pPr lvl="1" eaLnBrk="1" hangingPunct="1">
              <a:lnSpc>
                <a:spcPct val="90000"/>
              </a:lnSpc>
            </a:pPr>
            <a:r>
              <a:rPr lang="en-US" sz="2400" smtClean="0"/>
              <a:t>All Christians and Jews were safe.</a:t>
            </a:r>
          </a:p>
          <a:p>
            <a:pPr eaLnBrk="1" hangingPunct="1">
              <a:lnSpc>
                <a:spcPct val="90000"/>
              </a:lnSpc>
            </a:pPr>
            <a:r>
              <a:rPr lang="en-US" sz="2800" smtClean="0"/>
              <a:t>Rhode Island passed a law to make slavery illegal in 1652. This was the first law against slavery in North America.</a:t>
            </a:r>
          </a:p>
        </p:txBody>
      </p:sp>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250"/>
            <a:ext cx="8763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3538"/>
            <a:ext cx="9112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58781"/>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Connecticut</a:t>
            </a:r>
          </a:p>
        </p:txBody>
      </p:sp>
      <p:sp>
        <p:nvSpPr>
          <p:cNvPr id="16388" name="Rectangle 4"/>
          <p:cNvSpPr>
            <a:spLocks noGrp="1" noChangeArrowheads="1"/>
          </p:cNvSpPr>
          <p:nvPr>
            <p:ph type="body" sz="half" idx="1"/>
          </p:nvPr>
        </p:nvSpPr>
        <p:spPr>
          <a:xfrm>
            <a:off x="457200" y="1600200"/>
            <a:ext cx="4038600" cy="4953000"/>
          </a:xfrm>
        </p:spPr>
        <p:txBody>
          <a:bodyPr/>
          <a:lstStyle/>
          <a:p>
            <a:pPr eaLnBrk="1" hangingPunct="1">
              <a:lnSpc>
                <a:spcPct val="90000"/>
              </a:lnSpc>
            </a:pPr>
            <a:r>
              <a:rPr lang="en-US" sz="2800" smtClean="0"/>
              <a:t>Also founded in </a:t>
            </a:r>
            <a:r>
              <a:rPr lang="en-US" sz="2800" smtClean="0">
                <a:solidFill>
                  <a:srgbClr val="FF0000"/>
                </a:solidFill>
              </a:rPr>
              <a:t>1636</a:t>
            </a:r>
            <a:r>
              <a:rPr lang="en-US" sz="2800" smtClean="0"/>
              <a:t> by a clergyman </a:t>
            </a:r>
            <a:r>
              <a:rPr lang="en-US" sz="2800" smtClean="0">
                <a:solidFill>
                  <a:srgbClr val="0000FF"/>
                </a:solidFill>
              </a:rPr>
              <a:t>Thomas Hooker</a:t>
            </a:r>
            <a:r>
              <a:rPr lang="en-US" sz="2800" smtClean="0"/>
              <a:t>.</a:t>
            </a:r>
          </a:p>
          <a:p>
            <a:pPr eaLnBrk="1" hangingPunct="1">
              <a:lnSpc>
                <a:spcPct val="90000"/>
              </a:lnSpc>
            </a:pPr>
            <a:r>
              <a:rPr lang="en-US" sz="2800" smtClean="0"/>
              <a:t>He led a group of people from Rhode Island to start their own colony and they had </a:t>
            </a:r>
            <a:r>
              <a:rPr lang="en-US" sz="2800" i="1" u="sng" smtClean="0"/>
              <a:t>freedom of religion</a:t>
            </a:r>
            <a:r>
              <a:rPr lang="en-US" sz="2800" smtClean="0"/>
              <a:t>.</a:t>
            </a:r>
          </a:p>
          <a:p>
            <a:pPr eaLnBrk="1" hangingPunct="1">
              <a:lnSpc>
                <a:spcPct val="90000"/>
              </a:lnSpc>
            </a:pPr>
            <a:r>
              <a:rPr lang="en-US" sz="2800" smtClean="0"/>
              <a:t>Fundamental Orders of Connecticut – First written Constitution</a:t>
            </a:r>
          </a:p>
        </p:txBody>
      </p:sp>
      <p:pic>
        <p:nvPicPr>
          <p:cNvPr id="16391" name="Picture 7" descr="A map of the Connecticut, New Haven, and Saybrook colonies.">
            <a:hlinkClick r:id="rId2" tooltip="A map of the Connecticut, New Haven, and Saybrook colonies."/>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191000" cy="3563938"/>
          </a:xfrm>
        </p:spPr>
      </p:pic>
      <p:sp>
        <p:nvSpPr>
          <p:cNvPr id="16392" name="Text Box 8"/>
          <p:cNvSpPr txBox="1">
            <a:spLocks noChangeArrowheads="1"/>
          </p:cNvSpPr>
          <p:nvPr/>
        </p:nvSpPr>
        <p:spPr bwMode="auto">
          <a:xfrm>
            <a:off x="4800600" y="53340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hlinkClick r:id="rId2" tooltip="Enlarge"/>
              </a:rPr>
              <a:t> </a:t>
            </a:r>
            <a:r>
              <a:rPr lang="en-US"/>
              <a:t>A map of the Connecticut, New Haven, and Saybrook colonies.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1"/>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51" presetClass="entr" presetSubtype="0" fill="hold" nodeType="after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fade">
                                      <p:cBhvr>
                                        <p:cTn id="13" dur="770" decel="100000"/>
                                        <p:tgtEl>
                                          <p:spTgt spid="16391"/>
                                        </p:tgtEl>
                                      </p:cBhvr>
                                    </p:animEffect>
                                    <p:animScale>
                                      <p:cBhvr>
                                        <p:cTn id="14" dur="770" decel="100000"/>
                                        <p:tgtEl>
                                          <p:spTgt spid="16391"/>
                                        </p:tgtEl>
                                      </p:cBhvr>
                                      <p:from x="10000" y="10000"/>
                                      <p:to x="200000" y="450000"/>
                                    </p:animScale>
                                    <p:animScale>
                                      <p:cBhvr>
                                        <p:cTn id="15" dur="1230" accel="100000" fill="hold">
                                          <p:stCondLst>
                                            <p:cond delay="770"/>
                                          </p:stCondLst>
                                        </p:cTn>
                                        <p:tgtEl>
                                          <p:spTgt spid="16391"/>
                                        </p:tgtEl>
                                      </p:cBhvr>
                                      <p:from x="200000" y="450000"/>
                                      <p:to x="100000" y="100000"/>
                                    </p:animScale>
                                    <p:set>
                                      <p:cBhvr>
                                        <p:cTn id="16" dur="770" fill="hold"/>
                                        <p:tgtEl>
                                          <p:spTgt spid="16391"/>
                                        </p:tgtEl>
                                        <p:attrNameLst>
                                          <p:attrName>ppt_x</p:attrName>
                                        </p:attrNameLst>
                                      </p:cBhvr>
                                      <p:to>
                                        <p:strVal val="(0.5)"/>
                                      </p:to>
                                    </p:set>
                                    <p:anim from="(0.5)" to="(#ppt_x)" calcmode="lin" valueType="num">
                                      <p:cBhvr>
                                        <p:cTn id="17" dur="1230" accel="100000" fill="hold">
                                          <p:stCondLst>
                                            <p:cond delay="770"/>
                                          </p:stCondLst>
                                        </p:cTn>
                                        <p:tgtEl>
                                          <p:spTgt spid="16391"/>
                                        </p:tgtEl>
                                        <p:attrNameLst>
                                          <p:attrName>ppt_x</p:attrName>
                                        </p:attrNameLst>
                                      </p:cBhvr>
                                    </p:anim>
                                    <p:set>
                                      <p:cBhvr>
                                        <p:cTn id="18" dur="770" fill="hold"/>
                                        <p:tgtEl>
                                          <p:spTgt spid="16391"/>
                                        </p:tgtEl>
                                        <p:attrNameLst>
                                          <p:attrName>ppt_y</p:attrName>
                                        </p:attrNameLst>
                                      </p:cBhvr>
                                      <p:to>
                                        <p:strVal val="(#ppt_y+0.4)"/>
                                      </p:to>
                                    </p:set>
                                    <p:anim from="(#ppt_y+0.4)" to="(#ppt_y)" calcmode="lin" valueType="num">
                                      <p:cBhvr>
                                        <p:cTn id="19" dur="1230" accel="100000" fill="hold">
                                          <p:stCondLst>
                                            <p:cond delay="770"/>
                                          </p:stCondLst>
                                        </p:cTn>
                                        <p:tgtEl>
                                          <p:spTgt spid="16391"/>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fade">
                                      <p:cBhvr>
                                        <p:cTn id="22" dur="770" decel="100000"/>
                                        <p:tgtEl>
                                          <p:spTgt spid="16392"/>
                                        </p:tgtEl>
                                      </p:cBhvr>
                                    </p:animEffect>
                                    <p:animScale>
                                      <p:cBhvr>
                                        <p:cTn id="23" dur="770" decel="100000"/>
                                        <p:tgtEl>
                                          <p:spTgt spid="16392"/>
                                        </p:tgtEl>
                                      </p:cBhvr>
                                      <p:from x="10000" y="10000"/>
                                      <p:to x="200000" y="450000"/>
                                    </p:animScale>
                                    <p:animScale>
                                      <p:cBhvr>
                                        <p:cTn id="24" dur="1230" accel="100000" fill="hold">
                                          <p:stCondLst>
                                            <p:cond delay="770"/>
                                          </p:stCondLst>
                                        </p:cTn>
                                        <p:tgtEl>
                                          <p:spTgt spid="16392"/>
                                        </p:tgtEl>
                                      </p:cBhvr>
                                      <p:from x="200000" y="450000"/>
                                      <p:to x="100000" y="100000"/>
                                    </p:animScale>
                                    <p:set>
                                      <p:cBhvr>
                                        <p:cTn id="25" dur="770" fill="hold"/>
                                        <p:tgtEl>
                                          <p:spTgt spid="16392"/>
                                        </p:tgtEl>
                                        <p:attrNameLst>
                                          <p:attrName>ppt_x</p:attrName>
                                        </p:attrNameLst>
                                      </p:cBhvr>
                                      <p:to>
                                        <p:strVal val="(0.5)"/>
                                      </p:to>
                                    </p:set>
                                    <p:anim from="(0.5)" to="(#ppt_x)" calcmode="lin" valueType="num">
                                      <p:cBhvr>
                                        <p:cTn id="26" dur="1230" accel="100000" fill="hold">
                                          <p:stCondLst>
                                            <p:cond delay="770"/>
                                          </p:stCondLst>
                                        </p:cTn>
                                        <p:tgtEl>
                                          <p:spTgt spid="16392"/>
                                        </p:tgtEl>
                                        <p:attrNameLst>
                                          <p:attrName>ppt_x</p:attrName>
                                        </p:attrNameLst>
                                      </p:cBhvr>
                                    </p:anim>
                                    <p:set>
                                      <p:cBhvr>
                                        <p:cTn id="27" dur="770" fill="hold"/>
                                        <p:tgtEl>
                                          <p:spTgt spid="16392"/>
                                        </p:tgtEl>
                                        <p:attrNameLst>
                                          <p:attrName>ppt_y</p:attrName>
                                        </p:attrNameLst>
                                      </p:cBhvr>
                                      <p:to>
                                        <p:strVal val="(#ppt_y+0.4)"/>
                                      </p:to>
                                    </p:set>
                                    <p:anim from="(#ppt_y+0.4)" to="(#ppt_y)" calcmode="lin" valueType="num">
                                      <p:cBhvr>
                                        <p:cTn id="28" dur="1230" accel="100000" fill="hold">
                                          <p:stCondLst>
                                            <p:cond delay="770"/>
                                          </p:stCondLst>
                                        </p:cTn>
                                        <p:tgtEl>
                                          <p:spTgt spid="16392"/>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6388">
                                            <p:txEl>
                                              <p:pRg st="0" end="0"/>
                                            </p:txEl>
                                          </p:spTgt>
                                        </p:tgtEl>
                                        <p:attrNameLst>
                                          <p:attrName>style.visibility</p:attrName>
                                        </p:attrNameLst>
                                      </p:cBhvr>
                                      <p:to>
                                        <p:strVal val="visible"/>
                                      </p:to>
                                    </p:set>
                                    <p:anim calcmode="lin" valueType="num">
                                      <p:cBhvr>
                                        <p:cTn id="33" dur="500" fill="hold"/>
                                        <p:tgtEl>
                                          <p:spTgt spid="1638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6388">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638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638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638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6388">
                                            <p:txEl>
                                              <p:pRg st="1" end="1"/>
                                            </p:txEl>
                                          </p:spTgt>
                                        </p:tgtEl>
                                        <p:attrNameLst>
                                          <p:attrName>style.visibility</p:attrName>
                                        </p:attrNameLst>
                                      </p:cBhvr>
                                      <p:to>
                                        <p:strVal val="visible"/>
                                      </p:to>
                                    </p:set>
                                    <p:anim calcmode="lin" valueType="num">
                                      <p:cBhvr>
                                        <p:cTn id="42" dur="500" fill="hold"/>
                                        <p:tgtEl>
                                          <p:spTgt spid="1638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6388">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1638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638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6388">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6388">
                                            <p:txEl>
                                              <p:pRg st="2" end="2"/>
                                            </p:txEl>
                                          </p:spTgt>
                                        </p:tgtEl>
                                        <p:attrNameLst>
                                          <p:attrName>style.visibility</p:attrName>
                                        </p:attrNameLst>
                                      </p:cBhvr>
                                      <p:to>
                                        <p:strVal val="visible"/>
                                      </p:to>
                                    </p:set>
                                    <p:anim calcmode="lin" valueType="num">
                                      <p:cBhvr>
                                        <p:cTn id="51" dur="500" fill="hold"/>
                                        <p:tgtEl>
                                          <p:spTgt spid="1638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6388">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1638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638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smtClean="0"/>
              <a:t>Fundamental Orders of Connecticut</a:t>
            </a:r>
          </a:p>
        </p:txBody>
      </p:sp>
      <p:sp>
        <p:nvSpPr>
          <p:cNvPr id="9219" name="Rectangle 3"/>
          <p:cNvSpPr>
            <a:spLocks noGrp="1" noChangeArrowheads="1"/>
          </p:cNvSpPr>
          <p:nvPr>
            <p:ph type="body" sz="half" idx="1"/>
          </p:nvPr>
        </p:nvSpPr>
        <p:spPr>
          <a:xfrm>
            <a:off x="228600" y="1451769"/>
            <a:ext cx="5181600" cy="5257800"/>
          </a:xfrm>
        </p:spPr>
        <p:txBody>
          <a:bodyPr/>
          <a:lstStyle/>
          <a:p>
            <a:pPr eaLnBrk="1" hangingPunct="1"/>
            <a:r>
              <a:rPr lang="en-US" dirty="0" smtClean="0"/>
              <a:t>In 1639, men from 3 townships created laws, rules, and orders for how the colony would be ruled</a:t>
            </a:r>
          </a:p>
          <a:p>
            <a:pPr eaLnBrk="1" hangingPunct="1"/>
            <a:r>
              <a:rPr lang="en-US" dirty="0" smtClean="0"/>
              <a:t>Powers not given to colony, given to towns</a:t>
            </a:r>
          </a:p>
          <a:p>
            <a:pPr eaLnBrk="1" hangingPunct="1"/>
            <a:r>
              <a:rPr lang="en-US" b="1" dirty="0" smtClean="0">
                <a:solidFill>
                  <a:srgbClr val="FF0000"/>
                </a:solidFill>
              </a:rPr>
              <a:t>Considered the first written constitution in North America. (FC – FC)</a:t>
            </a:r>
          </a:p>
        </p:txBody>
      </p:sp>
      <p:pic>
        <p:nvPicPr>
          <p:cNvPr id="9220" name="Picture 6" descr="http://www.cnn.com/US/9907/19/lauren.bessette.obit/connecticut.greenwich.lg.jpg">
            <a:hlinkClick r:id="rId2"/>
          </p:cNvPr>
          <p:cNvPicPr>
            <a:picLocks noChangeAspect="1" noChangeArrowheads="1"/>
          </p:cNvPicPr>
          <p:nvPr/>
        </p:nvPicPr>
        <p:blipFill>
          <a:blip r:embed="rId3" cstate="print"/>
          <a:srcRect/>
          <a:stretch>
            <a:fillRect/>
          </a:stretch>
        </p:blipFill>
        <p:spPr bwMode="auto">
          <a:xfrm>
            <a:off x="5486400" y="2514600"/>
            <a:ext cx="3429000" cy="3132138"/>
          </a:xfrm>
          <a:prstGeom prst="rect">
            <a:avLst/>
          </a:prstGeom>
          <a:noFill/>
          <a:ln w="9525">
            <a:noFill/>
            <a:miter lim="800000"/>
            <a:headEnd/>
            <a:tailEnd/>
          </a:ln>
        </p:spPr>
      </p:pic>
    </p:spTree>
    <p:extLst>
      <p:ext uri="{BB962C8B-B14F-4D97-AF65-F5344CB8AC3E}">
        <p14:creationId xmlns:p14="http://schemas.microsoft.com/office/powerpoint/2010/main" val="4244526218"/>
      </p:ext>
    </p:extLst>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6000" b="1" dirty="0" smtClean="0">
                <a:latin typeface="Monotype Corsiva" pitchFamily="66" charset="0"/>
              </a:rPr>
              <a:t>New Hampshire</a:t>
            </a:r>
          </a:p>
        </p:txBody>
      </p:sp>
      <p:sp>
        <p:nvSpPr>
          <p:cNvPr id="28676" name="Rectangle 4"/>
          <p:cNvSpPr>
            <a:spLocks noGrp="1" noChangeArrowheads="1"/>
          </p:cNvSpPr>
          <p:nvPr>
            <p:ph type="body" sz="half" idx="1"/>
          </p:nvPr>
        </p:nvSpPr>
        <p:spPr/>
        <p:txBody>
          <a:bodyPr/>
          <a:lstStyle/>
          <a:p>
            <a:pPr eaLnBrk="1" hangingPunct="1"/>
            <a:r>
              <a:rPr lang="en-US" sz="2800" smtClean="0"/>
              <a:t>Sold to the king of England in </a:t>
            </a:r>
            <a:r>
              <a:rPr lang="en-US" sz="2800" smtClean="0">
                <a:solidFill>
                  <a:srgbClr val="FF0000"/>
                </a:solidFill>
              </a:rPr>
              <a:t>1679</a:t>
            </a:r>
            <a:r>
              <a:rPr lang="en-US" sz="2800" smtClean="0"/>
              <a:t>.</a:t>
            </a:r>
          </a:p>
          <a:p>
            <a:pPr eaLnBrk="1" hangingPunct="1"/>
            <a:r>
              <a:rPr lang="en-US" sz="2800" smtClean="0"/>
              <a:t>Royal colony: king chooses governor and no elected government.</a:t>
            </a:r>
          </a:p>
        </p:txBody>
      </p:sp>
      <p:pic>
        <p:nvPicPr>
          <p:cNvPr id="28677"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41" presetClass="entr" presetSubtype="0" fill="hold" grpId="0" nodeType="afterEffect" nodePh="1">
                                  <p:stCondLst>
                                    <p:cond delay="0"/>
                                  </p:stCondLst>
                                  <p:endCondLst>
                                    <p:cond evt="begin" delay="0">
                                      <p:tn val="9"/>
                                    </p:cond>
                                  </p:endCondLst>
                                  <p:iterate type="lt">
                                    <p:tmPct val="10000"/>
                                  </p:iterate>
                                  <p:childTnLst>
                                    <p:set>
                                      <p:cBhvr>
                                        <p:cTn id="10" dur="1" fill="hold">
                                          <p:stCondLst>
                                            <p:cond delay="0"/>
                                          </p:stCondLst>
                                        </p:cTn>
                                        <p:tgtEl>
                                          <p:spTgt spid="28677"/>
                                        </p:tgtEl>
                                        <p:attrNameLst>
                                          <p:attrName>style.visibility</p:attrName>
                                        </p:attrNameLst>
                                      </p:cBhvr>
                                      <p:to>
                                        <p:strVal val="visible"/>
                                      </p:to>
                                    </p:set>
                                    <p:anim calcmode="lin" valueType="num">
                                      <p:cBhvr>
                                        <p:cTn id="11" dur="500" fill="hold"/>
                                        <p:tgtEl>
                                          <p:spTgt spid="286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8677"/>
                                        </p:tgtEl>
                                        <p:attrNameLst>
                                          <p:attrName>ppt_y</p:attrName>
                                        </p:attrNameLst>
                                      </p:cBhvr>
                                      <p:tavLst>
                                        <p:tav tm="0">
                                          <p:val>
                                            <p:strVal val="#ppt_y"/>
                                          </p:val>
                                        </p:tav>
                                        <p:tav tm="100000">
                                          <p:val>
                                            <p:strVal val="#ppt_y"/>
                                          </p:val>
                                        </p:tav>
                                      </p:tavLst>
                                    </p:anim>
                                    <p:anim calcmode="lin" valueType="num">
                                      <p:cBhvr>
                                        <p:cTn id="13" dur="500" fill="hold"/>
                                        <p:tgtEl>
                                          <p:spTgt spid="286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86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86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8676">
                                            <p:txEl>
                                              <p:pRg st="0" end="0"/>
                                            </p:txEl>
                                          </p:spTgt>
                                        </p:tgtEl>
                                        <p:attrNameLst>
                                          <p:attrName>style.visibility</p:attrName>
                                        </p:attrNameLst>
                                      </p:cBhvr>
                                      <p:to>
                                        <p:strVal val="visible"/>
                                      </p:to>
                                    </p:set>
                                    <p:animEffect transition="in" filter="wipe(down)">
                                      <p:cBhvr>
                                        <p:cTn id="20" dur="580">
                                          <p:stCondLst>
                                            <p:cond delay="0"/>
                                          </p:stCondLst>
                                        </p:cTn>
                                        <p:tgtEl>
                                          <p:spTgt spid="28676">
                                            <p:txEl>
                                              <p:pRg st="0" end="0"/>
                                            </p:txEl>
                                          </p:spTgt>
                                        </p:tgtEl>
                                      </p:cBhvr>
                                    </p:animEffect>
                                    <p:anim calcmode="lin" valueType="num">
                                      <p:cBhvr>
                                        <p:cTn id="21" dur="1822" tmFilter="0,0; 0.14,0.36; 0.43,0.73; 0.71,0.91; 1.0,1.0">
                                          <p:stCondLst>
                                            <p:cond delay="0"/>
                                          </p:stCondLst>
                                        </p:cTn>
                                        <p:tgtEl>
                                          <p:spTgt spid="28676">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8676">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8676">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8676">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8676">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8676">
                                            <p:txEl>
                                              <p:pRg st="0" end="0"/>
                                            </p:txEl>
                                          </p:spTgt>
                                        </p:tgtEl>
                                      </p:cBhvr>
                                      <p:to x="100000" y="60000"/>
                                    </p:animScale>
                                    <p:animScale>
                                      <p:cBhvr>
                                        <p:cTn id="27" dur="166" decel="50000">
                                          <p:stCondLst>
                                            <p:cond delay="676"/>
                                          </p:stCondLst>
                                        </p:cTn>
                                        <p:tgtEl>
                                          <p:spTgt spid="28676">
                                            <p:txEl>
                                              <p:pRg st="0" end="0"/>
                                            </p:txEl>
                                          </p:spTgt>
                                        </p:tgtEl>
                                      </p:cBhvr>
                                      <p:to x="100000" y="100000"/>
                                    </p:animScale>
                                    <p:animScale>
                                      <p:cBhvr>
                                        <p:cTn id="28" dur="26">
                                          <p:stCondLst>
                                            <p:cond delay="1312"/>
                                          </p:stCondLst>
                                        </p:cTn>
                                        <p:tgtEl>
                                          <p:spTgt spid="28676">
                                            <p:txEl>
                                              <p:pRg st="0" end="0"/>
                                            </p:txEl>
                                          </p:spTgt>
                                        </p:tgtEl>
                                      </p:cBhvr>
                                      <p:to x="100000" y="80000"/>
                                    </p:animScale>
                                    <p:animScale>
                                      <p:cBhvr>
                                        <p:cTn id="29" dur="166" decel="50000">
                                          <p:stCondLst>
                                            <p:cond delay="1338"/>
                                          </p:stCondLst>
                                        </p:cTn>
                                        <p:tgtEl>
                                          <p:spTgt spid="28676">
                                            <p:txEl>
                                              <p:pRg st="0" end="0"/>
                                            </p:txEl>
                                          </p:spTgt>
                                        </p:tgtEl>
                                      </p:cBhvr>
                                      <p:to x="100000" y="100000"/>
                                    </p:animScale>
                                    <p:animScale>
                                      <p:cBhvr>
                                        <p:cTn id="30" dur="26">
                                          <p:stCondLst>
                                            <p:cond delay="1642"/>
                                          </p:stCondLst>
                                        </p:cTn>
                                        <p:tgtEl>
                                          <p:spTgt spid="28676">
                                            <p:txEl>
                                              <p:pRg st="0" end="0"/>
                                            </p:txEl>
                                          </p:spTgt>
                                        </p:tgtEl>
                                      </p:cBhvr>
                                      <p:to x="100000" y="90000"/>
                                    </p:animScale>
                                    <p:animScale>
                                      <p:cBhvr>
                                        <p:cTn id="31" dur="166" decel="50000">
                                          <p:stCondLst>
                                            <p:cond delay="1668"/>
                                          </p:stCondLst>
                                        </p:cTn>
                                        <p:tgtEl>
                                          <p:spTgt spid="28676">
                                            <p:txEl>
                                              <p:pRg st="0" end="0"/>
                                            </p:txEl>
                                          </p:spTgt>
                                        </p:tgtEl>
                                      </p:cBhvr>
                                      <p:to x="100000" y="100000"/>
                                    </p:animScale>
                                    <p:animScale>
                                      <p:cBhvr>
                                        <p:cTn id="32" dur="26">
                                          <p:stCondLst>
                                            <p:cond delay="1808"/>
                                          </p:stCondLst>
                                        </p:cTn>
                                        <p:tgtEl>
                                          <p:spTgt spid="28676">
                                            <p:txEl>
                                              <p:pRg st="0" end="0"/>
                                            </p:txEl>
                                          </p:spTgt>
                                        </p:tgtEl>
                                      </p:cBhvr>
                                      <p:to x="100000" y="95000"/>
                                    </p:animScale>
                                    <p:animScale>
                                      <p:cBhvr>
                                        <p:cTn id="33" dur="166" decel="50000">
                                          <p:stCondLst>
                                            <p:cond delay="1834"/>
                                          </p:stCondLst>
                                        </p:cTn>
                                        <p:tgtEl>
                                          <p:spTgt spid="28676">
                                            <p:txEl>
                                              <p:pRg st="0" end="0"/>
                                            </p:txEl>
                                          </p:spTgt>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8676">
                                            <p:txEl>
                                              <p:pRg st="1" end="1"/>
                                            </p:txEl>
                                          </p:spTgt>
                                        </p:tgtEl>
                                        <p:attrNameLst>
                                          <p:attrName>style.visibility</p:attrName>
                                        </p:attrNameLst>
                                      </p:cBhvr>
                                      <p:to>
                                        <p:strVal val="visible"/>
                                      </p:to>
                                    </p:set>
                                    <p:animEffect transition="in" filter="wipe(down)">
                                      <p:cBhvr>
                                        <p:cTn id="38" dur="580">
                                          <p:stCondLst>
                                            <p:cond delay="0"/>
                                          </p:stCondLst>
                                        </p:cTn>
                                        <p:tgtEl>
                                          <p:spTgt spid="28676">
                                            <p:txEl>
                                              <p:pRg st="1" end="1"/>
                                            </p:txEl>
                                          </p:spTgt>
                                        </p:tgtEl>
                                      </p:cBhvr>
                                    </p:animEffect>
                                    <p:anim calcmode="lin" valueType="num">
                                      <p:cBhvr>
                                        <p:cTn id="39" dur="1822" tmFilter="0,0; 0.14,0.36; 0.43,0.73; 0.71,0.91; 1.0,1.0">
                                          <p:stCondLst>
                                            <p:cond delay="0"/>
                                          </p:stCondLst>
                                        </p:cTn>
                                        <p:tgtEl>
                                          <p:spTgt spid="28676">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8676">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8676">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8676">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8676">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28676">
                                            <p:txEl>
                                              <p:pRg st="1" end="1"/>
                                            </p:txEl>
                                          </p:spTgt>
                                        </p:tgtEl>
                                      </p:cBhvr>
                                      <p:to x="100000" y="60000"/>
                                    </p:animScale>
                                    <p:animScale>
                                      <p:cBhvr>
                                        <p:cTn id="45" dur="166" decel="50000">
                                          <p:stCondLst>
                                            <p:cond delay="676"/>
                                          </p:stCondLst>
                                        </p:cTn>
                                        <p:tgtEl>
                                          <p:spTgt spid="28676">
                                            <p:txEl>
                                              <p:pRg st="1" end="1"/>
                                            </p:txEl>
                                          </p:spTgt>
                                        </p:tgtEl>
                                      </p:cBhvr>
                                      <p:to x="100000" y="100000"/>
                                    </p:animScale>
                                    <p:animScale>
                                      <p:cBhvr>
                                        <p:cTn id="46" dur="26">
                                          <p:stCondLst>
                                            <p:cond delay="1312"/>
                                          </p:stCondLst>
                                        </p:cTn>
                                        <p:tgtEl>
                                          <p:spTgt spid="28676">
                                            <p:txEl>
                                              <p:pRg st="1" end="1"/>
                                            </p:txEl>
                                          </p:spTgt>
                                        </p:tgtEl>
                                      </p:cBhvr>
                                      <p:to x="100000" y="80000"/>
                                    </p:animScale>
                                    <p:animScale>
                                      <p:cBhvr>
                                        <p:cTn id="47" dur="166" decel="50000">
                                          <p:stCondLst>
                                            <p:cond delay="1338"/>
                                          </p:stCondLst>
                                        </p:cTn>
                                        <p:tgtEl>
                                          <p:spTgt spid="28676">
                                            <p:txEl>
                                              <p:pRg st="1" end="1"/>
                                            </p:txEl>
                                          </p:spTgt>
                                        </p:tgtEl>
                                      </p:cBhvr>
                                      <p:to x="100000" y="100000"/>
                                    </p:animScale>
                                    <p:animScale>
                                      <p:cBhvr>
                                        <p:cTn id="48" dur="26">
                                          <p:stCondLst>
                                            <p:cond delay="1642"/>
                                          </p:stCondLst>
                                        </p:cTn>
                                        <p:tgtEl>
                                          <p:spTgt spid="28676">
                                            <p:txEl>
                                              <p:pRg st="1" end="1"/>
                                            </p:txEl>
                                          </p:spTgt>
                                        </p:tgtEl>
                                      </p:cBhvr>
                                      <p:to x="100000" y="90000"/>
                                    </p:animScale>
                                    <p:animScale>
                                      <p:cBhvr>
                                        <p:cTn id="49" dur="166" decel="50000">
                                          <p:stCondLst>
                                            <p:cond delay="1668"/>
                                          </p:stCondLst>
                                        </p:cTn>
                                        <p:tgtEl>
                                          <p:spTgt spid="28676">
                                            <p:txEl>
                                              <p:pRg st="1" end="1"/>
                                            </p:txEl>
                                          </p:spTgt>
                                        </p:tgtEl>
                                      </p:cBhvr>
                                      <p:to x="100000" y="100000"/>
                                    </p:animScale>
                                    <p:animScale>
                                      <p:cBhvr>
                                        <p:cTn id="50" dur="26">
                                          <p:stCondLst>
                                            <p:cond delay="1808"/>
                                          </p:stCondLst>
                                        </p:cTn>
                                        <p:tgtEl>
                                          <p:spTgt spid="28676">
                                            <p:txEl>
                                              <p:pRg st="1" end="1"/>
                                            </p:txEl>
                                          </p:spTgt>
                                        </p:tgtEl>
                                      </p:cBhvr>
                                      <p:to x="100000" y="95000"/>
                                    </p:animScale>
                                    <p:animScale>
                                      <p:cBhvr>
                                        <p:cTn id="51" dur="166" decel="50000">
                                          <p:stCondLst>
                                            <p:cond delay="1834"/>
                                          </p:stCondLst>
                                        </p:cTn>
                                        <p:tgtEl>
                                          <p:spTgt spid="2867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286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84150"/>
            <a:ext cx="85550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5066250-A674-4768-BC4D-9F1D8D33C65A}" type="slidenum">
              <a:rPr lang="en-US">
                <a:solidFill>
                  <a:srgbClr val="898989"/>
                </a:solidFill>
                <a:latin typeface="Calibri" pitchFamily="34" charset="0"/>
              </a:rPr>
              <a:pPr eaLnBrk="1" hangingPunct="1"/>
              <a:t>18</a:t>
            </a:fld>
            <a:endParaRPr lang="en-US">
              <a:solidFill>
                <a:srgbClr val="898989"/>
              </a:solidFill>
              <a:latin typeface="Calibri" pitchFamily="34" charset="0"/>
            </a:endParaRPr>
          </a:p>
        </p:txBody>
      </p:sp>
      <p:sp>
        <p:nvSpPr>
          <p:cNvPr id="13316" name="TextBox 5"/>
          <p:cNvSpPr txBox="1">
            <a:spLocks noChangeArrowheads="1"/>
          </p:cNvSpPr>
          <p:nvPr/>
        </p:nvSpPr>
        <p:spPr bwMode="auto">
          <a:xfrm>
            <a:off x="4648200" y="3810000"/>
            <a:ext cx="41608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atin typeface="Calibri" pitchFamily="34" charset="0"/>
              </a:rPr>
              <a:t>1. What were the key natural resources of New England?</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r>
              <a:rPr lang="en-US">
                <a:latin typeface="Calibri" pitchFamily="34" charset="0"/>
              </a:rPr>
              <a:t>2. How did the geographic factors of the New England influence the economy of the region?</a:t>
            </a:r>
            <a:br>
              <a:rPr lang="en-US">
                <a:latin typeface="Calibri" pitchFamily="34" charset="0"/>
              </a:rPr>
            </a:br>
            <a:r>
              <a:rPr lang="en-US">
                <a:latin typeface="Calibri" pitchFamily="34" charset="0"/>
              </a:rPr>
              <a:t/>
            </a:r>
            <a:br>
              <a:rPr lang="en-US">
                <a:latin typeface="Calibri" pitchFamily="34" charset="0"/>
              </a:rPr>
            </a:br>
            <a:endParaRPr lang="en-US">
              <a:latin typeface="Calibri" pitchFamily="34" charset="0"/>
            </a:endParaRPr>
          </a:p>
        </p:txBody>
      </p:sp>
    </p:spTree>
    <p:extLst>
      <p:ext uri="{BB962C8B-B14F-4D97-AF65-F5344CB8AC3E}">
        <p14:creationId xmlns:p14="http://schemas.microsoft.com/office/powerpoint/2010/main" val="185174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Salem Witch Trials</a:t>
            </a:r>
            <a:endParaRPr lang="en-US" dirty="0"/>
          </a:p>
        </p:txBody>
      </p:sp>
      <p:sp>
        <p:nvSpPr>
          <p:cNvPr id="8" name="Text Placeholder 7"/>
          <p:cNvSpPr>
            <a:spLocks noGrp="1"/>
          </p:cNvSpPr>
          <p:nvPr>
            <p:ph type="body" sz="half" idx="1"/>
          </p:nvPr>
        </p:nvSpPr>
        <p:spPr>
          <a:xfrm>
            <a:off x="152400" y="1524000"/>
            <a:ext cx="4038600" cy="4525963"/>
          </a:xfrm>
        </p:spPr>
        <p:txBody>
          <a:bodyPr/>
          <a:lstStyle/>
          <a:p>
            <a:r>
              <a:rPr lang="en-US" sz="1800" dirty="0" smtClean="0"/>
              <a:t>Puritan New England had changed from being church centered to an atmosphere of fear and suspicion.</a:t>
            </a:r>
          </a:p>
          <a:p>
            <a:r>
              <a:rPr lang="en-US" sz="1800" dirty="0" smtClean="0"/>
              <a:t>Several Salem girls were told frightening stories about witches by a slave named Tituba.</a:t>
            </a:r>
          </a:p>
          <a:p>
            <a:r>
              <a:rPr lang="en-US" sz="1800" dirty="0" smtClean="0"/>
              <a:t>Pretending to be bewitched, the girls falsely accused others of witchcraft, and the witch-hunts began in 1692!</a:t>
            </a:r>
          </a:p>
          <a:p>
            <a:r>
              <a:rPr lang="en-US" sz="1800" dirty="0" smtClean="0"/>
              <a:t>The Puritans viewed the witch-hunts as a sign from God to return to a strict Puritan lifestyle.</a:t>
            </a:r>
          </a:p>
          <a:p>
            <a:r>
              <a:rPr lang="en-US" sz="1800" dirty="0" smtClean="0"/>
              <a:t>Ultimately, more than 100 were arrested and tried with 20 found guilty and put to death.</a:t>
            </a:r>
            <a:endParaRPr lang="en-US" sz="1800" dirty="0"/>
          </a:p>
        </p:txBody>
      </p:sp>
      <p:pic>
        <p:nvPicPr>
          <p:cNvPr id="3074" name="Picture 2" descr="https://www.msu.edu/~shahfaiz/Salem/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17886"/>
            <a:ext cx="4343400" cy="3186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questgarden.com/142/52/3/120408171049/images/Salem_Witch_Tri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597" y="587600"/>
            <a:ext cx="270510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atic.photo.net/attachments/bboard/00M/00MCjx-379064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68676"/>
            <a:ext cx="2235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0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Were they all the same?</a:t>
            </a:r>
          </a:p>
        </p:txBody>
      </p:sp>
      <p:sp>
        <p:nvSpPr>
          <p:cNvPr id="15363" name="Rectangle 3"/>
          <p:cNvSpPr>
            <a:spLocks noGrp="1" noChangeArrowheads="1"/>
          </p:cNvSpPr>
          <p:nvPr>
            <p:ph type="body" idx="1"/>
          </p:nvPr>
        </p:nvSpPr>
        <p:spPr/>
        <p:txBody>
          <a:bodyPr/>
          <a:lstStyle/>
          <a:p>
            <a:pPr eaLnBrk="1" hangingPunct="1"/>
            <a:r>
              <a:rPr lang="en-US" smtClean="0"/>
              <a:t>The 13 colonies were divided into 3 separate regions, the New England Colonies, the Middle Colonies, and the Southern Colonies.</a:t>
            </a:r>
          </a:p>
          <a:p>
            <a:pPr eaLnBrk="1" hangingPunct="1"/>
            <a:r>
              <a:rPr lang="en-US" smtClean="0"/>
              <a:t>The colonies were grouped by such factors as the climate, resources, and people.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0"/>
            <a:ext cx="8229600" cy="914400"/>
          </a:xfrm>
        </p:spPr>
        <p:txBody>
          <a:bodyPr/>
          <a:lstStyle/>
          <a:p>
            <a:pPr eaLnBrk="1" hangingPunct="1"/>
            <a:r>
              <a:rPr lang="en-US" sz="4000" smtClean="0"/>
              <a:t>Evaluate</a:t>
            </a:r>
          </a:p>
        </p:txBody>
      </p:sp>
      <p:sp>
        <p:nvSpPr>
          <p:cNvPr id="14339" name="Content Placeholder 3"/>
          <p:cNvSpPr>
            <a:spLocks noGrp="1"/>
          </p:cNvSpPr>
          <p:nvPr>
            <p:ph idx="1"/>
          </p:nvPr>
        </p:nvSpPr>
        <p:spPr>
          <a:xfrm>
            <a:off x="381000" y="1143000"/>
            <a:ext cx="8229600" cy="5441950"/>
          </a:xfrm>
        </p:spPr>
        <p:txBody>
          <a:bodyPr/>
          <a:lstStyle/>
          <a:p>
            <a:pPr marL="514350" indent="-514350" eaLnBrk="1" hangingPunct="1">
              <a:buFont typeface="Calibri" pitchFamily="34" charset="0"/>
              <a:buAutoNum type="arabicPeriod"/>
            </a:pPr>
            <a:r>
              <a:rPr lang="en-US" sz="2000" dirty="0" smtClean="0"/>
              <a:t>What contributions to the American Character and the spirit of America did Roger Williams and Anne Hutchinson make?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514350" indent="-514350" eaLnBrk="1" hangingPunct="1">
              <a:buFont typeface="Calibri" pitchFamily="34" charset="0"/>
              <a:buAutoNum type="arabicPeriod"/>
            </a:pPr>
            <a:r>
              <a:rPr lang="en-US" sz="2000" dirty="0" smtClean="0"/>
              <a:t>What was the </a:t>
            </a:r>
            <a:r>
              <a:rPr lang="en-US" sz="2000" i="1" dirty="0" smtClean="0"/>
              <a:t>Mayflower Compact</a:t>
            </a:r>
            <a:r>
              <a:rPr lang="en-US" sz="2000" dirty="0" smtClean="0"/>
              <a:t> and how did that document contribute to the formation of American democracy and government?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514350" indent="-514350" eaLnBrk="1" hangingPunct="1">
              <a:buFont typeface="Calibri" pitchFamily="34" charset="0"/>
              <a:buAutoNum type="arabicPeriod"/>
            </a:pPr>
            <a:endParaRPr lang="en-US" sz="2000" dirty="0" smtClean="0"/>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3B320AC-6783-4F44-9C93-85F577050978}" type="slidenum">
              <a:rPr lang="en-US">
                <a:solidFill>
                  <a:srgbClr val="898989"/>
                </a:solidFill>
                <a:latin typeface="Calibri" pitchFamily="34" charset="0"/>
              </a:rPr>
              <a:pPr eaLnBrk="1" hangingPunct="1"/>
              <a:t>20</a:t>
            </a:fld>
            <a:endParaRPr lang="en-US">
              <a:solidFill>
                <a:srgbClr val="898989"/>
              </a:solidFill>
              <a:latin typeface="Calibri" pitchFamily="34" charset="0"/>
            </a:endParaRPr>
          </a:p>
        </p:txBody>
      </p:sp>
    </p:spTree>
    <p:extLst>
      <p:ext uri="{BB962C8B-B14F-4D97-AF65-F5344CB8AC3E}">
        <p14:creationId xmlns:p14="http://schemas.microsoft.com/office/powerpoint/2010/main" val="168087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The MIDDLE Colonies</a:t>
            </a:r>
          </a:p>
        </p:txBody>
      </p:sp>
      <p:sp>
        <p:nvSpPr>
          <p:cNvPr id="25603" name="Rectangle 3"/>
          <p:cNvSpPr>
            <a:spLocks noGrp="1" noChangeArrowheads="1"/>
          </p:cNvSpPr>
          <p:nvPr>
            <p:ph type="body" idx="1"/>
          </p:nvPr>
        </p:nvSpPr>
        <p:spPr>
          <a:xfrm>
            <a:off x="457200" y="1600200"/>
            <a:ext cx="8229600" cy="5029200"/>
          </a:xfrm>
        </p:spPr>
        <p:txBody>
          <a:bodyPr/>
          <a:lstStyle/>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800" smtClean="0"/>
              <a:t>New York, Delaware, New Jersey, Pennsylvania</a:t>
            </a:r>
          </a:p>
        </p:txBody>
      </p:sp>
      <p:pic>
        <p:nvPicPr>
          <p:cNvPr id="25604" name="Picture 4" descr="Midd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172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pPr eaLnBrk="1" fontAlgn="auto" hangingPunct="1">
              <a:spcAft>
                <a:spcPts val="0"/>
              </a:spcAft>
              <a:defRPr/>
            </a:pPr>
            <a:r>
              <a:rPr lang="en-US" sz="4000" dirty="0" smtClean="0"/>
              <a:t>Middle Colonies</a:t>
            </a:r>
            <a:endParaRPr lang="en-US" sz="4000" dirty="0"/>
          </a:p>
        </p:txBody>
      </p:sp>
      <p:sp>
        <p:nvSpPr>
          <p:cNvPr id="4" name="Content Placeholder 3"/>
          <p:cNvSpPr>
            <a:spLocks noGrp="1"/>
          </p:cNvSpPr>
          <p:nvPr>
            <p:ph sz="half" idx="2"/>
          </p:nvPr>
        </p:nvSpPr>
        <p:spPr>
          <a:xfrm>
            <a:off x="228600" y="4267200"/>
            <a:ext cx="8610600" cy="2590800"/>
          </a:xfrm>
        </p:spPr>
        <p:txBody>
          <a:bodyPr>
            <a:normAutofit fontScale="85000" lnSpcReduction="20000"/>
          </a:bodyPr>
          <a:lstStyle/>
          <a:p>
            <a:pPr eaLnBrk="1" fontAlgn="auto" hangingPunct="1">
              <a:spcAft>
                <a:spcPts val="0"/>
              </a:spcAft>
              <a:buFont typeface="Wingdings 2"/>
              <a:buChar char=""/>
              <a:defRPr/>
            </a:pPr>
            <a:r>
              <a:rPr lang="en-US" u="sng" dirty="0" smtClean="0"/>
              <a:t>Climate</a:t>
            </a:r>
            <a:r>
              <a:rPr lang="en-US" dirty="0" smtClean="0"/>
              <a:t> – warmer summers=longer growing season</a:t>
            </a:r>
          </a:p>
          <a:p>
            <a:pPr eaLnBrk="1" fontAlgn="auto" hangingPunct="1">
              <a:spcAft>
                <a:spcPts val="0"/>
              </a:spcAft>
              <a:buFont typeface="Wingdings 2"/>
              <a:buChar char=""/>
              <a:defRPr/>
            </a:pPr>
            <a:r>
              <a:rPr lang="en-US" u="sng" dirty="0" smtClean="0"/>
              <a:t>Resources</a:t>
            </a:r>
            <a:r>
              <a:rPr lang="en-US" dirty="0" smtClean="0"/>
              <a:t> – land for growing cash crops</a:t>
            </a:r>
          </a:p>
          <a:p>
            <a:pPr eaLnBrk="1" fontAlgn="auto" hangingPunct="1">
              <a:spcAft>
                <a:spcPts val="0"/>
              </a:spcAft>
              <a:buFont typeface="Wingdings 2"/>
              <a:buChar char=""/>
              <a:defRPr/>
            </a:pPr>
            <a:r>
              <a:rPr lang="en-US" u="sng" dirty="0" smtClean="0"/>
              <a:t>Settlements </a:t>
            </a:r>
            <a:r>
              <a:rPr lang="en-US" dirty="0" smtClean="0"/>
              <a:t> - on coast or large rivers, large cities on harbors (New York and Philadelphia) </a:t>
            </a:r>
          </a:p>
          <a:p>
            <a:pPr eaLnBrk="1" fontAlgn="auto" hangingPunct="1">
              <a:spcAft>
                <a:spcPts val="0"/>
              </a:spcAft>
              <a:buFont typeface="Wingdings 2"/>
              <a:buChar char=""/>
              <a:defRPr/>
            </a:pPr>
            <a:r>
              <a:rPr lang="en-US" u="sng" dirty="0" smtClean="0"/>
              <a:t>Economy </a:t>
            </a:r>
            <a:r>
              <a:rPr lang="en-US" dirty="0" smtClean="0"/>
              <a:t>– cash crops- fruit, vegetables, and grain, produce goods to trade </a:t>
            </a:r>
          </a:p>
          <a:p>
            <a:pPr eaLnBrk="1" fontAlgn="auto" hangingPunct="1">
              <a:spcAft>
                <a:spcPts val="0"/>
              </a:spcAft>
              <a:buFont typeface="Wingdings 2"/>
              <a:buChar char=""/>
              <a:defRPr/>
            </a:pPr>
            <a:r>
              <a:rPr lang="en-US" u="sng" dirty="0" smtClean="0"/>
              <a:t>Major Cities</a:t>
            </a:r>
            <a:r>
              <a:rPr lang="en-US" dirty="0" smtClean="0"/>
              <a:t> – New York City, Philadelphia</a:t>
            </a:r>
          </a:p>
        </p:txBody>
      </p:sp>
      <p:pic>
        <p:nvPicPr>
          <p:cNvPr id="26628" name="Picture 5" descr="http://i157.photobucket.com/albums/t45/maggie6138/middlecolon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body" sz="half" idx="1"/>
          </p:nvPr>
        </p:nvSpPr>
        <p:spPr>
          <a:xfrm>
            <a:off x="1295400" y="1828800"/>
            <a:ext cx="3124200" cy="4267200"/>
          </a:xfrm>
        </p:spPr>
        <p:txBody>
          <a:bodyPr/>
          <a:lstStyle/>
          <a:p>
            <a:pPr eaLnBrk="1" hangingPunct="1"/>
            <a:r>
              <a:rPr lang="en-US" sz="3000" dirty="0" smtClean="0"/>
              <a:t>Proprietary Charters</a:t>
            </a:r>
          </a:p>
          <a:p>
            <a:pPr eaLnBrk="1" hangingPunct="1"/>
            <a:r>
              <a:rPr lang="en-US" sz="3000" dirty="0" smtClean="0"/>
              <a:t>Religious Freedom and Tolerance</a:t>
            </a:r>
          </a:p>
          <a:p>
            <a:pPr eaLnBrk="1" hangingPunct="1"/>
            <a:r>
              <a:rPr lang="en-US" sz="3000" dirty="0" smtClean="0"/>
              <a:t>Freedom of the Press</a:t>
            </a:r>
          </a:p>
          <a:p>
            <a:pPr eaLnBrk="1" hangingPunct="1"/>
            <a:r>
              <a:rPr lang="en-US" sz="3000" dirty="0" smtClean="0"/>
              <a:t>Strong Courts</a:t>
            </a:r>
          </a:p>
        </p:txBody>
      </p:sp>
      <p:sp>
        <p:nvSpPr>
          <p:cNvPr id="10243" name="Rectangle 3"/>
          <p:cNvSpPr>
            <a:spLocks noGrp="1" noChangeArrowheads="1"/>
          </p:cNvSpPr>
          <p:nvPr>
            <p:ph type="title"/>
          </p:nvPr>
        </p:nvSpPr>
        <p:spPr>
          <a:xfrm>
            <a:off x="457200" y="304800"/>
            <a:ext cx="8382000" cy="1143000"/>
          </a:xfrm>
        </p:spPr>
        <p:txBody>
          <a:bodyPr>
            <a:normAutofit/>
          </a:bodyPr>
          <a:lstStyle/>
          <a:p>
            <a:pPr eaLnBrk="1" hangingPunct="1">
              <a:defRPr/>
            </a:pPr>
            <a:r>
              <a:rPr lang="en-US" dirty="0" smtClean="0"/>
              <a:t>Middle Colonies Government</a:t>
            </a:r>
          </a:p>
        </p:txBody>
      </p:sp>
      <p:pic>
        <p:nvPicPr>
          <p:cNvPr id="51209" name="Picture 9" descr="A:\colregmap.jpg"/>
          <p:cNvPicPr>
            <a:picLocks noChangeAspect="1" noChangeArrowheads="1"/>
          </p:cNvPicPr>
          <p:nvPr/>
        </p:nvPicPr>
        <p:blipFill>
          <a:blip r:embed="rId2">
            <a:extLst>
              <a:ext uri="{28A0092B-C50C-407E-A947-70E740481C1C}">
                <a14:useLocalDpi xmlns:a14="http://schemas.microsoft.com/office/drawing/2010/main" val="0"/>
              </a:ext>
            </a:extLst>
          </a:blip>
          <a:srcRect l="29117" t="10550" r="29289" b="47253"/>
          <a:stretch>
            <a:fillRect/>
          </a:stretch>
        </p:blipFill>
        <p:spPr bwMode="auto">
          <a:xfrm>
            <a:off x="5080000" y="1676400"/>
            <a:ext cx="406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AutoShape 10"/>
          <p:cNvSpPr>
            <a:spLocks noChangeArrowheads="1"/>
          </p:cNvSpPr>
          <p:nvPr/>
        </p:nvSpPr>
        <p:spPr bwMode="auto">
          <a:xfrm>
            <a:off x="6553200" y="1295400"/>
            <a:ext cx="2286000" cy="381000"/>
          </a:xfrm>
          <a:prstGeom prst="wedgeRectCallout">
            <a:avLst>
              <a:gd name="adj1" fmla="val 1389"/>
              <a:gd name="adj2" fmla="val 468750"/>
            </a:avLst>
          </a:prstGeom>
          <a:solidFill>
            <a:schemeClr val="accent2">
              <a:alpha val="50195"/>
            </a:schemeClr>
          </a:solidFill>
          <a:ln w="12700" cap="sq">
            <a:solidFill>
              <a:schemeClr val="tx1"/>
            </a:solidFill>
            <a:miter lim="800000"/>
            <a:headEnd type="none" w="sm" len="sm"/>
            <a:tailEnd type="none" w="sm" len="sm"/>
          </a:ln>
        </p:spPr>
        <p:txBody>
          <a:bodyPr/>
          <a:lstStyle/>
          <a:p>
            <a:pPr algn="ctr"/>
            <a:r>
              <a:rPr lang="en-US" b="1"/>
              <a:t>New York</a:t>
            </a:r>
          </a:p>
        </p:txBody>
      </p:sp>
      <p:sp>
        <p:nvSpPr>
          <p:cNvPr id="51211" name="AutoShape 11"/>
          <p:cNvSpPr>
            <a:spLocks noChangeArrowheads="1"/>
          </p:cNvSpPr>
          <p:nvPr/>
        </p:nvSpPr>
        <p:spPr bwMode="auto">
          <a:xfrm>
            <a:off x="4343400" y="2209800"/>
            <a:ext cx="2209800" cy="381000"/>
          </a:xfrm>
          <a:prstGeom prst="wedgeRectCallout">
            <a:avLst>
              <a:gd name="adj1" fmla="val 44542"/>
              <a:gd name="adj2" fmla="val 622083"/>
            </a:avLst>
          </a:prstGeom>
          <a:solidFill>
            <a:schemeClr val="accent2">
              <a:alpha val="50195"/>
            </a:schemeClr>
          </a:solidFill>
          <a:ln w="12700" cap="sq">
            <a:solidFill>
              <a:schemeClr val="tx1"/>
            </a:solidFill>
            <a:miter lim="800000"/>
            <a:headEnd type="none" w="sm" len="sm"/>
            <a:tailEnd type="none" w="sm" len="sm"/>
          </a:ln>
        </p:spPr>
        <p:txBody>
          <a:bodyPr/>
          <a:lstStyle/>
          <a:p>
            <a:pPr algn="ctr"/>
            <a:r>
              <a:rPr lang="en-US" b="1"/>
              <a:t>Pennsylvania</a:t>
            </a:r>
          </a:p>
        </p:txBody>
      </p:sp>
      <p:sp>
        <p:nvSpPr>
          <p:cNvPr id="51212" name="AutoShape 12"/>
          <p:cNvSpPr>
            <a:spLocks noChangeArrowheads="1"/>
          </p:cNvSpPr>
          <p:nvPr/>
        </p:nvSpPr>
        <p:spPr bwMode="auto">
          <a:xfrm>
            <a:off x="5257800" y="5029200"/>
            <a:ext cx="1905000" cy="381000"/>
          </a:xfrm>
          <a:prstGeom prst="wedgeRectCallout">
            <a:avLst>
              <a:gd name="adj1" fmla="val 112083"/>
              <a:gd name="adj2" fmla="val 59167"/>
            </a:avLst>
          </a:prstGeom>
          <a:solidFill>
            <a:schemeClr val="accent2">
              <a:alpha val="50195"/>
            </a:schemeClr>
          </a:solidFill>
          <a:ln w="12700" cap="sq">
            <a:solidFill>
              <a:schemeClr val="tx1"/>
            </a:solidFill>
            <a:miter lim="800000"/>
            <a:headEnd type="none" w="sm" len="sm"/>
            <a:tailEnd type="none" w="sm" len="sm"/>
          </a:ln>
        </p:spPr>
        <p:txBody>
          <a:bodyPr/>
          <a:lstStyle/>
          <a:p>
            <a:pPr algn="ctr"/>
            <a:r>
              <a:rPr lang="en-US" b="1"/>
              <a:t>New Jersey</a:t>
            </a:r>
          </a:p>
        </p:txBody>
      </p:sp>
      <p:sp>
        <p:nvSpPr>
          <p:cNvPr id="51213" name="AutoShape 13"/>
          <p:cNvSpPr>
            <a:spLocks noChangeArrowheads="1"/>
          </p:cNvSpPr>
          <p:nvPr/>
        </p:nvSpPr>
        <p:spPr bwMode="auto">
          <a:xfrm>
            <a:off x="4267200" y="6019800"/>
            <a:ext cx="1828800" cy="457200"/>
          </a:xfrm>
          <a:prstGeom prst="wedgeRectCallout">
            <a:avLst>
              <a:gd name="adj1" fmla="val 150347"/>
              <a:gd name="adj2" fmla="val -28819"/>
            </a:avLst>
          </a:prstGeom>
          <a:solidFill>
            <a:schemeClr val="accent2">
              <a:alpha val="50195"/>
            </a:schemeClr>
          </a:solidFill>
          <a:ln w="12700" cap="sq">
            <a:solidFill>
              <a:schemeClr val="tx1"/>
            </a:solidFill>
            <a:miter lim="800000"/>
            <a:headEnd type="none" w="sm" len="sm"/>
            <a:tailEnd type="none" w="sm" len="sm"/>
          </a:ln>
        </p:spPr>
        <p:txBody>
          <a:bodyPr/>
          <a:lstStyle/>
          <a:p>
            <a:pPr algn="ctr"/>
            <a:r>
              <a:rPr lang="en-US" b="1"/>
              <a:t>Delaware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 calcmode="lin" valueType="num">
                                      <p:cBhvr additive="base">
                                        <p:cTn id="12"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2">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 calcmode="lin" valueType="num">
                                      <p:cBhvr additive="base">
                                        <p:cTn id="17"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 calcmode="lin" valueType="num">
                                      <p:cBhvr additive="base">
                                        <p:cTn id="22"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0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51209"/>
                                        </p:tgtEl>
                                        <p:attrNameLst>
                                          <p:attrName>style.visibility</p:attrName>
                                        </p:attrNameLst>
                                      </p:cBhvr>
                                      <p:to>
                                        <p:strVal val="visible"/>
                                      </p:to>
                                    </p:set>
                                    <p:animEffect transition="in" filter="box(out)">
                                      <p:cBhvr>
                                        <p:cTn id="28" dur="500"/>
                                        <p:tgtEl>
                                          <p:spTgt spid="51209"/>
                                        </p:tgtEl>
                                      </p:cBhvr>
                                    </p:animEffect>
                                  </p:childTnLst>
                                </p:cTn>
                              </p:par>
                            </p:childTnLst>
                          </p:cTn>
                        </p:par>
                        <p:par>
                          <p:cTn id="29" fill="hold" nodeType="afterGroup">
                            <p:stCondLst>
                              <p:cond delay="500"/>
                            </p:stCondLst>
                            <p:childTnLst>
                              <p:par>
                                <p:cTn id="30" presetID="23" presetClass="entr" presetSubtype="36" fill="hold" grpId="0" nodeType="afterEffect">
                                  <p:stCondLst>
                                    <p:cond delay="0"/>
                                  </p:stCondLst>
                                  <p:childTnLst>
                                    <p:set>
                                      <p:cBhvr>
                                        <p:cTn id="31" dur="1" fill="hold">
                                          <p:stCondLst>
                                            <p:cond delay="0"/>
                                          </p:stCondLst>
                                        </p:cTn>
                                        <p:tgtEl>
                                          <p:spTgt spid="51211"/>
                                        </p:tgtEl>
                                        <p:attrNameLst>
                                          <p:attrName>style.visibility</p:attrName>
                                        </p:attrNameLst>
                                      </p:cBhvr>
                                      <p:to>
                                        <p:strVal val="visible"/>
                                      </p:to>
                                    </p:set>
                                    <p:anim calcmode="lin" valueType="num">
                                      <p:cBhvr>
                                        <p:cTn id="32" dur="500" fill="hold"/>
                                        <p:tgtEl>
                                          <p:spTgt spid="51211"/>
                                        </p:tgtEl>
                                        <p:attrNameLst>
                                          <p:attrName>ppt_w</p:attrName>
                                        </p:attrNameLst>
                                      </p:cBhvr>
                                      <p:tavLst>
                                        <p:tav tm="0">
                                          <p:val>
                                            <p:strVal val="(6*min(max(#ppt_w*#ppt_h,.3),1)-7.4)/-.7*#ppt_w"/>
                                          </p:val>
                                        </p:tav>
                                        <p:tav tm="100000">
                                          <p:val>
                                            <p:strVal val="#ppt_w"/>
                                          </p:val>
                                        </p:tav>
                                      </p:tavLst>
                                    </p:anim>
                                    <p:anim calcmode="lin" valueType="num">
                                      <p:cBhvr>
                                        <p:cTn id="33" dur="500" fill="hold"/>
                                        <p:tgtEl>
                                          <p:spTgt spid="51211"/>
                                        </p:tgtEl>
                                        <p:attrNameLst>
                                          <p:attrName>ppt_h</p:attrName>
                                        </p:attrNameLst>
                                      </p:cBhvr>
                                      <p:tavLst>
                                        <p:tav tm="0">
                                          <p:val>
                                            <p:strVal val="(6*min(max(#ppt_w*#ppt_h,.3),1)-7.4)/-.7*#ppt_h"/>
                                          </p:val>
                                        </p:tav>
                                        <p:tav tm="100000">
                                          <p:val>
                                            <p:strVal val="#ppt_h"/>
                                          </p:val>
                                        </p:tav>
                                      </p:tavLst>
                                    </p:anim>
                                    <p:anim calcmode="lin" valueType="num">
                                      <p:cBhvr>
                                        <p:cTn id="34" dur="500" fill="hold"/>
                                        <p:tgtEl>
                                          <p:spTgt spid="51211"/>
                                        </p:tgtEl>
                                        <p:attrNameLst>
                                          <p:attrName>ppt_x</p:attrName>
                                        </p:attrNameLst>
                                      </p:cBhvr>
                                      <p:tavLst>
                                        <p:tav tm="0">
                                          <p:val>
                                            <p:fltVal val="0.5"/>
                                          </p:val>
                                        </p:tav>
                                        <p:tav tm="100000">
                                          <p:val>
                                            <p:strVal val="#ppt_x"/>
                                          </p:val>
                                        </p:tav>
                                      </p:tavLst>
                                    </p:anim>
                                    <p:anim calcmode="lin" valueType="num">
                                      <p:cBhvr>
                                        <p:cTn id="35" dur="500" fill="hold"/>
                                        <p:tgtEl>
                                          <p:spTgt spid="51211"/>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1000"/>
                            </p:stCondLst>
                            <p:childTnLst>
                              <p:par>
                                <p:cTn id="37" presetID="23" presetClass="entr" presetSubtype="36" fill="hold" grpId="0" nodeType="afterEffect">
                                  <p:stCondLst>
                                    <p:cond delay="0"/>
                                  </p:stCondLst>
                                  <p:childTnLst>
                                    <p:set>
                                      <p:cBhvr>
                                        <p:cTn id="38" dur="1" fill="hold">
                                          <p:stCondLst>
                                            <p:cond delay="0"/>
                                          </p:stCondLst>
                                        </p:cTn>
                                        <p:tgtEl>
                                          <p:spTgt spid="51210"/>
                                        </p:tgtEl>
                                        <p:attrNameLst>
                                          <p:attrName>style.visibility</p:attrName>
                                        </p:attrNameLst>
                                      </p:cBhvr>
                                      <p:to>
                                        <p:strVal val="visible"/>
                                      </p:to>
                                    </p:set>
                                    <p:anim calcmode="lin" valueType="num">
                                      <p:cBhvr>
                                        <p:cTn id="39" dur="500" fill="hold"/>
                                        <p:tgtEl>
                                          <p:spTgt spid="51210"/>
                                        </p:tgtEl>
                                        <p:attrNameLst>
                                          <p:attrName>ppt_w</p:attrName>
                                        </p:attrNameLst>
                                      </p:cBhvr>
                                      <p:tavLst>
                                        <p:tav tm="0">
                                          <p:val>
                                            <p:strVal val="(6*min(max(#ppt_w*#ppt_h,.3),1)-7.4)/-.7*#ppt_w"/>
                                          </p:val>
                                        </p:tav>
                                        <p:tav tm="100000">
                                          <p:val>
                                            <p:strVal val="#ppt_w"/>
                                          </p:val>
                                        </p:tav>
                                      </p:tavLst>
                                    </p:anim>
                                    <p:anim calcmode="lin" valueType="num">
                                      <p:cBhvr>
                                        <p:cTn id="40" dur="500" fill="hold"/>
                                        <p:tgtEl>
                                          <p:spTgt spid="51210"/>
                                        </p:tgtEl>
                                        <p:attrNameLst>
                                          <p:attrName>ppt_h</p:attrName>
                                        </p:attrNameLst>
                                      </p:cBhvr>
                                      <p:tavLst>
                                        <p:tav tm="0">
                                          <p:val>
                                            <p:strVal val="(6*min(max(#ppt_w*#ppt_h,.3),1)-7.4)/-.7*#ppt_h"/>
                                          </p:val>
                                        </p:tav>
                                        <p:tav tm="100000">
                                          <p:val>
                                            <p:strVal val="#ppt_h"/>
                                          </p:val>
                                        </p:tav>
                                      </p:tavLst>
                                    </p:anim>
                                    <p:anim calcmode="lin" valueType="num">
                                      <p:cBhvr>
                                        <p:cTn id="41" dur="500" fill="hold"/>
                                        <p:tgtEl>
                                          <p:spTgt spid="51210"/>
                                        </p:tgtEl>
                                        <p:attrNameLst>
                                          <p:attrName>ppt_x</p:attrName>
                                        </p:attrNameLst>
                                      </p:cBhvr>
                                      <p:tavLst>
                                        <p:tav tm="0">
                                          <p:val>
                                            <p:fltVal val="0.5"/>
                                          </p:val>
                                        </p:tav>
                                        <p:tav tm="100000">
                                          <p:val>
                                            <p:strVal val="#ppt_x"/>
                                          </p:val>
                                        </p:tav>
                                      </p:tavLst>
                                    </p:anim>
                                    <p:anim calcmode="lin" valueType="num">
                                      <p:cBhvr>
                                        <p:cTn id="42" dur="500" fill="hold"/>
                                        <p:tgtEl>
                                          <p:spTgt spid="51210"/>
                                        </p:tgtEl>
                                        <p:attrNameLst>
                                          <p:attrName>ppt_y</p:attrName>
                                        </p:attrNameLst>
                                      </p:cBhvr>
                                      <p:tavLst>
                                        <p:tav tm="0">
                                          <p:val>
                                            <p:strVal val="1+(6*min(max(#ppt_w*#ppt_h,.3),1)-7.4)/-.7*#ppt_h/2"/>
                                          </p:val>
                                        </p:tav>
                                        <p:tav tm="100000">
                                          <p:val>
                                            <p:strVal val="#ppt_y"/>
                                          </p:val>
                                        </p:tav>
                                      </p:tavLst>
                                    </p:anim>
                                  </p:childTnLst>
                                </p:cTn>
                              </p:par>
                            </p:childTnLst>
                          </p:cTn>
                        </p:par>
                        <p:par>
                          <p:cTn id="43" fill="hold" nodeType="afterGroup">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51213"/>
                                        </p:tgtEl>
                                        <p:attrNameLst>
                                          <p:attrName>style.visibility</p:attrName>
                                        </p:attrNameLst>
                                      </p:cBhvr>
                                      <p:to>
                                        <p:strVal val="visible"/>
                                      </p:to>
                                    </p:set>
                                    <p:anim calcmode="lin" valueType="num">
                                      <p:cBhvr>
                                        <p:cTn id="46" dur="500" fill="hold"/>
                                        <p:tgtEl>
                                          <p:spTgt spid="51213"/>
                                        </p:tgtEl>
                                        <p:attrNameLst>
                                          <p:attrName>ppt_w</p:attrName>
                                        </p:attrNameLst>
                                      </p:cBhvr>
                                      <p:tavLst>
                                        <p:tav tm="0">
                                          <p:val>
                                            <p:strVal val="(6*min(max(#ppt_w*#ppt_h,.3),1)-7.4)/-.7*#ppt_w"/>
                                          </p:val>
                                        </p:tav>
                                        <p:tav tm="100000">
                                          <p:val>
                                            <p:strVal val="#ppt_w"/>
                                          </p:val>
                                        </p:tav>
                                      </p:tavLst>
                                    </p:anim>
                                    <p:anim calcmode="lin" valueType="num">
                                      <p:cBhvr>
                                        <p:cTn id="47" dur="500" fill="hold"/>
                                        <p:tgtEl>
                                          <p:spTgt spid="51213"/>
                                        </p:tgtEl>
                                        <p:attrNameLst>
                                          <p:attrName>ppt_h</p:attrName>
                                        </p:attrNameLst>
                                      </p:cBhvr>
                                      <p:tavLst>
                                        <p:tav tm="0">
                                          <p:val>
                                            <p:strVal val="(6*min(max(#ppt_w*#ppt_h,.3),1)-7.4)/-.7*#ppt_h"/>
                                          </p:val>
                                        </p:tav>
                                        <p:tav tm="100000">
                                          <p:val>
                                            <p:strVal val="#ppt_h"/>
                                          </p:val>
                                        </p:tav>
                                      </p:tavLst>
                                    </p:anim>
                                    <p:anim calcmode="lin" valueType="num">
                                      <p:cBhvr>
                                        <p:cTn id="48" dur="500" fill="hold"/>
                                        <p:tgtEl>
                                          <p:spTgt spid="51213"/>
                                        </p:tgtEl>
                                        <p:attrNameLst>
                                          <p:attrName>ppt_x</p:attrName>
                                        </p:attrNameLst>
                                      </p:cBhvr>
                                      <p:tavLst>
                                        <p:tav tm="0">
                                          <p:val>
                                            <p:fltVal val="0.5"/>
                                          </p:val>
                                        </p:tav>
                                        <p:tav tm="100000">
                                          <p:val>
                                            <p:strVal val="#ppt_x"/>
                                          </p:val>
                                        </p:tav>
                                      </p:tavLst>
                                    </p:anim>
                                    <p:anim calcmode="lin" valueType="num">
                                      <p:cBhvr>
                                        <p:cTn id="49" dur="500" fill="hold"/>
                                        <p:tgtEl>
                                          <p:spTgt spid="51213"/>
                                        </p:tgtEl>
                                        <p:attrNameLst>
                                          <p:attrName>ppt_y</p:attrName>
                                        </p:attrNameLst>
                                      </p:cBhvr>
                                      <p:tavLst>
                                        <p:tav tm="0">
                                          <p:val>
                                            <p:strVal val="1+(6*min(max(#ppt_w*#ppt_h,.3),1)-7.4)/-.7*#ppt_h/2"/>
                                          </p:val>
                                        </p:tav>
                                        <p:tav tm="100000">
                                          <p:val>
                                            <p:strVal val="#ppt_y"/>
                                          </p:val>
                                        </p:tav>
                                      </p:tavLst>
                                    </p:anim>
                                  </p:childTnLst>
                                </p:cTn>
                              </p:par>
                            </p:childTnLst>
                          </p:cTn>
                        </p:par>
                        <p:par>
                          <p:cTn id="50" fill="hold" nodeType="afterGroup">
                            <p:stCondLst>
                              <p:cond delay="2000"/>
                            </p:stCondLst>
                            <p:childTnLst>
                              <p:par>
                                <p:cTn id="51" presetID="23" presetClass="entr" presetSubtype="36" fill="hold" grpId="0" nodeType="afterEffect">
                                  <p:stCondLst>
                                    <p:cond delay="0"/>
                                  </p:stCondLst>
                                  <p:childTnLst>
                                    <p:set>
                                      <p:cBhvr>
                                        <p:cTn id="52" dur="1" fill="hold">
                                          <p:stCondLst>
                                            <p:cond delay="0"/>
                                          </p:stCondLst>
                                        </p:cTn>
                                        <p:tgtEl>
                                          <p:spTgt spid="51212"/>
                                        </p:tgtEl>
                                        <p:attrNameLst>
                                          <p:attrName>style.visibility</p:attrName>
                                        </p:attrNameLst>
                                      </p:cBhvr>
                                      <p:to>
                                        <p:strVal val="visible"/>
                                      </p:to>
                                    </p:set>
                                    <p:anim calcmode="lin" valueType="num">
                                      <p:cBhvr>
                                        <p:cTn id="53" dur="500" fill="hold"/>
                                        <p:tgtEl>
                                          <p:spTgt spid="512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512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51212"/>
                                        </p:tgtEl>
                                        <p:attrNameLst>
                                          <p:attrName>ppt_x</p:attrName>
                                        </p:attrNameLst>
                                      </p:cBhvr>
                                      <p:tavLst>
                                        <p:tav tm="0">
                                          <p:val>
                                            <p:fltVal val="0.5"/>
                                          </p:val>
                                        </p:tav>
                                        <p:tav tm="100000">
                                          <p:val>
                                            <p:strVal val="#ppt_x"/>
                                          </p:val>
                                        </p:tav>
                                      </p:tavLst>
                                    </p:anim>
                                    <p:anim calcmode="lin" valueType="num">
                                      <p:cBhvr>
                                        <p:cTn id="56" dur="500" fill="hold"/>
                                        <p:tgtEl>
                                          <p:spTgt spid="512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advAuto="0"/>
      <p:bldP spid="51210" grpId="0" animBg="1" autoUpdateAnimBg="0"/>
      <p:bldP spid="51211" grpId="0" animBg="1" autoUpdateAnimBg="0"/>
      <p:bldP spid="51212" grpId="0" animBg="1" autoUpdateAnimBg="0"/>
      <p:bldP spid="5121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New York</a:t>
            </a:r>
          </a:p>
        </p:txBody>
      </p:sp>
      <p:pic>
        <p:nvPicPr>
          <p:cNvPr id="27652"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676400"/>
            <a:ext cx="3276600" cy="4191000"/>
          </a:xfrm>
        </p:spPr>
      </p:pic>
      <p:sp>
        <p:nvSpPr>
          <p:cNvPr id="27653" name="Rectangle 5"/>
          <p:cNvSpPr>
            <a:spLocks noGrp="1" noChangeArrowheads="1"/>
          </p:cNvSpPr>
          <p:nvPr>
            <p:ph type="body" sz="half" idx="2"/>
          </p:nvPr>
        </p:nvSpPr>
        <p:spPr/>
        <p:txBody>
          <a:bodyPr/>
          <a:lstStyle/>
          <a:p>
            <a:pPr eaLnBrk="1" hangingPunct="1"/>
            <a:r>
              <a:rPr lang="en-US" sz="2400" smtClean="0"/>
              <a:t>Started as New Netherland, a Dutch colony in 1609</a:t>
            </a:r>
          </a:p>
          <a:p>
            <a:pPr eaLnBrk="1" hangingPunct="1"/>
            <a:r>
              <a:rPr lang="en-US" sz="2400" smtClean="0">
                <a:solidFill>
                  <a:srgbClr val="0000FF"/>
                </a:solidFill>
              </a:rPr>
              <a:t>James Duke of York</a:t>
            </a:r>
            <a:r>
              <a:rPr lang="en-US" sz="2400" smtClean="0"/>
              <a:t> was given it from Charles II.</a:t>
            </a:r>
          </a:p>
          <a:p>
            <a:pPr eaLnBrk="1" hangingPunct="1"/>
            <a:r>
              <a:rPr lang="en-US" sz="2400" smtClean="0"/>
              <a:t>The English took over in </a:t>
            </a:r>
            <a:r>
              <a:rPr lang="en-US" sz="2400" smtClean="0">
                <a:solidFill>
                  <a:srgbClr val="FF0000"/>
                </a:solidFill>
              </a:rPr>
              <a:t>1664</a:t>
            </a:r>
            <a:r>
              <a:rPr lang="en-US" sz="2400" smtClean="0"/>
              <a:t> and renamed it New York.</a:t>
            </a:r>
          </a:p>
          <a:p>
            <a:pPr eaLnBrk="1" hangingPunct="1"/>
            <a:r>
              <a:rPr lang="en-US" sz="2400" b="1" i="1" smtClean="0"/>
              <a:t>(Breadbasket Colony)</a:t>
            </a:r>
          </a:p>
          <a:p>
            <a:pPr eaLnBrk="1" hangingPunct="1"/>
            <a:endParaRPr lang="en-US" sz="2400" b="1" i="1" smtClean="0"/>
          </a:p>
        </p:txBody>
      </p:sp>
      <p:sp>
        <p:nvSpPr>
          <p:cNvPr id="27654" name="Text Box 6"/>
          <p:cNvSpPr txBox="1">
            <a:spLocks noChangeArrowheads="1"/>
          </p:cNvSpPr>
          <p:nvPr/>
        </p:nvSpPr>
        <p:spPr bwMode="auto">
          <a:xfrm>
            <a:off x="762000" y="59436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James, Duke of York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1"/>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31" presetClass="entr" presetSubtype="0" fill="hold" grpId="0" nodeType="afterEffect" nodePh="1">
                                  <p:stCondLst>
                                    <p:cond delay="0"/>
                                  </p:stCondLst>
                                  <p:endCondLst>
                                    <p:cond evt="begin" delay="0">
                                      <p:tn val="11"/>
                                    </p:cond>
                                  </p:endCondLst>
                                  <p:iterate type="lt">
                                    <p:tmPct val="5000"/>
                                  </p:iterate>
                                  <p:childTnLst>
                                    <p:set>
                                      <p:cBhvr>
                                        <p:cTn id="12" dur="1" fill="hold">
                                          <p:stCondLst>
                                            <p:cond delay="0"/>
                                          </p:stCondLst>
                                        </p:cTn>
                                        <p:tgtEl>
                                          <p:spTgt spid="27652"/>
                                        </p:tgtEl>
                                        <p:attrNameLst>
                                          <p:attrName>style.visibility</p:attrName>
                                        </p:attrNameLst>
                                      </p:cBhvr>
                                      <p:to>
                                        <p:strVal val="visible"/>
                                      </p:to>
                                    </p:set>
                                    <p:anim calcmode="lin" valueType="num">
                                      <p:cBhvr>
                                        <p:cTn id="13" dur="1000" fill="hold"/>
                                        <p:tgtEl>
                                          <p:spTgt spid="27652"/>
                                        </p:tgtEl>
                                        <p:attrNameLst>
                                          <p:attrName>ppt_w</p:attrName>
                                        </p:attrNameLst>
                                      </p:cBhvr>
                                      <p:tavLst>
                                        <p:tav tm="0">
                                          <p:val>
                                            <p:fltVal val="0"/>
                                          </p:val>
                                        </p:tav>
                                        <p:tav tm="100000">
                                          <p:val>
                                            <p:strVal val="#ppt_w"/>
                                          </p:val>
                                        </p:tav>
                                      </p:tavLst>
                                    </p:anim>
                                    <p:anim calcmode="lin" valueType="num">
                                      <p:cBhvr>
                                        <p:cTn id="14" dur="1000" fill="hold"/>
                                        <p:tgtEl>
                                          <p:spTgt spid="27652"/>
                                        </p:tgtEl>
                                        <p:attrNameLst>
                                          <p:attrName>ppt_h</p:attrName>
                                        </p:attrNameLst>
                                      </p:cBhvr>
                                      <p:tavLst>
                                        <p:tav tm="0">
                                          <p:val>
                                            <p:fltVal val="0"/>
                                          </p:val>
                                        </p:tav>
                                        <p:tav tm="100000">
                                          <p:val>
                                            <p:strVal val="#ppt_h"/>
                                          </p:val>
                                        </p:tav>
                                      </p:tavLst>
                                    </p:anim>
                                    <p:anim calcmode="lin" valueType="num">
                                      <p:cBhvr>
                                        <p:cTn id="15" dur="1000" fill="hold"/>
                                        <p:tgtEl>
                                          <p:spTgt spid="27652"/>
                                        </p:tgtEl>
                                        <p:attrNameLst>
                                          <p:attrName>style.rotation</p:attrName>
                                        </p:attrNameLst>
                                      </p:cBhvr>
                                      <p:tavLst>
                                        <p:tav tm="0">
                                          <p:val>
                                            <p:fltVal val="90"/>
                                          </p:val>
                                        </p:tav>
                                        <p:tav tm="100000">
                                          <p:val>
                                            <p:fltVal val="0"/>
                                          </p:val>
                                        </p:tav>
                                      </p:tavLst>
                                    </p:anim>
                                    <p:animEffect transition="in" filter="fade">
                                      <p:cBhvr>
                                        <p:cTn id="16" dur="1000"/>
                                        <p:tgtEl>
                                          <p:spTgt spid="27652"/>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27654"/>
                                        </p:tgtEl>
                                        <p:attrNameLst>
                                          <p:attrName>style.visibility</p:attrName>
                                        </p:attrNameLst>
                                      </p:cBhvr>
                                      <p:to>
                                        <p:strVal val="visible"/>
                                      </p:to>
                                    </p:set>
                                    <p:anim calcmode="lin" valueType="num">
                                      <p:cBhvr>
                                        <p:cTn id="19" dur="1000" fill="hold"/>
                                        <p:tgtEl>
                                          <p:spTgt spid="27654"/>
                                        </p:tgtEl>
                                        <p:attrNameLst>
                                          <p:attrName>ppt_w</p:attrName>
                                        </p:attrNameLst>
                                      </p:cBhvr>
                                      <p:tavLst>
                                        <p:tav tm="0">
                                          <p:val>
                                            <p:fltVal val="0"/>
                                          </p:val>
                                        </p:tav>
                                        <p:tav tm="100000">
                                          <p:val>
                                            <p:strVal val="#ppt_w"/>
                                          </p:val>
                                        </p:tav>
                                      </p:tavLst>
                                    </p:anim>
                                    <p:anim calcmode="lin" valueType="num">
                                      <p:cBhvr>
                                        <p:cTn id="20" dur="1000" fill="hold"/>
                                        <p:tgtEl>
                                          <p:spTgt spid="27654"/>
                                        </p:tgtEl>
                                        <p:attrNameLst>
                                          <p:attrName>ppt_h</p:attrName>
                                        </p:attrNameLst>
                                      </p:cBhvr>
                                      <p:tavLst>
                                        <p:tav tm="0">
                                          <p:val>
                                            <p:fltVal val="0"/>
                                          </p:val>
                                        </p:tav>
                                        <p:tav tm="100000">
                                          <p:val>
                                            <p:strVal val="#ppt_h"/>
                                          </p:val>
                                        </p:tav>
                                      </p:tavLst>
                                    </p:anim>
                                    <p:anim calcmode="lin" valueType="num">
                                      <p:cBhvr>
                                        <p:cTn id="21" dur="1000" fill="hold"/>
                                        <p:tgtEl>
                                          <p:spTgt spid="27654"/>
                                        </p:tgtEl>
                                        <p:attrNameLst>
                                          <p:attrName>style.rotation</p:attrName>
                                        </p:attrNameLst>
                                      </p:cBhvr>
                                      <p:tavLst>
                                        <p:tav tm="0">
                                          <p:val>
                                            <p:fltVal val="90"/>
                                          </p:val>
                                        </p:tav>
                                        <p:tav tm="100000">
                                          <p:val>
                                            <p:fltVal val="0"/>
                                          </p:val>
                                        </p:tav>
                                      </p:tavLst>
                                    </p:anim>
                                    <p:animEffect transition="in" filter="fade">
                                      <p:cBhvr>
                                        <p:cTn id="22" dur="1000"/>
                                        <p:tgtEl>
                                          <p:spTgt spid="27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3">
                                            <p:txEl>
                                              <p:pRg st="0" end="0"/>
                                            </p:txEl>
                                          </p:spTgt>
                                        </p:tgtEl>
                                        <p:attrNameLst>
                                          <p:attrName>style.visibility</p:attrName>
                                        </p:attrNameLst>
                                      </p:cBhvr>
                                      <p:to>
                                        <p:strVal val="visible"/>
                                      </p:to>
                                    </p:set>
                                    <p:animEffect transition="in" filter="fade">
                                      <p:cBhvr>
                                        <p:cTn id="27" dur="2000"/>
                                        <p:tgtEl>
                                          <p:spTgt spid="2765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3">
                                            <p:txEl>
                                              <p:pRg st="1" end="1"/>
                                            </p:txEl>
                                          </p:spTgt>
                                        </p:tgtEl>
                                        <p:attrNameLst>
                                          <p:attrName>style.visibility</p:attrName>
                                        </p:attrNameLst>
                                      </p:cBhvr>
                                      <p:to>
                                        <p:strVal val="visible"/>
                                      </p:to>
                                    </p:set>
                                    <p:animEffect transition="in" filter="fade">
                                      <p:cBhvr>
                                        <p:cTn id="32" dur="2000"/>
                                        <p:tgtEl>
                                          <p:spTgt spid="27653">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3">
                                            <p:txEl>
                                              <p:pRg st="2" end="2"/>
                                            </p:txEl>
                                          </p:spTgt>
                                        </p:tgtEl>
                                        <p:attrNameLst>
                                          <p:attrName>style.visibility</p:attrName>
                                        </p:attrNameLst>
                                      </p:cBhvr>
                                      <p:to>
                                        <p:strVal val="visible"/>
                                      </p:to>
                                    </p:set>
                                    <p:animEffect transition="in" filter="fade">
                                      <p:cBhvr>
                                        <p:cTn id="37" dur="2000"/>
                                        <p:tgtEl>
                                          <p:spTgt spid="2765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53">
                                            <p:txEl>
                                              <p:pRg st="3" end="3"/>
                                            </p:txEl>
                                          </p:spTgt>
                                        </p:tgtEl>
                                        <p:attrNameLst>
                                          <p:attrName>style.visibility</p:attrName>
                                        </p:attrNameLst>
                                      </p:cBhvr>
                                      <p:to>
                                        <p:strVal val="visible"/>
                                      </p:to>
                                    </p:set>
                                    <p:animEffect transition="in" filter="fade">
                                      <p:cBhvr>
                                        <p:cTn id="42" dur="2000"/>
                                        <p:tgtEl>
                                          <p:spTgt spid="276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build="p"/>
      <p:bldP spid="276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Zenger Trial - 1733</a:t>
            </a:r>
            <a:endParaRPr lang="en-US" dirty="0"/>
          </a:p>
        </p:txBody>
      </p:sp>
      <p:sp>
        <p:nvSpPr>
          <p:cNvPr id="3" name="Content Placeholder 2"/>
          <p:cNvSpPr>
            <a:spLocks noGrp="1"/>
          </p:cNvSpPr>
          <p:nvPr>
            <p:ph sz="half" idx="1"/>
          </p:nvPr>
        </p:nvSpPr>
        <p:spPr>
          <a:xfrm>
            <a:off x="381000" y="1295400"/>
            <a:ext cx="4191000" cy="4113212"/>
          </a:xfrm>
        </p:spPr>
        <p:txBody>
          <a:bodyPr/>
          <a:lstStyle/>
          <a:p>
            <a:r>
              <a:rPr lang="en-US" sz="3200" dirty="0" smtClean="0"/>
              <a:t>John Peter Zenger – publisher of the </a:t>
            </a:r>
            <a:r>
              <a:rPr lang="en-US" sz="3200" i="1" dirty="0" smtClean="0"/>
              <a:t>New-York Weekly</a:t>
            </a:r>
          </a:p>
          <a:p>
            <a:r>
              <a:rPr lang="en-US" sz="3200" dirty="0" smtClean="0"/>
              <a:t>Criticized the Governor of New York for fixing an election</a:t>
            </a:r>
          </a:p>
          <a:p>
            <a:r>
              <a:rPr lang="en-US" sz="3200" dirty="0" smtClean="0"/>
              <a:t>Zenger was put in jail </a:t>
            </a:r>
            <a:endParaRPr lang="en-US" sz="3200" dirty="0"/>
          </a:p>
        </p:txBody>
      </p:sp>
      <p:sp>
        <p:nvSpPr>
          <p:cNvPr id="4" name="Content Placeholder 3"/>
          <p:cNvSpPr>
            <a:spLocks noGrp="1"/>
          </p:cNvSpPr>
          <p:nvPr>
            <p:ph sz="half" idx="2"/>
          </p:nvPr>
        </p:nvSpPr>
        <p:spPr>
          <a:xfrm>
            <a:off x="4724400" y="1295400"/>
            <a:ext cx="4267200" cy="5091112"/>
          </a:xfrm>
        </p:spPr>
        <p:txBody>
          <a:bodyPr/>
          <a:lstStyle/>
          <a:p>
            <a:r>
              <a:rPr lang="en-US" sz="3200" dirty="0" smtClean="0"/>
              <a:t>At the trial Andrew Hamilton claimed that people had the right to speak (write) the </a:t>
            </a:r>
            <a:r>
              <a:rPr lang="en-US" sz="3600" i="1" dirty="0" smtClean="0"/>
              <a:t>truth</a:t>
            </a:r>
            <a:endParaRPr lang="en-US" sz="3600" dirty="0" smtClean="0"/>
          </a:p>
          <a:p>
            <a:r>
              <a:rPr lang="en-US" sz="3200" dirty="0" smtClean="0"/>
              <a:t>Zenger was set free by the jury</a:t>
            </a:r>
          </a:p>
          <a:p>
            <a:r>
              <a:rPr lang="en-US" sz="3200" b="1" dirty="0" smtClean="0"/>
              <a:t>What do you think this set a precedence for?</a:t>
            </a:r>
            <a:endParaRPr lang="en-US" sz="3200" b="1" dirty="0"/>
          </a:p>
        </p:txBody>
      </p:sp>
    </p:spTree>
    <p:extLst>
      <p:ext uri="{BB962C8B-B14F-4D97-AF65-F5344CB8AC3E}">
        <p14:creationId xmlns:p14="http://schemas.microsoft.com/office/powerpoint/2010/main" val="320359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Pennsylvania</a:t>
            </a:r>
          </a:p>
        </p:txBody>
      </p:sp>
      <p:pic>
        <p:nvPicPr>
          <p:cNvPr id="29700"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p:pic>
      <p:sp>
        <p:nvSpPr>
          <p:cNvPr id="29701" name="Rectangle 5"/>
          <p:cNvSpPr>
            <a:spLocks noGrp="1" noChangeArrowheads="1"/>
          </p:cNvSpPr>
          <p:nvPr>
            <p:ph type="body" sz="half" idx="2"/>
          </p:nvPr>
        </p:nvSpPr>
        <p:spPr>
          <a:xfrm>
            <a:off x="4648200" y="1600200"/>
            <a:ext cx="4267200" cy="4525963"/>
          </a:xfrm>
        </p:spPr>
        <p:txBody>
          <a:bodyPr/>
          <a:lstStyle/>
          <a:p>
            <a:pPr eaLnBrk="1" hangingPunct="1">
              <a:lnSpc>
                <a:spcPct val="80000"/>
              </a:lnSpc>
            </a:pPr>
            <a:r>
              <a:rPr lang="en-US" sz="2800" dirty="0" smtClean="0"/>
              <a:t>In </a:t>
            </a:r>
            <a:r>
              <a:rPr lang="en-US" sz="2800" dirty="0" smtClean="0">
                <a:solidFill>
                  <a:srgbClr val="FF0000"/>
                </a:solidFill>
              </a:rPr>
              <a:t>1681</a:t>
            </a:r>
            <a:r>
              <a:rPr lang="en-US" sz="2800" dirty="0" smtClean="0"/>
              <a:t>, </a:t>
            </a:r>
            <a:r>
              <a:rPr lang="en-US" sz="2800" dirty="0" smtClean="0">
                <a:solidFill>
                  <a:srgbClr val="0000FF"/>
                </a:solidFill>
              </a:rPr>
              <a:t>William Penn</a:t>
            </a:r>
            <a:r>
              <a:rPr lang="en-US" sz="2800" dirty="0" smtClean="0"/>
              <a:t> was granted a charter for land between Maryland and New York.</a:t>
            </a:r>
          </a:p>
          <a:p>
            <a:pPr eaLnBrk="1" hangingPunct="1">
              <a:lnSpc>
                <a:spcPct val="80000"/>
              </a:lnSpc>
            </a:pPr>
            <a:r>
              <a:rPr lang="en-US" sz="2800" dirty="0" smtClean="0"/>
              <a:t>King Charles was in debt to Penn’s father.</a:t>
            </a:r>
          </a:p>
          <a:p>
            <a:pPr eaLnBrk="1" hangingPunct="1">
              <a:lnSpc>
                <a:spcPct val="80000"/>
              </a:lnSpc>
            </a:pPr>
            <a:r>
              <a:rPr lang="en-US" sz="2800" dirty="0" smtClean="0"/>
              <a:t>Penn was a Quaker and he gave the people two rights: </a:t>
            </a:r>
          </a:p>
          <a:p>
            <a:pPr eaLnBrk="1" hangingPunct="1">
              <a:lnSpc>
                <a:spcPct val="80000"/>
              </a:lnSpc>
              <a:buFontTx/>
              <a:buNone/>
            </a:pPr>
            <a:r>
              <a:rPr lang="en-US" sz="2800" dirty="0" smtClean="0"/>
              <a:t>	1. Freedom of Religion</a:t>
            </a:r>
          </a:p>
          <a:p>
            <a:pPr eaLnBrk="1" hangingPunct="1">
              <a:lnSpc>
                <a:spcPct val="80000"/>
              </a:lnSpc>
              <a:buFontTx/>
              <a:buNone/>
            </a:pPr>
            <a:r>
              <a:rPr lang="en-US" sz="2800" dirty="0" smtClean="0"/>
              <a:t>	2. Right to elect public officials.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770" decel="100000"/>
                                        <p:tgtEl>
                                          <p:spTgt spid="29698"/>
                                        </p:tgtEl>
                                      </p:cBhvr>
                                    </p:animEffect>
                                    <p:animScale>
                                      <p:cBhvr>
                                        <p:cTn id="8" dur="770" decel="100000"/>
                                        <p:tgtEl>
                                          <p:spTgt spid="29698"/>
                                        </p:tgtEl>
                                      </p:cBhvr>
                                      <p:from x="10000" y="10000"/>
                                      <p:to x="200000" y="450000"/>
                                    </p:animScale>
                                    <p:animScale>
                                      <p:cBhvr>
                                        <p:cTn id="9" dur="1230" accel="100000" fill="hold">
                                          <p:stCondLst>
                                            <p:cond delay="770"/>
                                          </p:stCondLst>
                                        </p:cTn>
                                        <p:tgtEl>
                                          <p:spTgt spid="29698"/>
                                        </p:tgtEl>
                                      </p:cBhvr>
                                      <p:from x="200000" y="450000"/>
                                      <p:to x="100000" y="100000"/>
                                    </p:animScale>
                                    <p:set>
                                      <p:cBhvr>
                                        <p:cTn id="10" dur="770" fill="hold"/>
                                        <p:tgtEl>
                                          <p:spTgt spid="29698"/>
                                        </p:tgtEl>
                                        <p:attrNameLst>
                                          <p:attrName>ppt_x</p:attrName>
                                        </p:attrNameLst>
                                      </p:cBhvr>
                                      <p:to>
                                        <p:strVal val="(0.5)"/>
                                      </p:to>
                                    </p:set>
                                    <p:anim from="(0.5)" to="(#ppt_x)" calcmode="lin" valueType="num">
                                      <p:cBhvr>
                                        <p:cTn id="11" dur="1230" accel="100000" fill="hold">
                                          <p:stCondLst>
                                            <p:cond delay="770"/>
                                          </p:stCondLst>
                                        </p:cTn>
                                        <p:tgtEl>
                                          <p:spTgt spid="29698"/>
                                        </p:tgtEl>
                                        <p:attrNameLst>
                                          <p:attrName>ppt_x</p:attrName>
                                        </p:attrNameLst>
                                      </p:cBhvr>
                                    </p:anim>
                                    <p:set>
                                      <p:cBhvr>
                                        <p:cTn id="12" dur="770" fill="hold"/>
                                        <p:tgtEl>
                                          <p:spTgt spid="29698"/>
                                        </p:tgtEl>
                                        <p:attrNameLst>
                                          <p:attrName>ppt_y</p:attrName>
                                        </p:attrNameLst>
                                      </p:cBhvr>
                                      <p:to>
                                        <p:strVal val="(#ppt_y+0.4)"/>
                                      </p:to>
                                    </p:set>
                                    <p:anim from="(#ppt_y+0.4)" to="(#ppt_y)" calcmode="lin" valueType="num">
                                      <p:cBhvr>
                                        <p:cTn id="13" dur="1230" accel="100000" fill="hold">
                                          <p:stCondLst>
                                            <p:cond delay="770"/>
                                          </p:stCondLst>
                                        </p:cTn>
                                        <p:tgtEl>
                                          <p:spTgt spid="296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9701">
                                            <p:txEl>
                                              <p:pRg st="0" end="0"/>
                                            </p:txEl>
                                          </p:spTgt>
                                        </p:tgtEl>
                                        <p:attrNameLst>
                                          <p:attrName>style.visibility</p:attrName>
                                        </p:attrNameLst>
                                      </p:cBhvr>
                                      <p:to>
                                        <p:strVal val="visible"/>
                                      </p:to>
                                    </p:set>
                                    <p:animEffect transition="in" filter="fade">
                                      <p:cBhvr>
                                        <p:cTn id="18" dur="2000"/>
                                        <p:tgtEl>
                                          <p:spTgt spid="29701">
                                            <p:txEl>
                                              <p:pRg st="0" end="0"/>
                                            </p:txEl>
                                          </p:spTgt>
                                        </p:tgtEl>
                                      </p:cBhvr>
                                    </p:animEffect>
                                    <p:anim calcmode="lin" valueType="num">
                                      <p:cBhvr>
                                        <p:cTn id="19" dur="2000" fill="hold"/>
                                        <p:tgtEl>
                                          <p:spTgt spid="29701">
                                            <p:txEl>
                                              <p:pRg st="0" end="0"/>
                                            </p:txEl>
                                          </p:spTgt>
                                        </p:tgtEl>
                                        <p:attrNameLst>
                                          <p:attrName>style.rotation</p:attrName>
                                        </p:attrNameLst>
                                      </p:cBhvr>
                                      <p:tavLst>
                                        <p:tav tm="0">
                                          <p:val>
                                            <p:fltVal val="720"/>
                                          </p:val>
                                        </p:tav>
                                        <p:tav tm="100000">
                                          <p:val>
                                            <p:fltVal val="0"/>
                                          </p:val>
                                        </p:tav>
                                      </p:tavLst>
                                    </p:anim>
                                    <p:anim calcmode="lin" valueType="num">
                                      <p:cBhvr>
                                        <p:cTn id="20" dur="2000" fill="hold"/>
                                        <p:tgtEl>
                                          <p:spTgt spid="29701">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2970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29701">
                                            <p:txEl>
                                              <p:pRg st="1" end="1"/>
                                            </p:txEl>
                                          </p:spTgt>
                                        </p:tgtEl>
                                        <p:attrNameLst>
                                          <p:attrName>style.visibility</p:attrName>
                                        </p:attrNameLst>
                                      </p:cBhvr>
                                      <p:to>
                                        <p:strVal val="visible"/>
                                      </p:to>
                                    </p:set>
                                    <p:animEffect transition="in" filter="fade">
                                      <p:cBhvr>
                                        <p:cTn id="26" dur="2000"/>
                                        <p:tgtEl>
                                          <p:spTgt spid="29701">
                                            <p:txEl>
                                              <p:pRg st="1" end="1"/>
                                            </p:txEl>
                                          </p:spTgt>
                                        </p:tgtEl>
                                      </p:cBhvr>
                                    </p:animEffect>
                                    <p:anim calcmode="lin" valueType="num">
                                      <p:cBhvr>
                                        <p:cTn id="27" dur="2000" fill="hold"/>
                                        <p:tgtEl>
                                          <p:spTgt spid="29701">
                                            <p:txEl>
                                              <p:pRg st="1" end="1"/>
                                            </p:txEl>
                                          </p:spTgt>
                                        </p:tgtEl>
                                        <p:attrNameLst>
                                          <p:attrName>style.rotation</p:attrName>
                                        </p:attrNameLst>
                                      </p:cBhvr>
                                      <p:tavLst>
                                        <p:tav tm="0">
                                          <p:val>
                                            <p:fltVal val="720"/>
                                          </p:val>
                                        </p:tav>
                                        <p:tav tm="100000">
                                          <p:val>
                                            <p:fltVal val="0"/>
                                          </p:val>
                                        </p:tav>
                                      </p:tavLst>
                                    </p:anim>
                                    <p:anim calcmode="lin" valueType="num">
                                      <p:cBhvr>
                                        <p:cTn id="28" dur="2000" fill="hold"/>
                                        <p:tgtEl>
                                          <p:spTgt spid="29701">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970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29701">
                                            <p:txEl>
                                              <p:pRg st="2" end="2"/>
                                            </p:txEl>
                                          </p:spTgt>
                                        </p:tgtEl>
                                        <p:attrNameLst>
                                          <p:attrName>style.visibility</p:attrName>
                                        </p:attrNameLst>
                                      </p:cBhvr>
                                      <p:to>
                                        <p:strVal val="visible"/>
                                      </p:to>
                                    </p:set>
                                    <p:animEffect transition="in" filter="fade">
                                      <p:cBhvr>
                                        <p:cTn id="34" dur="2000"/>
                                        <p:tgtEl>
                                          <p:spTgt spid="29701">
                                            <p:txEl>
                                              <p:pRg st="2" end="2"/>
                                            </p:txEl>
                                          </p:spTgt>
                                        </p:tgtEl>
                                      </p:cBhvr>
                                    </p:animEffect>
                                    <p:anim calcmode="lin" valueType="num">
                                      <p:cBhvr>
                                        <p:cTn id="35" dur="2000" fill="hold"/>
                                        <p:tgtEl>
                                          <p:spTgt spid="29701">
                                            <p:txEl>
                                              <p:pRg st="2" end="2"/>
                                            </p:txEl>
                                          </p:spTgt>
                                        </p:tgtEl>
                                        <p:attrNameLst>
                                          <p:attrName>style.rotation</p:attrName>
                                        </p:attrNameLst>
                                      </p:cBhvr>
                                      <p:tavLst>
                                        <p:tav tm="0">
                                          <p:val>
                                            <p:fltVal val="720"/>
                                          </p:val>
                                        </p:tav>
                                        <p:tav tm="100000">
                                          <p:val>
                                            <p:fltVal val="0"/>
                                          </p:val>
                                        </p:tav>
                                      </p:tavLst>
                                    </p:anim>
                                    <p:anim calcmode="lin" valueType="num">
                                      <p:cBhvr>
                                        <p:cTn id="36" dur="2000" fill="hold"/>
                                        <p:tgtEl>
                                          <p:spTgt spid="29701">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2970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29701">
                                            <p:txEl>
                                              <p:pRg st="3" end="3"/>
                                            </p:txEl>
                                          </p:spTgt>
                                        </p:tgtEl>
                                        <p:attrNameLst>
                                          <p:attrName>style.visibility</p:attrName>
                                        </p:attrNameLst>
                                      </p:cBhvr>
                                      <p:to>
                                        <p:strVal val="visible"/>
                                      </p:to>
                                    </p:set>
                                    <p:animEffect transition="in" filter="fade">
                                      <p:cBhvr>
                                        <p:cTn id="42" dur="2000"/>
                                        <p:tgtEl>
                                          <p:spTgt spid="29701">
                                            <p:txEl>
                                              <p:pRg st="3" end="3"/>
                                            </p:txEl>
                                          </p:spTgt>
                                        </p:tgtEl>
                                      </p:cBhvr>
                                    </p:animEffect>
                                    <p:anim calcmode="lin" valueType="num">
                                      <p:cBhvr>
                                        <p:cTn id="43" dur="2000" fill="hold"/>
                                        <p:tgtEl>
                                          <p:spTgt spid="29701">
                                            <p:txEl>
                                              <p:pRg st="3" end="3"/>
                                            </p:txEl>
                                          </p:spTgt>
                                        </p:tgtEl>
                                        <p:attrNameLst>
                                          <p:attrName>style.rotation</p:attrName>
                                        </p:attrNameLst>
                                      </p:cBhvr>
                                      <p:tavLst>
                                        <p:tav tm="0">
                                          <p:val>
                                            <p:fltVal val="720"/>
                                          </p:val>
                                        </p:tav>
                                        <p:tav tm="100000">
                                          <p:val>
                                            <p:fltVal val="0"/>
                                          </p:val>
                                        </p:tav>
                                      </p:tavLst>
                                    </p:anim>
                                    <p:anim calcmode="lin" valueType="num">
                                      <p:cBhvr>
                                        <p:cTn id="44" dur="2000" fill="hold"/>
                                        <p:tgtEl>
                                          <p:spTgt spid="29701">
                                            <p:txEl>
                                              <p:pRg st="3" end="3"/>
                                            </p:txEl>
                                          </p:spTgt>
                                        </p:tgtEl>
                                        <p:attrNameLst>
                                          <p:attrName>ppt_h</p:attrName>
                                        </p:attrNameLst>
                                      </p:cBhvr>
                                      <p:tavLst>
                                        <p:tav tm="0">
                                          <p:val>
                                            <p:fltVal val="0"/>
                                          </p:val>
                                        </p:tav>
                                        <p:tav tm="100000">
                                          <p:val>
                                            <p:strVal val="#ppt_h"/>
                                          </p:val>
                                        </p:tav>
                                      </p:tavLst>
                                    </p:anim>
                                    <p:anim calcmode="lin" valueType="num">
                                      <p:cBhvr>
                                        <p:cTn id="45" dur="2000" fill="hold"/>
                                        <p:tgtEl>
                                          <p:spTgt spid="2970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29701">
                                            <p:txEl>
                                              <p:pRg st="4" end="4"/>
                                            </p:txEl>
                                          </p:spTgt>
                                        </p:tgtEl>
                                        <p:attrNameLst>
                                          <p:attrName>style.visibility</p:attrName>
                                        </p:attrNameLst>
                                      </p:cBhvr>
                                      <p:to>
                                        <p:strVal val="visible"/>
                                      </p:to>
                                    </p:set>
                                    <p:animEffect transition="in" filter="fade">
                                      <p:cBhvr>
                                        <p:cTn id="50" dur="2000"/>
                                        <p:tgtEl>
                                          <p:spTgt spid="29701">
                                            <p:txEl>
                                              <p:pRg st="4" end="4"/>
                                            </p:txEl>
                                          </p:spTgt>
                                        </p:tgtEl>
                                      </p:cBhvr>
                                    </p:animEffect>
                                    <p:anim calcmode="lin" valueType="num">
                                      <p:cBhvr>
                                        <p:cTn id="51" dur="2000" fill="hold"/>
                                        <p:tgtEl>
                                          <p:spTgt spid="29701">
                                            <p:txEl>
                                              <p:pRg st="4" end="4"/>
                                            </p:txEl>
                                          </p:spTgt>
                                        </p:tgtEl>
                                        <p:attrNameLst>
                                          <p:attrName>style.rotation</p:attrName>
                                        </p:attrNameLst>
                                      </p:cBhvr>
                                      <p:tavLst>
                                        <p:tav tm="0">
                                          <p:val>
                                            <p:fltVal val="720"/>
                                          </p:val>
                                        </p:tav>
                                        <p:tav tm="100000">
                                          <p:val>
                                            <p:fltVal val="0"/>
                                          </p:val>
                                        </p:tav>
                                      </p:tavLst>
                                    </p:anim>
                                    <p:anim calcmode="lin" valueType="num">
                                      <p:cBhvr>
                                        <p:cTn id="52" dur="2000" fill="hold"/>
                                        <p:tgtEl>
                                          <p:spTgt spid="29701">
                                            <p:txEl>
                                              <p:pRg st="4" end="4"/>
                                            </p:txEl>
                                          </p:spTgt>
                                        </p:tgtEl>
                                        <p:attrNameLst>
                                          <p:attrName>ppt_h</p:attrName>
                                        </p:attrNameLst>
                                      </p:cBhvr>
                                      <p:tavLst>
                                        <p:tav tm="0">
                                          <p:val>
                                            <p:fltVal val="0"/>
                                          </p:val>
                                        </p:tav>
                                        <p:tav tm="100000">
                                          <p:val>
                                            <p:strVal val="#ppt_h"/>
                                          </p:val>
                                        </p:tav>
                                      </p:tavLst>
                                    </p:anim>
                                    <p:anim calcmode="lin" valueType="num">
                                      <p:cBhvr>
                                        <p:cTn id="53" dur="2000" fill="hold"/>
                                        <p:tgtEl>
                                          <p:spTgt spid="29701">
                                            <p:txEl>
                                              <p:pRg st="4" end="4"/>
                                            </p:txEl>
                                          </p:spTgt>
                                        </p:tgtEl>
                                        <p:attrNameLst>
                                          <p:attrName>ppt_w</p:attrName>
                                        </p:attrNameLst>
                                      </p:cBhvr>
                                      <p:tavLst>
                                        <p:tav tm="0">
                                          <p:val>
                                            <p:fltVal val="0"/>
                                          </p:val>
                                        </p:tav>
                                        <p:tav tm="100000">
                                          <p:val>
                                            <p:strVal val="#ppt_w"/>
                                          </p:val>
                                        </p:tav>
                                      </p:tavLst>
                                    </p:anim>
                                  </p:childTnLst>
                                </p:cTn>
                              </p:par>
                              <p:par>
                                <p:cTn id="54" presetID="51" presetClass="entr" presetSubtype="0" fill="hold" grpId="0" nodeType="withEffect" nodePh="1">
                                  <p:stCondLst>
                                    <p:cond delay="0"/>
                                  </p:stCondLst>
                                  <p:endCondLst>
                                    <p:cond evt="begin" delay="0">
                                      <p:tn val="54"/>
                                    </p:cond>
                                  </p:endCondLst>
                                  <p:childTnLst>
                                    <p:set>
                                      <p:cBhvr>
                                        <p:cTn id="55" dur="1" fill="hold">
                                          <p:stCondLst>
                                            <p:cond delay="0"/>
                                          </p:stCondLst>
                                        </p:cTn>
                                        <p:tgtEl>
                                          <p:spTgt spid="29700"/>
                                        </p:tgtEl>
                                        <p:attrNameLst>
                                          <p:attrName>style.visibility</p:attrName>
                                        </p:attrNameLst>
                                      </p:cBhvr>
                                      <p:to>
                                        <p:strVal val="visible"/>
                                      </p:to>
                                    </p:set>
                                    <p:animEffect transition="in" filter="fade">
                                      <p:cBhvr>
                                        <p:cTn id="56" dur="770" decel="100000"/>
                                        <p:tgtEl>
                                          <p:spTgt spid="29700"/>
                                        </p:tgtEl>
                                      </p:cBhvr>
                                    </p:animEffect>
                                    <p:animScale>
                                      <p:cBhvr>
                                        <p:cTn id="57" dur="770" decel="100000"/>
                                        <p:tgtEl>
                                          <p:spTgt spid="29700"/>
                                        </p:tgtEl>
                                      </p:cBhvr>
                                      <p:from x="10000" y="10000"/>
                                      <p:to x="200000" y="450000"/>
                                    </p:animScale>
                                    <p:animScale>
                                      <p:cBhvr>
                                        <p:cTn id="58" dur="1230" accel="100000" fill="hold">
                                          <p:stCondLst>
                                            <p:cond delay="770"/>
                                          </p:stCondLst>
                                        </p:cTn>
                                        <p:tgtEl>
                                          <p:spTgt spid="29700"/>
                                        </p:tgtEl>
                                      </p:cBhvr>
                                      <p:from x="200000" y="450000"/>
                                      <p:to x="100000" y="100000"/>
                                    </p:animScale>
                                    <p:set>
                                      <p:cBhvr>
                                        <p:cTn id="59" dur="770" fill="hold"/>
                                        <p:tgtEl>
                                          <p:spTgt spid="29700"/>
                                        </p:tgtEl>
                                        <p:attrNameLst>
                                          <p:attrName>ppt_x</p:attrName>
                                        </p:attrNameLst>
                                      </p:cBhvr>
                                      <p:to>
                                        <p:strVal val="(0.5)"/>
                                      </p:to>
                                    </p:set>
                                    <p:anim from="(0.5)" to="(#ppt_x)" calcmode="lin" valueType="num">
                                      <p:cBhvr>
                                        <p:cTn id="60" dur="1230" accel="100000" fill="hold">
                                          <p:stCondLst>
                                            <p:cond delay="770"/>
                                          </p:stCondLst>
                                        </p:cTn>
                                        <p:tgtEl>
                                          <p:spTgt spid="29700"/>
                                        </p:tgtEl>
                                        <p:attrNameLst>
                                          <p:attrName>ppt_x</p:attrName>
                                        </p:attrNameLst>
                                      </p:cBhvr>
                                    </p:anim>
                                    <p:set>
                                      <p:cBhvr>
                                        <p:cTn id="61" dur="770" fill="hold"/>
                                        <p:tgtEl>
                                          <p:spTgt spid="29700"/>
                                        </p:tgtEl>
                                        <p:attrNameLst>
                                          <p:attrName>ppt_y</p:attrName>
                                        </p:attrNameLst>
                                      </p:cBhvr>
                                      <p:to>
                                        <p:strVal val="(#ppt_y+0.4)"/>
                                      </p:to>
                                    </p:set>
                                    <p:anim from="(#ppt_y+0.4)" to="(#ppt_y)" calcmode="lin" valueType="num">
                                      <p:cBhvr>
                                        <p:cTn id="62" dur="1230" accel="100000" fill="hold">
                                          <p:stCondLst>
                                            <p:cond delay="770"/>
                                          </p:stCondLst>
                                        </p:cTn>
                                        <p:tgtEl>
                                          <p:spTgt spid="297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William </a:t>
            </a:r>
            <a:r>
              <a:rPr lang="en-US" dirty="0" err="1" smtClean="0"/>
              <a:t>penn</a:t>
            </a:r>
            <a:r>
              <a:rPr lang="en-US" dirty="0" smtClean="0"/>
              <a:t> (1644-1718)</a:t>
            </a:r>
            <a:endParaRPr lang="en-US" dirty="0"/>
          </a:p>
        </p:txBody>
      </p:sp>
      <p:sp>
        <p:nvSpPr>
          <p:cNvPr id="30723" name="Content Placeholder 2"/>
          <p:cNvSpPr>
            <a:spLocks noGrp="1"/>
          </p:cNvSpPr>
          <p:nvPr>
            <p:ph sz="half" idx="1"/>
          </p:nvPr>
        </p:nvSpPr>
        <p:spPr>
          <a:xfrm>
            <a:off x="304800" y="2133600"/>
            <a:ext cx="4191000" cy="4724400"/>
          </a:xfrm>
        </p:spPr>
        <p:txBody>
          <a:bodyPr/>
          <a:lstStyle/>
          <a:p>
            <a:pPr algn="just" eaLnBrk="1" hangingPunct="1">
              <a:lnSpc>
                <a:spcPct val="70000"/>
              </a:lnSpc>
            </a:pPr>
            <a:endParaRPr lang="en-US" dirty="0" smtClean="0"/>
          </a:p>
          <a:p>
            <a:pPr algn="just" eaLnBrk="1" hangingPunct="1">
              <a:lnSpc>
                <a:spcPct val="70000"/>
              </a:lnSpc>
            </a:pPr>
            <a:r>
              <a:rPr lang="en-US" dirty="0" smtClean="0"/>
              <a:t>From a merchant family </a:t>
            </a:r>
          </a:p>
          <a:p>
            <a:pPr algn="just" eaLnBrk="1" hangingPunct="1">
              <a:lnSpc>
                <a:spcPct val="70000"/>
              </a:lnSpc>
            </a:pPr>
            <a:r>
              <a:rPr lang="en-US" dirty="0" smtClean="0"/>
              <a:t>A Quaker</a:t>
            </a:r>
          </a:p>
          <a:p>
            <a:pPr eaLnBrk="1" hangingPunct="1">
              <a:lnSpc>
                <a:spcPct val="70000"/>
              </a:lnSpc>
            </a:pPr>
            <a:r>
              <a:rPr lang="en-US" dirty="0" smtClean="0"/>
              <a:t>Received charter in 1681 to establish  </a:t>
            </a:r>
            <a:r>
              <a:rPr lang="en-US" i="1" dirty="0" smtClean="0"/>
              <a:t>Pennsylvania (Penn’s forest).</a:t>
            </a:r>
          </a:p>
          <a:p>
            <a:pPr eaLnBrk="1" hangingPunct="1">
              <a:lnSpc>
                <a:spcPct val="70000"/>
              </a:lnSpc>
            </a:pPr>
            <a:r>
              <a:rPr lang="en-US" dirty="0" smtClean="0"/>
              <a:t>Penn opened the land to all Quakers </a:t>
            </a:r>
          </a:p>
        </p:txBody>
      </p:sp>
      <p:sp>
        <p:nvSpPr>
          <p:cNvPr id="30724" name="Content Placeholder 3"/>
          <p:cNvSpPr>
            <a:spLocks noGrp="1"/>
          </p:cNvSpPr>
          <p:nvPr>
            <p:ph sz="half" idx="2"/>
          </p:nvPr>
        </p:nvSpPr>
        <p:spPr>
          <a:xfrm>
            <a:off x="4648200" y="1981200"/>
            <a:ext cx="4343400" cy="4724400"/>
          </a:xfrm>
        </p:spPr>
        <p:txBody>
          <a:bodyPr/>
          <a:lstStyle/>
          <a:p>
            <a:pPr eaLnBrk="1" hangingPunct="1">
              <a:lnSpc>
                <a:spcPct val="90000"/>
              </a:lnSpc>
              <a:buFont typeface="Wingdings 2" pitchFamily="18" charset="2"/>
              <a:buNone/>
            </a:pPr>
            <a:r>
              <a:rPr lang="en-US" dirty="0" smtClean="0"/>
              <a:t>Quaker Beliefs</a:t>
            </a:r>
          </a:p>
          <a:p>
            <a:pPr eaLnBrk="1" hangingPunct="1">
              <a:lnSpc>
                <a:spcPct val="90000"/>
              </a:lnSpc>
            </a:pPr>
            <a:r>
              <a:rPr lang="en-US" dirty="0" smtClean="0"/>
              <a:t>Equality of men and women</a:t>
            </a:r>
          </a:p>
          <a:p>
            <a:pPr eaLnBrk="1" hangingPunct="1">
              <a:lnSpc>
                <a:spcPct val="90000"/>
              </a:lnSpc>
            </a:pPr>
            <a:r>
              <a:rPr lang="en-US" dirty="0" smtClean="0"/>
              <a:t>Equality of all races and ethnic groups (abolitionists)</a:t>
            </a:r>
          </a:p>
          <a:p>
            <a:pPr eaLnBrk="1" hangingPunct="1">
              <a:lnSpc>
                <a:spcPct val="90000"/>
              </a:lnSpc>
            </a:pPr>
            <a:r>
              <a:rPr lang="en-US" dirty="0" smtClean="0"/>
              <a:t>True religious tolerance </a:t>
            </a:r>
          </a:p>
          <a:p>
            <a:pPr eaLnBrk="1" hangingPunct="1">
              <a:lnSpc>
                <a:spcPct val="90000"/>
              </a:lnSpc>
            </a:pPr>
            <a:r>
              <a:rPr lang="en-US" dirty="0" smtClean="0"/>
              <a:t>Non-violent (anti-war)</a:t>
            </a:r>
          </a:p>
          <a:p>
            <a:pPr eaLnBrk="1" hangingPunct="1"/>
            <a:endParaRPr lang="en-US" dirty="0" smtClean="0"/>
          </a:p>
        </p:txBody>
      </p:sp>
      <p:pic>
        <p:nvPicPr>
          <p:cNvPr id="307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7526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Delaware</a:t>
            </a:r>
          </a:p>
        </p:txBody>
      </p:sp>
      <p:sp>
        <p:nvSpPr>
          <p:cNvPr id="30724" name="Rectangle 4"/>
          <p:cNvSpPr>
            <a:spLocks noGrp="1" noChangeArrowheads="1"/>
          </p:cNvSpPr>
          <p:nvPr>
            <p:ph type="body" sz="half" idx="1"/>
          </p:nvPr>
        </p:nvSpPr>
        <p:spPr>
          <a:xfrm>
            <a:off x="152400" y="1600200"/>
            <a:ext cx="4343400" cy="4525963"/>
          </a:xfrm>
        </p:spPr>
        <p:txBody>
          <a:bodyPr/>
          <a:lstStyle/>
          <a:p>
            <a:pPr eaLnBrk="1" hangingPunct="1"/>
            <a:r>
              <a:rPr lang="en-US" sz="2800" smtClean="0"/>
              <a:t>In 1682, the Duke of York granted William Penn this land.</a:t>
            </a:r>
          </a:p>
          <a:p>
            <a:pPr eaLnBrk="1" hangingPunct="1"/>
            <a:r>
              <a:rPr lang="en-US" sz="2800" smtClean="0"/>
              <a:t>It became a colony in 1704.</a:t>
            </a:r>
          </a:p>
          <a:p>
            <a:pPr eaLnBrk="1" hangingPunct="1"/>
            <a:r>
              <a:rPr lang="en-US" sz="2800" b="1" i="1" smtClean="0"/>
              <a:t>(Breadbasket Colony)</a:t>
            </a:r>
          </a:p>
        </p:txBody>
      </p:sp>
      <p:pic>
        <p:nvPicPr>
          <p:cNvPr id="30725"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57800" y="1752600"/>
            <a:ext cx="2855913" cy="320040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cTn>
                              </p:par>
                            </p:childTnLst>
                          </p:cTn>
                        </p:par>
                        <p:par>
                          <p:cTn id="11" fill="hold" nodeType="afterGroup">
                            <p:stCondLst>
                              <p:cond delay="135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30725"/>
                                        </p:tgtEl>
                                        <p:attrNameLst>
                                          <p:attrName>style.visibility</p:attrName>
                                        </p:attrNameLst>
                                      </p:cBhvr>
                                      <p:to>
                                        <p:strVal val="visible"/>
                                      </p:to>
                                    </p:set>
                                    <p:anim by="(-#ppt_w*2)" calcmode="lin" valueType="num">
                                      <p:cBhvr rctx="PPT">
                                        <p:cTn id="14" dur="500" autoRev="1" fill="hold">
                                          <p:stCondLst>
                                            <p:cond delay="0"/>
                                          </p:stCondLst>
                                        </p:cTn>
                                        <p:tgtEl>
                                          <p:spTgt spid="30725"/>
                                        </p:tgtEl>
                                        <p:attrNameLst>
                                          <p:attrName>ppt_w</p:attrName>
                                        </p:attrNameLst>
                                      </p:cBhvr>
                                    </p:anim>
                                    <p:anim by="(#ppt_w*0.50)" calcmode="lin" valueType="num">
                                      <p:cBhvr>
                                        <p:cTn id="15" dur="500" decel="50000" autoRev="1" fill="hold">
                                          <p:stCondLst>
                                            <p:cond delay="0"/>
                                          </p:stCondLst>
                                        </p:cTn>
                                        <p:tgtEl>
                                          <p:spTgt spid="30725"/>
                                        </p:tgtEl>
                                        <p:attrNameLst>
                                          <p:attrName>ppt_x</p:attrName>
                                        </p:attrNameLst>
                                      </p:cBhvr>
                                    </p:anim>
                                    <p:anim from="(-#ppt_h/2)" to="(#ppt_y)" calcmode="lin" valueType="num">
                                      <p:cBhvr>
                                        <p:cTn id="16" dur="1000" fill="hold">
                                          <p:stCondLst>
                                            <p:cond delay="0"/>
                                          </p:stCondLst>
                                        </p:cTn>
                                        <p:tgtEl>
                                          <p:spTgt spid="30725"/>
                                        </p:tgtEl>
                                        <p:attrNameLst>
                                          <p:attrName>ppt_y</p:attrName>
                                        </p:attrNameLst>
                                      </p:cBhvr>
                                    </p:anim>
                                    <p:animRot by="21600000">
                                      <p:cBhvr>
                                        <p:cTn id="17" dur="1000" fill="hold">
                                          <p:stCondLst>
                                            <p:cond delay="0"/>
                                          </p:stCondLst>
                                        </p:cTn>
                                        <p:tgtEl>
                                          <p:spTgt spid="30725"/>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0724">
                                            <p:txEl>
                                              <p:pRg st="0" end="0"/>
                                            </p:txEl>
                                          </p:spTgt>
                                        </p:tgtEl>
                                        <p:attrNameLst>
                                          <p:attrName>style.visibility</p:attrName>
                                        </p:attrNameLst>
                                      </p:cBhvr>
                                      <p:to>
                                        <p:strVal val="visible"/>
                                      </p:to>
                                    </p:set>
                                    <p:anim calcmode="lin" valueType="num">
                                      <p:cBhvr>
                                        <p:cTn id="22" dur="1000" fill="hold"/>
                                        <p:tgtEl>
                                          <p:spTgt spid="3072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072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072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072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30724">
                                            <p:txEl>
                                              <p:pRg st="1" end="1"/>
                                            </p:txEl>
                                          </p:spTgt>
                                        </p:tgtEl>
                                        <p:attrNameLst>
                                          <p:attrName>style.visibility</p:attrName>
                                        </p:attrNameLst>
                                      </p:cBhvr>
                                      <p:to>
                                        <p:strVal val="visible"/>
                                      </p:to>
                                    </p:set>
                                    <p:anim calcmode="lin" valueType="num">
                                      <p:cBhvr>
                                        <p:cTn id="30" dur="1000" fill="hold"/>
                                        <p:tgtEl>
                                          <p:spTgt spid="30724">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0724">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072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072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30724">
                                            <p:txEl>
                                              <p:pRg st="2" end="2"/>
                                            </p:txEl>
                                          </p:spTgt>
                                        </p:tgtEl>
                                        <p:attrNameLst>
                                          <p:attrName>style.visibility</p:attrName>
                                        </p:attrNameLst>
                                      </p:cBhvr>
                                      <p:to>
                                        <p:strVal val="visible"/>
                                      </p:to>
                                    </p:set>
                                    <p:anim calcmode="lin" valueType="num">
                                      <p:cBhvr>
                                        <p:cTn id="38" dur="1000" fill="hold"/>
                                        <p:tgtEl>
                                          <p:spTgt spid="30724">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0724">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072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072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New Jersey</a:t>
            </a:r>
          </a:p>
        </p:txBody>
      </p:sp>
      <p:pic>
        <p:nvPicPr>
          <p:cNvPr id="32771" name="Picture 4"/>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133600"/>
            <a:ext cx="4038600" cy="2971800"/>
          </a:xfrm>
        </p:spPr>
      </p:pic>
      <p:sp>
        <p:nvSpPr>
          <p:cNvPr id="36869" name="Rectangle 5"/>
          <p:cNvSpPr>
            <a:spLocks noGrp="1" noChangeArrowheads="1"/>
          </p:cNvSpPr>
          <p:nvPr>
            <p:ph type="body" sz="half" idx="2"/>
          </p:nvPr>
        </p:nvSpPr>
        <p:spPr>
          <a:xfrm>
            <a:off x="4648200" y="1600200"/>
            <a:ext cx="4343400" cy="4525963"/>
          </a:xfrm>
        </p:spPr>
        <p:txBody>
          <a:bodyPr/>
          <a:lstStyle/>
          <a:p>
            <a:pPr eaLnBrk="1" hangingPunct="1"/>
            <a:r>
              <a:rPr lang="en-US" sz="2800" smtClean="0"/>
              <a:t>The </a:t>
            </a:r>
            <a:r>
              <a:rPr lang="en-US" sz="2800" smtClean="0">
                <a:solidFill>
                  <a:srgbClr val="0000FF"/>
                </a:solidFill>
              </a:rPr>
              <a:t>Duke of York</a:t>
            </a:r>
            <a:r>
              <a:rPr lang="en-US" sz="2800" smtClean="0"/>
              <a:t> split this land in half for two friends. (East Jersey &amp; West Jersey)</a:t>
            </a:r>
          </a:p>
          <a:p>
            <a:pPr eaLnBrk="1" hangingPunct="1"/>
            <a:r>
              <a:rPr lang="en-US" sz="2800" smtClean="0"/>
              <a:t>Government quarrels caused them to be combined in </a:t>
            </a:r>
            <a:r>
              <a:rPr lang="en-US" sz="2800" smtClean="0">
                <a:solidFill>
                  <a:srgbClr val="FF0000"/>
                </a:solidFill>
              </a:rPr>
              <a:t>1702</a:t>
            </a:r>
            <a:r>
              <a:rPr lang="en-US" sz="2800" smtClean="0"/>
              <a:t>.</a:t>
            </a:r>
          </a:p>
          <a:p>
            <a:pPr eaLnBrk="1" hangingPunct="1"/>
            <a:r>
              <a:rPr lang="en-US" sz="2800" b="1" i="1" smtClean="0"/>
              <a:t>(Breadbasket Colony)</a:t>
            </a:r>
          </a:p>
        </p:txBody>
      </p:sp>
      <p:sp>
        <p:nvSpPr>
          <p:cNvPr id="32773" name="Text Box 6"/>
          <p:cNvSpPr txBox="1">
            <a:spLocks noChangeArrowheads="1"/>
          </p:cNvSpPr>
          <p:nvPr/>
        </p:nvSpPr>
        <p:spPr bwMode="auto">
          <a:xfrm>
            <a:off x="762000" y="51816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Map of New Netherland (17th century)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from="(-#ppt_w/2)" to="(#ppt_x)" calcmode="lin" valueType="num">
                                      <p:cBhvr>
                                        <p:cTn id="7" dur="600" fill="hold">
                                          <p:stCondLst>
                                            <p:cond delay="0"/>
                                          </p:stCondLst>
                                        </p:cTn>
                                        <p:tgtEl>
                                          <p:spTgt spid="36866"/>
                                        </p:tgtEl>
                                        <p:attrNameLst>
                                          <p:attrName>ppt_x</p:attrName>
                                        </p:attrNameLst>
                                      </p:cBhvr>
                                    </p:anim>
                                    <p:anim from="0" to="-1.0" calcmode="lin" valueType="num">
                                      <p:cBhvr>
                                        <p:cTn id="8" dur="200" decel="50000" autoRev="1" fill="hold">
                                          <p:stCondLst>
                                            <p:cond delay="600"/>
                                          </p:stCondLst>
                                        </p:cTn>
                                        <p:tgtEl>
                                          <p:spTgt spid="36866"/>
                                        </p:tgtEl>
                                        <p:attrNameLst>
                                          <p:attrName>xshear</p:attrName>
                                        </p:attrNameLst>
                                      </p:cBhvr>
                                    </p:anim>
                                    <p:animScale>
                                      <p:cBhvr>
                                        <p:cTn id="9" dur="200" decel="100000" autoRev="1" fill="hold">
                                          <p:stCondLst>
                                            <p:cond delay="600"/>
                                          </p:stCondLst>
                                        </p:cTn>
                                        <p:tgtEl>
                                          <p:spTgt spid="36866"/>
                                        </p:tgtEl>
                                      </p:cBhvr>
                                      <p:from x="100000" y="100000"/>
                                      <p:to x="80000" y="100000"/>
                                    </p:animScale>
                                    <p:anim by="(#ppt_h/3+#ppt_w*0.1)" calcmode="lin" valueType="num">
                                      <p:cBhvr additive="sum">
                                        <p:cTn id="10" dur="200" decel="100000" autoRev="1" fill="hold">
                                          <p:stCondLst>
                                            <p:cond delay="600"/>
                                          </p:stCondLst>
                                        </p:cTn>
                                        <p:tgtEl>
                                          <p:spTgt spid="3686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36869">
                                            <p:txEl>
                                              <p:pRg st="0" end="0"/>
                                            </p:txEl>
                                          </p:spTgt>
                                        </p:tgtEl>
                                        <p:attrNameLst>
                                          <p:attrName>style.visibility</p:attrName>
                                        </p:attrNameLst>
                                      </p:cBhvr>
                                      <p:to>
                                        <p:strVal val="visible"/>
                                      </p:to>
                                    </p:set>
                                    <p:anim calcmode="lin" valueType="num">
                                      <p:cBhvr>
                                        <p:cTn id="15" dur="500" fill="hold"/>
                                        <p:tgtEl>
                                          <p:spTgt spid="36869">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6869">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6869">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686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36869">
                                            <p:txEl>
                                              <p:pRg st="1" end="1"/>
                                            </p:txEl>
                                          </p:spTgt>
                                        </p:tgtEl>
                                        <p:attrNameLst>
                                          <p:attrName>style.visibility</p:attrName>
                                        </p:attrNameLst>
                                      </p:cBhvr>
                                      <p:to>
                                        <p:strVal val="visible"/>
                                      </p:to>
                                    </p:set>
                                    <p:anim calcmode="lin" valueType="num">
                                      <p:cBhvr>
                                        <p:cTn id="24" dur="500" fill="hold"/>
                                        <p:tgtEl>
                                          <p:spTgt spid="36869">
                                            <p:txEl>
                                              <p:pRg st="1" end="1"/>
                                            </p:txEl>
                                          </p:spTgt>
                                        </p:tgtEl>
                                        <p:attrNameLst>
                                          <p:attrName>ppt_w</p:attrName>
                                        </p:attrNameLst>
                                      </p:cBhvr>
                                      <p:tavLst>
                                        <p:tav tm="0">
                                          <p:val>
                                            <p:strVal val="#ppt_w*2.5"/>
                                          </p:val>
                                        </p:tav>
                                        <p:tav tm="100000">
                                          <p:val>
                                            <p:strVal val="#ppt_w"/>
                                          </p:val>
                                        </p:tav>
                                      </p:tavLst>
                                    </p:anim>
                                    <p:anim calcmode="lin" valueType="num">
                                      <p:cBhvr>
                                        <p:cTn id="25" dur="500" fill="hold"/>
                                        <p:tgtEl>
                                          <p:spTgt spid="36869">
                                            <p:txEl>
                                              <p:pRg st="1" end="1"/>
                                            </p:txEl>
                                          </p:spTgt>
                                        </p:tgtEl>
                                        <p:attrNameLst>
                                          <p:attrName>ppt_h</p:attrName>
                                        </p:attrNameLst>
                                      </p:cBhvr>
                                      <p:tavLst>
                                        <p:tav tm="0">
                                          <p:val>
                                            <p:strVal val="#ppt_h*0.01"/>
                                          </p:val>
                                        </p:tav>
                                        <p:tav tm="100000">
                                          <p:val>
                                            <p:strVal val="#ppt_h"/>
                                          </p:val>
                                        </p:tav>
                                      </p:tavLst>
                                    </p:anim>
                                    <p:anim calcmode="lin" valueType="num">
                                      <p:cBhvr>
                                        <p:cTn id="26"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6869">
                                            <p:txEl>
                                              <p:pRg st="1" end="1"/>
                                            </p:txEl>
                                          </p:spTgt>
                                        </p:tgtEl>
                                        <p:attrNameLst>
                                          <p:attrName>ppt_y</p:attrName>
                                        </p:attrNameLst>
                                      </p:cBhvr>
                                      <p:tavLst>
                                        <p:tav tm="0">
                                          <p:val>
                                            <p:strVal val="#ppt_h+1"/>
                                          </p:val>
                                        </p:tav>
                                        <p:tav tm="100000">
                                          <p:val>
                                            <p:strVal val="#ppt_y"/>
                                          </p:val>
                                        </p:tav>
                                      </p:tavLst>
                                    </p:anim>
                                    <p:animEffect transition="in" filter="fade">
                                      <p:cBhvr>
                                        <p:cTn id="28" dur="500"/>
                                        <p:tgtEl>
                                          <p:spTgt spid="3686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36869">
                                            <p:txEl>
                                              <p:pRg st="2" end="2"/>
                                            </p:txEl>
                                          </p:spTgt>
                                        </p:tgtEl>
                                        <p:attrNameLst>
                                          <p:attrName>style.visibility</p:attrName>
                                        </p:attrNameLst>
                                      </p:cBhvr>
                                      <p:to>
                                        <p:strVal val="visible"/>
                                      </p:to>
                                    </p:set>
                                    <p:anim calcmode="lin" valueType="num">
                                      <p:cBhvr>
                                        <p:cTn id="33" dur="500" fill="hold"/>
                                        <p:tgtEl>
                                          <p:spTgt spid="36869">
                                            <p:txEl>
                                              <p:pRg st="2" end="2"/>
                                            </p:txEl>
                                          </p:spTgt>
                                        </p:tgtEl>
                                        <p:attrNameLst>
                                          <p:attrName>ppt_w</p:attrName>
                                        </p:attrNameLst>
                                      </p:cBhvr>
                                      <p:tavLst>
                                        <p:tav tm="0">
                                          <p:val>
                                            <p:strVal val="#ppt_w*2.5"/>
                                          </p:val>
                                        </p:tav>
                                        <p:tav tm="100000">
                                          <p:val>
                                            <p:strVal val="#ppt_w"/>
                                          </p:val>
                                        </p:tav>
                                      </p:tavLst>
                                    </p:anim>
                                    <p:anim calcmode="lin" valueType="num">
                                      <p:cBhvr>
                                        <p:cTn id="34" dur="500" fill="hold"/>
                                        <p:tgtEl>
                                          <p:spTgt spid="36869">
                                            <p:txEl>
                                              <p:pRg st="2" end="2"/>
                                            </p:txEl>
                                          </p:spTgt>
                                        </p:tgtEl>
                                        <p:attrNameLst>
                                          <p:attrName>ppt_h</p:attrName>
                                        </p:attrNameLst>
                                      </p:cBhvr>
                                      <p:tavLst>
                                        <p:tav tm="0">
                                          <p:val>
                                            <p:strVal val="#ppt_h*0.01"/>
                                          </p:val>
                                        </p:tav>
                                        <p:tav tm="100000">
                                          <p:val>
                                            <p:strVal val="#ppt_h"/>
                                          </p:val>
                                        </p:tav>
                                      </p:tavLst>
                                    </p:anim>
                                    <p:anim calcmode="lin" valueType="num">
                                      <p:cBhvr>
                                        <p:cTn id="35"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6869">
                                            <p:txEl>
                                              <p:pRg st="2" end="2"/>
                                            </p:txEl>
                                          </p:spTgt>
                                        </p:tgtEl>
                                        <p:attrNameLst>
                                          <p:attrName>ppt_y</p:attrName>
                                        </p:attrNameLst>
                                      </p:cBhvr>
                                      <p:tavLst>
                                        <p:tav tm="0">
                                          <p:val>
                                            <p:strVal val="#ppt_h+1"/>
                                          </p:val>
                                        </p:tav>
                                        <p:tav tm="100000">
                                          <p:val>
                                            <p:strVal val="#ppt_y"/>
                                          </p:val>
                                        </p:tav>
                                      </p:tavLst>
                                    </p:anim>
                                    <p:animEffect transition="in" filter="fade">
                                      <p:cBhvr>
                                        <p:cTn id="37" dur="500"/>
                                        <p:tgtEl>
                                          <p:spTgt spid="36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Colonies</a:t>
            </a:r>
            <a:endParaRPr lang="en-US" dirty="0"/>
          </a:p>
        </p:txBody>
      </p:sp>
      <p:sp>
        <p:nvSpPr>
          <p:cNvPr id="4" name="Text Placeholder 3"/>
          <p:cNvSpPr>
            <a:spLocks noGrp="1"/>
          </p:cNvSpPr>
          <p:nvPr>
            <p:ph type="body" sz="half" idx="1"/>
          </p:nvPr>
        </p:nvSpPr>
        <p:spPr/>
        <p:txBody>
          <a:bodyPr/>
          <a:lstStyle/>
          <a:p>
            <a:r>
              <a:rPr lang="en-US" sz="2800" dirty="0" smtClean="0"/>
              <a:t>The </a:t>
            </a:r>
            <a:r>
              <a:rPr lang="en-US" sz="2800" dirty="0" smtClean="0">
                <a:solidFill>
                  <a:srgbClr val="FF0000"/>
                </a:solidFill>
              </a:rPr>
              <a:t>Appalachian Mountains </a:t>
            </a:r>
            <a:r>
              <a:rPr lang="en-US" sz="2800" dirty="0" smtClean="0"/>
              <a:t>acted as a natural boundary between the English Colonies and the French controlled territory to the west.</a:t>
            </a:r>
          </a:p>
          <a:p>
            <a:r>
              <a:rPr lang="en-US" sz="2800" dirty="0" smtClean="0"/>
              <a:t>The </a:t>
            </a:r>
            <a:r>
              <a:rPr lang="en-US" sz="2800" dirty="0" smtClean="0">
                <a:solidFill>
                  <a:srgbClr val="FF0000"/>
                </a:solidFill>
              </a:rPr>
              <a:t>Atlantic Ocean </a:t>
            </a:r>
            <a:r>
              <a:rPr lang="en-US" sz="2800" dirty="0" smtClean="0"/>
              <a:t>served as the eastern boundary to the 13 colonies.</a:t>
            </a:r>
            <a:endParaRPr lang="en-US" sz="2800" dirty="0"/>
          </a:p>
        </p:txBody>
      </p:sp>
      <p:pic>
        <p:nvPicPr>
          <p:cNvPr id="1026" name="Picture 2" descr="http://images.pcmac.org/SiSFiles/Schools/AL/SheffieldCity/SheffieldHigh/Uploads/TeacherSectionImages/%7BC5643D04-2256-4498-BB2F-FAAE6D6398F7%7D_13colonies_map.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4648200" y="1174250"/>
            <a:ext cx="3886200" cy="55973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7710423">
            <a:off x="4835254" y="3120011"/>
            <a:ext cx="2582758" cy="369332"/>
          </a:xfrm>
          <a:prstGeom prst="rect">
            <a:avLst/>
          </a:prstGeom>
          <a:noFill/>
        </p:spPr>
        <p:txBody>
          <a:bodyPr wrap="none" rtlCol="0">
            <a:spAutoFit/>
          </a:bodyPr>
          <a:lstStyle/>
          <a:p>
            <a:r>
              <a:rPr lang="en-US" dirty="0" smtClean="0"/>
              <a:t>Appalachian Mountains</a:t>
            </a:r>
            <a:endParaRPr lang="en-US" dirty="0"/>
          </a:p>
        </p:txBody>
      </p:sp>
    </p:spTree>
    <p:extLst>
      <p:ext uri="{BB962C8B-B14F-4D97-AF65-F5344CB8AC3E}">
        <p14:creationId xmlns:p14="http://schemas.microsoft.com/office/powerpoint/2010/main" val="2790526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1775"/>
            <a:ext cx="85344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fld id="{706DFB3C-92ED-4235-9B72-779C69E2DD28}" type="slidenum">
              <a:rPr lang="en-US">
                <a:solidFill>
                  <a:srgbClr val="898989"/>
                </a:solidFill>
              </a:rPr>
              <a:pPr/>
              <a:t>30</a:t>
            </a:fld>
            <a:endParaRPr lang="en-US">
              <a:solidFill>
                <a:srgbClr val="898989"/>
              </a:solidFill>
            </a:endParaRPr>
          </a:p>
        </p:txBody>
      </p:sp>
      <p:sp>
        <p:nvSpPr>
          <p:cNvPr id="20484" name="TextBox 5"/>
          <p:cNvSpPr txBox="1">
            <a:spLocks noChangeArrowheads="1"/>
          </p:cNvSpPr>
          <p:nvPr/>
        </p:nvSpPr>
        <p:spPr bwMode="auto">
          <a:xfrm>
            <a:off x="6858000" y="457200"/>
            <a:ext cx="2057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r>
              <a:rPr lang="en-US"/>
              <a:t>1. What geographic factors would allow the Middle Colonies to develop manufacturing industries?</a:t>
            </a:r>
          </a:p>
        </p:txBody>
      </p:sp>
      <p:sp>
        <p:nvSpPr>
          <p:cNvPr id="20485" name="TextBox 6"/>
          <p:cNvSpPr txBox="1">
            <a:spLocks noChangeArrowheads="1"/>
          </p:cNvSpPr>
          <p:nvPr/>
        </p:nvSpPr>
        <p:spPr bwMode="auto">
          <a:xfrm>
            <a:off x="4648200" y="59436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r>
              <a:rPr lang="en-US"/>
              <a:t>2. Why do you think New Jersey has the motto, </a:t>
            </a:r>
            <a:r>
              <a:rPr lang="en-US" i="1"/>
              <a:t>The Garden State</a:t>
            </a:r>
            <a:r>
              <a:rPr lang="en-US"/>
              <a:t>?</a:t>
            </a:r>
          </a:p>
        </p:txBody>
      </p:sp>
    </p:spTree>
    <p:extLst>
      <p:ext uri="{BB962C8B-B14F-4D97-AF65-F5344CB8AC3E}">
        <p14:creationId xmlns:p14="http://schemas.microsoft.com/office/powerpoint/2010/main" val="9440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fld id="{948D47C3-854D-4EF6-BA8C-FE01051FBE6D}" type="slidenum">
              <a:rPr lang="en-US">
                <a:solidFill>
                  <a:srgbClr val="898989"/>
                </a:solidFill>
              </a:rPr>
              <a:pPr/>
              <a:t>31</a:t>
            </a:fld>
            <a:endParaRPr lang="en-US">
              <a:solidFill>
                <a:srgbClr val="898989"/>
              </a:solidFill>
            </a:endParaRPr>
          </a:p>
        </p:txBody>
      </p:sp>
      <p:sp>
        <p:nvSpPr>
          <p:cNvPr id="17411" name="Rectangle 2"/>
          <p:cNvSpPr>
            <a:spLocks noGrp="1" noChangeArrowheads="1"/>
          </p:cNvSpPr>
          <p:nvPr>
            <p:ph type="title"/>
          </p:nvPr>
        </p:nvSpPr>
        <p:spPr>
          <a:xfrm>
            <a:off x="5664200" y="274638"/>
            <a:ext cx="3022600" cy="563562"/>
          </a:xfrm>
        </p:spPr>
        <p:txBody>
          <a:bodyPr anchor="t">
            <a:normAutofit fontScale="90000"/>
          </a:bodyPr>
          <a:lstStyle/>
          <a:p>
            <a:r>
              <a:rPr lang="en-US" sz="2400" dirty="0" smtClean="0"/>
              <a:t>From Dutch to British</a:t>
            </a:r>
          </a:p>
        </p:txBody>
      </p:sp>
      <p:sp>
        <p:nvSpPr>
          <p:cNvPr id="17412" name="Rectangle 3"/>
          <p:cNvSpPr>
            <a:spLocks noGrp="1" noChangeArrowheads="1"/>
          </p:cNvSpPr>
          <p:nvPr>
            <p:ph type="body" idx="1"/>
          </p:nvPr>
        </p:nvSpPr>
        <p:spPr>
          <a:xfrm>
            <a:off x="5653903" y="1066800"/>
            <a:ext cx="3251200" cy="3352800"/>
          </a:xfrm>
        </p:spPr>
        <p:txBody>
          <a:bodyPr/>
          <a:lstStyle/>
          <a:p>
            <a:r>
              <a:rPr lang="en-US" sz="1800" dirty="0" smtClean="0"/>
              <a:t>The regions of New York, New Jersey, and Delaware were colonies of the Dutch.</a:t>
            </a:r>
          </a:p>
          <a:p>
            <a:r>
              <a:rPr lang="en-US" sz="1800" dirty="0" smtClean="0"/>
              <a:t>The British fought the Dutch and captured the Dutch colonial capital, New Amsterdam in 1664.</a:t>
            </a:r>
          </a:p>
          <a:p>
            <a:r>
              <a:rPr lang="en-US" sz="1800" dirty="0" smtClean="0"/>
              <a:t>New Amsterdam was renamed New York and the British took over the Dutch territories.</a:t>
            </a:r>
          </a:p>
        </p:txBody>
      </p:sp>
      <p:pic>
        <p:nvPicPr>
          <p:cNvPr id="1741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638"/>
            <a:ext cx="51689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8"/>
          <p:cNvSpPr txBox="1">
            <a:spLocks noChangeArrowheads="1"/>
          </p:cNvSpPr>
          <p:nvPr/>
        </p:nvSpPr>
        <p:spPr bwMode="auto">
          <a:xfrm>
            <a:off x="5664200" y="4271962"/>
            <a:ext cx="3251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r>
              <a:rPr lang="en-US" dirty="0"/>
              <a:t>1. Why could Albany become a center of trade?</a:t>
            </a:r>
            <a:br>
              <a:rPr lang="en-US" dirty="0"/>
            </a:br>
            <a:r>
              <a:rPr lang="en-US" dirty="0"/>
              <a:t/>
            </a:r>
            <a:br>
              <a:rPr lang="en-US" dirty="0"/>
            </a:br>
            <a:r>
              <a:rPr lang="en-US" dirty="0"/>
              <a:t>2. Could Philadelphia become a port city? Why?</a:t>
            </a:r>
            <a:br>
              <a:rPr lang="en-US" dirty="0"/>
            </a:br>
            <a:r>
              <a:rPr lang="en-US" dirty="0"/>
              <a:t/>
            </a:r>
            <a:br>
              <a:rPr lang="en-US" dirty="0"/>
            </a:br>
            <a:r>
              <a:rPr lang="en-US" dirty="0"/>
              <a:t/>
            </a:r>
            <a:br>
              <a:rPr lang="en-US" dirty="0"/>
            </a:br>
            <a:r>
              <a:rPr lang="en-US" dirty="0"/>
              <a:t>3. Why were the Middle colonies centers of farming and trade?</a:t>
            </a:r>
          </a:p>
        </p:txBody>
      </p:sp>
    </p:spTree>
    <p:extLst>
      <p:ext uri="{BB962C8B-B14F-4D97-AF65-F5344CB8AC3E}">
        <p14:creationId xmlns:p14="http://schemas.microsoft.com/office/powerpoint/2010/main" val="3005301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The SOUTHERN Colonies</a:t>
            </a:r>
          </a:p>
        </p:txBody>
      </p:sp>
      <p:sp>
        <p:nvSpPr>
          <p:cNvPr id="33795" name="Rectangle 3"/>
          <p:cNvSpPr>
            <a:spLocks noGrp="1" noChangeArrowheads="1"/>
          </p:cNvSpPr>
          <p:nvPr>
            <p:ph type="body" idx="1"/>
          </p:nvPr>
        </p:nvSpPr>
        <p:spPr>
          <a:xfrm>
            <a:off x="457200" y="1600200"/>
            <a:ext cx="8229600" cy="5029200"/>
          </a:xfrm>
        </p:spPr>
        <p:txBody>
          <a:bodyPr/>
          <a:lstStyle/>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endParaRPr lang="en-US" sz="1600" smtClean="0"/>
          </a:p>
          <a:p>
            <a:pPr eaLnBrk="1" hangingPunct="1">
              <a:lnSpc>
                <a:spcPct val="80000"/>
              </a:lnSpc>
            </a:pPr>
            <a:r>
              <a:rPr lang="en-US" sz="2800" smtClean="0"/>
              <a:t>Virginia, Maryland, N. Carolina, S. Carolina, &amp; Georgia</a:t>
            </a:r>
          </a:p>
        </p:txBody>
      </p:sp>
      <p:pic>
        <p:nvPicPr>
          <p:cNvPr id="33796" name="Picture 4" descr="Souther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a:effectLst>
            <a:outerShdw blurRad="50800" dist="38100" dir="10800000" algn="r" rotWithShape="0">
              <a:prstClr val="black">
                <a:alpha val="40000"/>
              </a:prstClr>
            </a:outerShdw>
          </a:effectLst>
        </p:spPr>
        <p:txBody>
          <a:bodyPr/>
          <a:lstStyle/>
          <a:p>
            <a:pPr eaLnBrk="1" fontAlgn="auto" hangingPunct="1">
              <a:spcAft>
                <a:spcPts val="0"/>
              </a:spcAft>
              <a:defRPr/>
            </a:pPr>
            <a:r>
              <a:rPr lang="en-US" sz="4000" dirty="0" smtClean="0"/>
              <a:t>Southern Colonies</a:t>
            </a:r>
            <a:endParaRPr lang="en-US" sz="4000" dirty="0"/>
          </a:p>
        </p:txBody>
      </p:sp>
      <p:sp>
        <p:nvSpPr>
          <p:cNvPr id="34819" name="Content Placeholder 3"/>
          <p:cNvSpPr>
            <a:spLocks noGrp="1"/>
          </p:cNvSpPr>
          <p:nvPr>
            <p:ph sz="half" idx="2"/>
          </p:nvPr>
        </p:nvSpPr>
        <p:spPr>
          <a:xfrm>
            <a:off x="228600" y="4038600"/>
            <a:ext cx="8610600" cy="2819400"/>
          </a:xfrm>
        </p:spPr>
        <p:txBody>
          <a:bodyPr/>
          <a:lstStyle/>
          <a:p>
            <a:pPr eaLnBrk="1" hangingPunct="1"/>
            <a:r>
              <a:rPr lang="en-US" u="sng" smtClean="0"/>
              <a:t>Climate</a:t>
            </a:r>
            <a:r>
              <a:rPr lang="en-US" smtClean="0"/>
              <a:t> – long growing season, warm weather and plentiful rainfall</a:t>
            </a:r>
          </a:p>
          <a:p>
            <a:pPr eaLnBrk="1" hangingPunct="1"/>
            <a:r>
              <a:rPr lang="en-US" u="sng" smtClean="0"/>
              <a:t>Resources</a:t>
            </a:r>
            <a:r>
              <a:rPr lang="en-US" smtClean="0"/>
              <a:t> – rich soil, flat land for large crops</a:t>
            </a:r>
          </a:p>
          <a:p>
            <a:pPr eaLnBrk="1" hangingPunct="1"/>
            <a:r>
              <a:rPr lang="en-US" u="sng" smtClean="0"/>
              <a:t>Settlements </a:t>
            </a:r>
            <a:r>
              <a:rPr lang="en-US" smtClean="0"/>
              <a:t> - mainly on large plantations</a:t>
            </a:r>
          </a:p>
          <a:p>
            <a:pPr eaLnBrk="1" hangingPunct="1"/>
            <a:r>
              <a:rPr lang="en-US" u="sng" smtClean="0"/>
              <a:t>Economy </a:t>
            </a:r>
            <a:r>
              <a:rPr lang="en-US" smtClean="0"/>
              <a:t>– tobacco, rice, indigo, and cotton crops </a:t>
            </a:r>
          </a:p>
        </p:txBody>
      </p:sp>
      <p:pic>
        <p:nvPicPr>
          <p:cNvPr id="34820" name="Picture 2" descr="http://13coloniesproject.wikispaces.com/file/view/map_for_wiki.jpg/43808323/map_for_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43000"/>
            <a:ext cx="2743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sz="half" idx="1"/>
          </p:nvPr>
        </p:nvSpPr>
        <p:spPr>
          <a:xfrm>
            <a:off x="240352" y="1769091"/>
            <a:ext cx="3505200" cy="4800600"/>
          </a:xfrm>
        </p:spPr>
        <p:txBody>
          <a:bodyPr/>
          <a:lstStyle/>
          <a:p>
            <a:pPr eaLnBrk="1" hangingPunct="1">
              <a:lnSpc>
                <a:spcPct val="90000"/>
              </a:lnSpc>
            </a:pPr>
            <a:r>
              <a:rPr lang="en-US" sz="3000" dirty="0" smtClean="0"/>
              <a:t>Joint-Stock and Proprietary Charters.</a:t>
            </a:r>
          </a:p>
          <a:p>
            <a:pPr eaLnBrk="1" hangingPunct="1">
              <a:lnSpc>
                <a:spcPct val="90000"/>
              </a:lnSpc>
            </a:pPr>
            <a:r>
              <a:rPr lang="en-US" sz="3000" dirty="0" smtClean="0"/>
              <a:t>The House of Burgesses</a:t>
            </a:r>
          </a:p>
          <a:p>
            <a:pPr eaLnBrk="1" hangingPunct="1">
              <a:lnSpc>
                <a:spcPct val="90000"/>
              </a:lnSpc>
            </a:pPr>
            <a:r>
              <a:rPr lang="en-US" sz="3000" dirty="0" smtClean="0"/>
              <a:t>Colonies run for the profit of the Joint-Stock Company or Proprietors.</a:t>
            </a:r>
          </a:p>
        </p:txBody>
      </p:sp>
      <p:sp>
        <p:nvSpPr>
          <p:cNvPr id="55299" name="Rectangle 3"/>
          <p:cNvSpPr>
            <a:spLocks noGrp="1" noChangeArrowheads="1"/>
          </p:cNvSpPr>
          <p:nvPr>
            <p:ph type="title"/>
          </p:nvPr>
        </p:nvSpPr>
        <p:spPr>
          <a:xfrm>
            <a:off x="457200" y="228600"/>
            <a:ext cx="7543800" cy="1143000"/>
          </a:xfrm>
        </p:spPr>
        <p:txBody>
          <a:bodyPr>
            <a:normAutofit/>
          </a:bodyPr>
          <a:lstStyle/>
          <a:p>
            <a:pPr eaLnBrk="1" hangingPunct="1">
              <a:defRPr/>
            </a:pPr>
            <a:r>
              <a:rPr lang="en-US" dirty="0" smtClean="0"/>
              <a:t>Southern Colonies Government</a:t>
            </a:r>
          </a:p>
        </p:txBody>
      </p:sp>
      <p:pic>
        <p:nvPicPr>
          <p:cNvPr id="55305" name="Picture 9" descr="A:\colregmap.jpg"/>
          <p:cNvPicPr>
            <a:picLocks noChangeAspect="1" noChangeArrowheads="1"/>
          </p:cNvPicPr>
          <p:nvPr/>
        </p:nvPicPr>
        <p:blipFill>
          <a:blip r:embed="rId2">
            <a:extLst>
              <a:ext uri="{28A0092B-C50C-407E-A947-70E740481C1C}">
                <a14:useLocalDpi xmlns:a14="http://schemas.microsoft.com/office/drawing/2010/main" val="0"/>
              </a:ext>
            </a:extLst>
          </a:blip>
          <a:srcRect t="42198" r="41768"/>
          <a:stretch>
            <a:fillRect/>
          </a:stretch>
        </p:blipFill>
        <p:spPr bwMode="auto">
          <a:xfrm>
            <a:off x="4648200" y="1676400"/>
            <a:ext cx="4089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AutoShape 10"/>
          <p:cNvSpPr>
            <a:spLocks noChangeArrowheads="1"/>
          </p:cNvSpPr>
          <p:nvPr/>
        </p:nvSpPr>
        <p:spPr bwMode="auto">
          <a:xfrm>
            <a:off x="6858000" y="990600"/>
            <a:ext cx="2286000" cy="381000"/>
          </a:xfrm>
          <a:prstGeom prst="wedgeRectCallout">
            <a:avLst>
              <a:gd name="adj1" fmla="val 12500"/>
              <a:gd name="adj2" fmla="val 302083"/>
            </a:avLst>
          </a:prstGeom>
          <a:solidFill>
            <a:schemeClr val="folHlink">
              <a:alpha val="50195"/>
            </a:schemeClr>
          </a:solidFill>
          <a:ln w="12700" cap="sq">
            <a:solidFill>
              <a:schemeClr val="tx1"/>
            </a:solidFill>
            <a:miter lim="800000"/>
            <a:headEnd type="none" w="sm" len="sm"/>
            <a:tailEnd type="none" w="sm" len="sm"/>
          </a:ln>
        </p:spPr>
        <p:txBody>
          <a:bodyPr/>
          <a:lstStyle/>
          <a:p>
            <a:pPr algn="ctr"/>
            <a:r>
              <a:rPr lang="en-US" b="1"/>
              <a:t>Maryland</a:t>
            </a:r>
          </a:p>
        </p:txBody>
      </p:sp>
      <p:sp>
        <p:nvSpPr>
          <p:cNvPr id="55307" name="AutoShape 11"/>
          <p:cNvSpPr>
            <a:spLocks noChangeArrowheads="1"/>
          </p:cNvSpPr>
          <p:nvPr/>
        </p:nvSpPr>
        <p:spPr bwMode="auto">
          <a:xfrm>
            <a:off x="3810000" y="1600200"/>
            <a:ext cx="1676400" cy="381000"/>
          </a:xfrm>
          <a:prstGeom prst="wedgeRectCallout">
            <a:avLst>
              <a:gd name="adj1" fmla="val 162500"/>
              <a:gd name="adj2" fmla="val 282083"/>
            </a:avLst>
          </a:prstGeom>
          <a:solidFill>
            <a:schemeClr val="folHlink">
              <a:alpha val="50195"/>
            </a:schemeClr>
          </a:solidFill>
          <a:ln w="12700" cap="sq">
            <a:solidFill>
              <a:schemeClr val="tx1"/>
            </a:solidFill>
            <a:miter lim="800000"/>
            <a:headEnd type="none" w="sm" len="sm"/>
            <a:tailEnd type="none" w="sm" len="sm"/>
          </a:ln>
        </p:spPr>
        <p:txBody>
          <a:bodyPr/>
          <a:lstStyle/>
          <a:p>
            <a:pPr algn="ctr"/>
            <a:r>
              <a:rPr lang="en-US" b="1"/>
              <a:t>Virginia</a:t>
            </a:r>
          </a:p>
        </p:txBody>
      </p:sp>
      <p:sp>
        <p:nvSpPr>
          <p:cNvPr id="55308" name="AutoShape 12"/>
          <p:cNvSpPr>
            <a:spLocks noChangeArrowheads="1"/>
          </p:cNvSpPr>
          <p:nvPr/>
        </p:nvSpPr>
        <p:spPr bwMode="auto">
          <a:xfrm>
            <a:off x="6934200" y="3657600"/>
            <a:ext cx="2209800" cy="381000"/>
          </a:xfrm>
          <a:prstGeom prst="wedgeRectCallout">
            <a:avLst>
              <a:gd name="adj1" fmla="val -52009"/>
              <a:gd name="adj2" fmla="val -117917"/>
            </a:avLst>
          </a:prstGeom>
          <a:solidFill>
            <a:schemeClr val="folHlink">
              <a:alpha val="50195"/>
            </a:schemeClr>
          </a:solidFill>
          <a:ln w="12700" cap="sq">
            <a:solidFill>
              <a:schemeClr val="tx1"/>
            </a:solidFill>
            <a:miter lim="800000"/>
            <a:headEnd type="none" w="sm" len="sm"/>
            <a:tailEnd type="none" w="sm" len="sm"/>
          </a:ln>
        </p:spPr>
        <p:txBody>
          <a:bodyPr/>
          <a:lstStyle/>
          <a:p>
            <a:pPr algn="ctr"/>
            <a:r>
              <a:rPr lang="en-US" b="1"/>
              <a:t>North Carolina</a:t>
            </a:r>
          </a:p>
        </p:txBody>
      </p:sp>
      <p:sp>
        <p:nvSpPr>
          <p:cNvPr id="55309" name="AutoShape 13"/>
          <p:cNvSpPr>
            <a:spLocks noChangeArrowheads="1"/>
          </p:cNvSpPr>
          <p:nvPr/>
        </p:nvSpPr>
        <p:spPr bwMode="auto">
          <a:xfrm>
            <a:off x="6934200" y="4953000"/>
            <a:ext cx="2209800" cy="381000"/>
          </a:xfrm>
          <a:prstGeom prst="wedgeRectCallout">
            <a:avLst>
              <a:gd name="adj1" fmla="val -68894"/>
              <a:gd name="adj2" fmla="val -214167"/>
            </a:avLst>
          </a:prstGeom>
          <a:solidFill>
            <a:schemeClr val="folHlink">
              <a:alpha val="50195"/>
            </a:schemeClr>
          </a:solidFill>
          <a:ln w="12700" cap="sq">
            <a:solidFill>
              <a:schemeClr val="tx1"/>
            </a:solidFill>
            <a:miter lim="800000"/>
            <a:headEnd type="none" w="sm" len="sm"/>
            <a:tailEnd type="none" w="sm" len="sm"/>
          </a:ln>
        </p:spPr>
        <p:txBody>
          <a:bodyPr/>
          <a:lstStyle/>
          <a:p>
            <a:pPr algn="ctr"/>
            <a:r>
              <a:rPr lang="en-US" b="1"/>
              <a:t>South Carolina</a:t>
            </a:r>
          </a:p>
        </p:txBody>
      </p:sp>
      <p:sp>
        <p:nvSpPr>
          <p:cNvPr id="55310" name="AutoShape 14"/>
          <p:cNvSpPr>
            <a:spLocks noChangeArrowheads="1"/>
          </p:cNvSpPr>
          <p:nvPr/>
        </p:nvSpPr>
        <p:spPr bwMode="auto">
          <a:xfrm>
            <a:off x="6858000" y="6019800"/>
            <a:ext cx="1828800" cy="457200"/>
          </a:xfrm>
          <a:prstGeom prst="wedgeRectCallout">
            <a:avLst>
              <a:gd name="adj1" fmla="val -110764"/>
              <a:gd name="adj2" fmla="val -256597"/>
            </a:avLst>
          </a:prstGeom>
          <a:solidFill>
            <a:schemeClr val="folHlink">
              <a:alpha val="50195"/>
            </a:schemeClr>
          </a:solidFill>
          <a:ln w="12700" cap="sq">
            <a:solidFill>
              <a:schemeClr val="tx1"/>
            </a:solidFill>
            <a:miter lim="800000"/>
            <a:headEnd type="none" w="sm" len="sm"/>
            <a:tailEnd type="none" w="sm" len="sm"/>
          </a:ln>
        </p:spPr>
        <p:txBody>
          <a:bodyPr/>
          <a:lstStyle/>
          <a:p>
            <a:pPr algn="ctr"/>
            <a:r>
              <a:rPr lang="en-US" b="1"/>
              <a:t>Georgia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5298">
                                            <p:txEl>
                                              <p:pRg st="0" end="0"/>
                                            </p:txEl>
                                          </p:spTgt>
                                        </p:tgtEl>
                                        <p:attrNameLst>
                                          <p:attrName>style.visibility</p:attrName>
                                        </p:attrNameLst>
                                      </p:cBhvr>
                                      <p:to>
                                        <p:strVal val="visible"/>
                                      </p:to>
                                    </p:set>
                                    <p:anim calcmode="lin" valueType="num">
                                      <p:cBhvr additive="base">
                                        <p:cTn id="11"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8">
                                            <p:txEl>
                                              <p:pRg st="0" end="0"/>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55298">
                                            <p:txEl>
                                              <p:pRg st="1" end="1"/>
                                            </p:txEl>
                                          </p:spTgt>
                                        </p:tgtEl>
                                        <p:attrNameLst>
                                          <p:attrName>style.visibility</p:attrName>
                                        </p:attrNameLst>
                                      </p:cBhvr>
                                      <p:to>
                                        <p:strVal val="visible"/>
                                      </p:to>
                                    </p:set>
                                    <p:anim calcmode="lin" valueType="num">
                                      <p:cBhvr additive="base">
                                        <p:cTn id="16" dur="500" fill="hold"/>
                                        <p:tgtEl>
                                          <p:spTgt spid="5529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5298">
                                            <p:txEl>
                                              <p:pRg st="1" end="1"/>
                                            </p:txEl>
                                          </p:spTgt>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55298">
                                            <p:txEl>
                                              <p:pRg st="2" end="2"/>
                                            </p:txEl>
                                          </p:spTgt>
                                        </p:tgtEl>
                                        <p:attrNameLst>
                                          <p:attrName>style.visibility</p:attrName>
                                        </p:attrNameLst>
                                      </p:cBhvr>
                                      <p:to>
                                        <p:strVal val="visible"/>
                                      </p:to>
                                    </p:set>
                                    <p:anim calcmode="lin" valueType="num">
                                      <p:cBhvr additive="base">
                                        <p:cTn id="21"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5305"/>
                                        </p:tgtEl>
                                        <p:attrNameLst>
                                          <p:attrName>style.visibility</p:attrName>
                                        </p:attrNameLst>
                                      </p:cBhvr>
                                      <p:to>
                                        <p:strVal val="visible"/>
                                      </p:to>
                                    </p:set>
                                    <p:animEffect transition="in" filter="box(out)">
                                      <p:cBhvr>
                                        <p:cTn id="27" dur="500"/>
                                        <p:tgtEl>
                                          <p:spTgt spid="55305"/>
                                        </p:tgtEl>
                                      </p:cBhvr>
                                    </p:animEffect>
                                  </p:childTnLst>
                                </p:cTn>
                              </p:par>
                            </p:childTnLst>
                          </p:cTn>
                        </p:par>
                        <p:par>
                          <p:cTn id="28" fill="hold" nodeType="afterGroup">
                            <p:stCondLst>
                              <p:cond delay="500"/>
                            </p:stCondLst>
                            <p:childTnLst>
                              <p:par>
                                <p:cTn id="29" presetID="23" presetClass="entr" presetSubtype="36" fill="hold" grpId="0" nodeType="afterEffect">
                                  <p:stCondLst>
                                    <p:cond delay="0"/>
                                  </p:stCondLst>
                                  <p:childTnLst>
                                    <p:set>
                                      <p:cBhvr>
                                        <p:cTn id="30" dur="1" fill="hold">
                                          <p:stCondLst>
                                            <p:cond delay="0"/>
                                          </p:stCondLst>
                                        </p:cTn>
                                        <p:tgtEl>
                                          <p:spTgt spid="55307"/>
                                        </p:tgtEl>
                                        <p:attrNameLst>
                                          <p:attrName>style.visibility</p:attrName>
                                        </p:attrNameLst>
                                      </p:cBhvr>
                                      <p:to>
                                        <p:strVal val="visible"/>
                                      </p:to>
                                    </p:set>
                                    <p:anim calcmode="lin" valueType="num">
                                      <p:cBhvr>
                                        <p:cTn id="31" dur="500" fill="hold"/>
                                        <p:tgtEl>
                                          <p:spTgt spid="55307"/>
                                        </p:tgtEl>
                                        <p:attrNameLst>
                                          <p:attrName>ppt_w</p:attrName>
                                        </p:attrNameLst>
                                      </p:cBhvr>
                                      <p:tavLst>
                                        <p:tav tm="0">
                                          <p:val>
                                            <p:strVal val="(6*min(max(#ppt_w*#ppt_h,.3),1)-7.4)/-.7*#ppt_w"/>
                                          </p:val>
                                        </p:tav>
                                        <p:tav tm="100000">
                                          <p:val>
                                            <p:strVal val="#ppt_w"/>
                                          </p:val>
                                        </p:tav>
                                      </p:tavLst>
                                    </p:anim>
                                    <p:anim calcmode="lin" valueType="num">
                                      <p:cBhvr>
                                        <p:cTn id="32" dur="500" fill="hold"/>
                                        <p:tgtEl>
                                          <p:spTgt spid="55307"/>
                                        </p:tgtEl>
                                        <p:attrNameLst>
                                          <p:attrName>ppt_h</p:attrName>
                                        </p:attrNameLst>
                                      </p:cBhvr>
                                      <p:tavLst>
                                        <p:tav tm="0">
                                          <p:val>
                                            <p:strVal val="(6*min(max(#ppt_w*#ppt_h,.3),1)-7.4)/-.7*#ppt_h"/>
                                          </p:val>
                                        </p:tav>
                                        <p:tav tm="100000">
                                          <p:val>
                                            <p:strVal val="#ppt_h"/>
                                          </p:val>
                                        </p:tav>
                                      </p:tavLst>
                                    </p:anim>
                                    <p:anim calcmode="lin" valueType="num">
                                      <p:cBhvr>
                                        <p:cTn id="33" dur="500" fill="hold"/>
                                        <p:tgtEl>
                                          <p:spTgt spid="55307"/>
                                        </p:tgtEl>
                                        <p:attrNameLst>
                                          <p:attrName>ppt_x</p:attrName>
                                        </p:attrNameLst>
                                      </p:cBhvr>
                                      <p:tavLst>
                                        <p:tav tm="0">
                                          <p:val>
                                            <p:fltVal val="0.5"/>
                                          </p:val>
                                        </p:tav>
                                        <p:tav tm="100000">
                                          <p:val>
                                            <p:strVal val="#ppt_x"/>
                                          </p:val>
                                        </p:tav>
                                      </p:tavLst>
                                    </p:anim>
                                    <p:anim calcmode="lin" valueType="num">
                                      <p:cBhvr>
                                        <p:cTn id="34" dur="500" fill="hold"/>
                                        <p:tgtEl>
                                          <p:spTgt spid="55307"/>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1000"/>
                            </p:stCondLst>
                            <p:childTnLst>
                              <p:par>
                                <p:cTn id="36" presetID="23" presetClass="entr" presetSubtype="36" fill="hold" grpId="0" nodeType="afterEffect">
                                  <p:stCondLst>
                                    <p:cond delay="0"/>
                                  </p:stCondLst>
                                  <p:childTnLst>
                                    <p:set>
                                      <p:cBhvr>
                                        <p:cTn id="37" dur="1" fill="hold">
                                          <p:stCondLst>
                                            <p:cond delay="0"/>
                                          </p:stCondLst>
                                        </p:cTn>
                                        <p:tgtEl>
                                          <p:spTgt spid="55308"/>
                                        </p:tgtEl>
                                        <p:attrNameLst>
                                          <p:attrName>style.visibility</p:attrName>
                                        </p:attrNameLst>
                                      </p:cBhvr>
                                      <p:to>
                                        <p:strVal val="visible"/>
                                      </p:to>
                                    </p:set>
                                    <p:anim calcmode="lin" valueType="num">
                                      <p:cBhvr>
                                        <p:cTn id="38" dur="500" fill="hold"/>
                                        <p:tgtEl>
                                          <p:spTgt spid="55308"/>
                                        </p:tgtEl>
                                        <p:attrNameLst>
                                          <p:attrName>ppt_w</p:attrName>
                                        </p:attrNameLst>
                                      </p:cBhvr>
                                      <p:tavLst>
                                        <p:tav tm="0">
                                          <p:val>
                                            <p:strVal val="(6*min(max(#ppt_w*#ppt_h,.3),1)-7.4)/-.7*#ppt_w"/>
                                          </p:val>
                                        </p:tav>
                                        <p:tav tm="100000">
                                          <p:val>
                                            <p:strVal val="#ppt_w"/>
                                          </p:val>
                                        </p:tav>
                                      </p:tavLst>
                                    </p:anim>
                                    <p:anim calcmode="lin" valueType="num">
                                      <p:cBhvr>
                                        <p:cTn id="39" dur="500" fill="hold"/>
                                        <p:tgtEl>
                                          <p:spTgt spid="55308"/>
                                        </p:tgtEl>
                                        <p:attrNameLst>
                                          <p:attrName>ppt_h</p:attrName>
                                        </p:attrNameLst>
                                      </p:cBhvr>
                                      <p:tavLst>
                                        <p:tav tm="0">
                                          <p:val>
                                            <p:strVal val="(6*min(max(#ppt_w*#ppt_h,.3),1)-7.4)/-.7*#ppt_h"/>
                                          </p:val>
                                        </p:tav>
                                        <p:tav tm="100000">
                                          <p:val>
                                            <p:strVal val="#ppt_h"/>
                                          </p:val>
                                        </p:tav>
                                      </p:tavLst>
                                    </p:anim>
                                    <p:anim calcmode="lin" valueType="num">
                                      <p:cBhvr>
                                        <p:cTn id="40" dur="500" fill="hold"/>
                                        <p:tgtEl>
                                          <p:spTgt spid="55308"/>
                                        </p:tgtEl>
                                        <p:attrNameLst>
                                          <p:attrName>ppt_x</p:attrName>
                                        </p:attrNameLst>
                                      </p:cBhvr>
                                      <p:tavLst>
                                        <p:tav tm="0">
                                          <p:val>
                                            <p:fltVal val="0.5"/>
                                          </p:val>
                                        </p:tav>
                                        <p:tav tm="100000">
                                          <p:val>
                                            <p:strVal val="#ppt_x"/>
                                          </p:val>
                                        </p:tav>
                                      </p:tavLst>
                                    </p:anim>
                                    <p:anim calcmode="lin" valueType="num">
                                      <p:cBhvr>
                                        <p:cTn id="41" dur="500" fill="hold"/>
                                        <p:tgtEl>
                                          <p:spTgt spid="55308"/>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1500"/>
                            </p:stCondLst>
                            <p:childTnLst>
                              <p:par>
                                <p:cTn id="43" presetID="23" presetClass="entr" presetSubtype="36" fill="hold" grpId="0" nodeType="afterEffect">
                                  <p:stCondLst>
                                    <p:cond delay="0"/>
                                  </p:stCondLst>
                                  <p:childTnLst>
                                    <p:set>
                                      <p:cBhvr>
                                        <p:cTn id="44" dur="1" fill="hold">
                                          <p:stCondLst>
                                            <p:cond delay="0"/>
                                          </p:stCondLst>
                                        </p:cTn>
                                        <p:tgtEl>
                                          <p:spTgt spid="55306"/>
                                        </p:tgtEl>
                                        <p:attrNameLst>
                                          <p:attrName>style.visibility</p:attrName>
                                        </p:attrNameLst>
                                      </p:cBhvr>
                                      <p:to>
                                        <p:strVal val="visible"/>
                                      </p:to>
                                    </p:set>
                                    <p:anim calcmode="lin" valueType="num">
                                      <p:cBhvr>
                                        <p:cTn id="45" dur="500" fill="hold"/>
                                        <p:tgtEl>
                                          <p:spTgt spid="55306"/>
                                        </p:tgtEl>
                                        <p:attrNameLst>
                                          <p:attrName>ppt_w</p:attrName>
                                        </p:attrNameLst>
                                      </p:cBhvr>
                                      <p:tavLst>
                                        <p:tav tm="0">
                                          <p:val>
                                            <p:strVal val="(6*min(max(#ppt_w*#ppt_h,.3),1)-7.4)/-.7*#ppt_w"/>
                                          </p:val>
                                        </p:tav>
                                        <p:tav tm="100000">
                                          <p:val>
                                            <p:strVal val="#ppt_w"/>
                                          </p:val>
                                        </p:tav>
                                      </p:tavLst>
                                    </p:anim>
                                    <p:anim calcmode="lin" valueType="num">
                                      <p:cBhvr>
                                        <p:cTn id="46" dur="500" fill="hold"/>
                                        <p:tgtEl>
                                          <p:spTgt spid="55306"/>
                                        </p:tgtEl>
                                        <p:attrNameLst>
                                          <p:attrName>ppt_h</p:attrName>
                                        </p:attrNameLst>
                                      </p:cBhvr>
                                      <p:tavLst>
                                        <p:tav tm="0">
                                          <p:val>
                                            <p:strVal val="(6*min(max(#ppt_w*#ppt_h,.3),1)-7.4)/-.7*#ppt_h"/>
                                          </p:val>
                                        </p:tav>
                                        <p:tav tm="100000">
                                          <p:val>
                                            <p:strVal val="#ppt_h"/>
                                          </p:val>
                                        </p:tav>
                                      </p:tavLst>
                                    </p:anim>
                                    <p:anim calcmode="lin" valueType="num">
                                      <p:cBhvr>
                                        <p:cTn id="47" dur="500" fill="hold"/>
                                        <p:tgtEl>
                                          <p:spTgt spid="55306"/>
                                        </p:tgtEl>
                                        <p:attrNameLst>
                                          <p:attrName>ppt_x</p:attrName>
                                        </p:attrNameLst>
                                      </p:cBhvr>
                                      <p:tavLst>
                                        <p:tav tm="0">
                                          <p:val>
                                            <p:fltVal val="0.5"/>
                                          </p:val>
                                        </p:tav>
                                        <p:tav tm="100000">
                                          <p:val>
                                            <p:strVal val="#ppt_x"/>
                                          </p:val>
                                        </p:tav>
                                      </p:tavLst>
                                    </p:anim>
                                    <p:anim calcmode="lin" valueType="num">
                                      <p:cBhvr>
                                        <p:cTn id="48" dur="500" fill="hold"/>
                                        <p:tgtEl>
                                          <p:spTgt spid="55306"/>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2000"/>
                            </p:stCondLst>
                            <p:childTnLst>
                              <p:par>
                                <p:cTn id="50" presetID="23" presetClass="entr" presetSubtype="36" fill="hold" grpId="0" nodeType="afterEffect">
                                  <p:stCondLst>
                                    <p:cond delay="0"/>
                                  </p:stCondLst>
                                  <p:childTnLst>
                                    <p:set>
                                      <p:cBhvr>
                                        <p:cTn id="51" dur="1" fill="hold">
                                          <p:stCondLst>
                                            <p:cond delay="0"/>
                                          </p:stCondLst>
                                        </p:cTn>
                                        <p:tgtEl>
                                          <p:spTgt spid="55310"/>
                                        </p:tgtEl>
                                        <p:attrNameLst>
                                          <p:attrName>style.visibility</p:attrName>
                                        </p:attrNameLst>
                                      </p:cBhvr>
                                      <p:to>
                                        <p:strVal val="visible"/>
                                      </p:to>
                                    </p:set>
                                    <p:anim calcmode="lin" valueType="num">
                                      <p:cBhvr>
                                        <p:cTn id="52" dur="500" fill="hold"/>
                                        <p:tgtEl>
                                          <p:spTgt spid="55310"/>
                                        </p:tgtEl>
                                        <p:attrNameLst>
                                          <p:attrName>ppt_w</p:attrName>
                                        </p:attrNameLst>
                                      </p:cBhvr>
                                      <p:tavLst>
                                        <p:tav tm="0">
                                          <p:val>
                                            <p:strVal val="(6*min(max(#ppt_w*#ppt_h,.3),1)-7.4)/-.7*#ppt_w"/>
                                          </p:val>
                                        </p:tav>
                                        <p:tav tm="100000">
                                          <p:val>
                                            <p:strVal val="#ppt_w"/>
                                          </p:val>
                                        </p:tav>
                                      </p:tavLst>
                                    </p:anim>
                                    <p:anim calcmode="lin" valueType="num">
                                      <p:cBhvr>
                                        <p:cTn id="53" dur="500" fill="hold"/>
                                        <p:tgtEl>
                                          <p:spTgt spid="55310"/>
                                        </p:tgtEl>
                                        <p:attrNameLst>
                                          <p:attrName>ppt_h</p:attrName>
                                        </p:attrNameLst>
                                      </p:cBhvr>
                                      <p:tavLst>
                                        <p:tav tm="0">
                                          <p:val>
                                            <p:strVal val="(6*min(max(#ppt_w*#ppt_h,.3),1)-7.4)/-.7*#ppt_h"/>
                                          </p:val>
                                        </p:tav>
                                        <p:tav tm="100000">
                                          <p:val>
                                            <p:strVal val="#ppt_h"/>
                                          </p:val>
                                        </p:tav>
                                      </p:tavLst>
                                    </p:anim>
                                    <p:anim calcmode="lin" valueType="num">
                                      <p:cBhvr>
                                        <p:cTn id="54" dur="500" fill="hold"/>
                                        <p:tgtEl>
                                          <p:spTgt spid="55310"/>
                                        </p:tgtEl>
                                        <p:attrNameLst>
                                          <p:attrName>ppt_x</p:attrName>
                                        </p:attrNameLst>
                                      </p:cBhvr>
                                      <p:tavLst>
                                        <p:tav tm="0">
                                          <p:val>
                                            <p:fltVal val="0.5"/>
                                          </p:val>
                                        </p:tav>
                                        <p:tav tm="100000">
                                          <p:val>
                                            <p:strVal val="#ppt_x"/>
                                          </p:val>
                                        </p:tav>
                                      </p:tavLst>
                                    </p:anim>
                                    <p:anim calcmode="lin" valueType="num">
                                      <p:cBhvr>
                                        <p:cTn id="55" dur="500" fill="hold"/>
                                        <p:tgtEl>
                                          <p:spTgt spid="55310"/>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2500"/>
                            </p:stCondLst>
                            <p:childTnLst>
                              <p:par>
                                <p:cTn id="57" presetID="23" presetClass="entr" presetSubtype="36" fill="hold" grpId="0" nodeType="afterEffect">
                                  <p:stCondLst>
                                    <p:cond delay="0"/>
                                  </p:stCondLst>
                                  <p:childTnLst>
                                    <p:set>
                                      <p:cBhvr>
                                        <p:cTn id="58" dur="1" fill="hold">
                                          <p:stCondLst>
                                            <p:cond delay="0"/>
                                          </p:stCondLst>
                                        </p:cTn>
                                        <p:tgtEl>
                                          <p:spTgt spid="55309"/>
                                        </p:tgtEl>
                                        <p:attrNameLst>
                                          <p:attrName>style.visibility</p:attrName>
                                        </p:attrNameLst>
                                      </p:cBhvr>
                                      <p:to>
                                        <p:strVal val="visible"/>
                                      </p:to>
                                    </p:set>
                                    <p:anim calcmode="lin" valueType="num">
                                      <p:cBhvr>
                                        <p:cTn id="59" dur="500" fill="hold"/>
                                        <p:tgtEl>
                                          <p:spTgt spid="55309"/>
                                        </p:tgtEl>
                                        <p:attrNameLst>
                                          <p:attrName>ppt_w</p:attrName>
                                        </p:attrNameLst>
                                      </p:cBhvr>
                                      <p:tavLst>
                                        <p:tav tm="0">
                                          <p:val>
                                            <p:strVal val="(6*min(max(#ppt_w*#ppt_h,.3),1)-7.4)/-.7*#ppt_w"/>
                                          </p:val>
                                        </p:tav>
                                        <p:tav tm="100000">
                                          <p:val>
                                            <p:strVal val="#ppt_w"/>
                                          </p:val>
                                        </p:tav>
                                      </p:tavLst>
                                    </p:anim>
                                    <p:anim calcmode="lin" valueType="num">
                                      <p:cBhvr>
                                        <p:cTn id="60" dur="500" fill="hold"/>
                                        <p:tgtEl>
                                          <p:spTgt spid="55309"/>
                                        </p:tgtEl>
                                        <p:attrNameLst>
                                          <p:attrName>ppt_h</p:attrName>
                                        </p:attrNameLst>
                                      </p:cBhvr>
                                      <p:tavLst>
                                        <p:tav tm="0">
                                          <p:val>
                                            <p:strVal val="(6*min(max(#ppt_w*#ppt_h,.3),1)-7.4)/-.7*#ppt_h"/>
                                          </p:val>
                                        </p:tav>
                                        <p:tav tm="100000">
                                          <p:val>
                                            <p:strVal val="#ppt_h"/>
                                          </p:val>
                                        </p:tav>
                                      </p:tavLst>
                                    </p:anim>
                                    <p:anim calcmode="lin" valueType="num">
                                      <p:cBhvr>
                                        <p:cTn id="61" dur="500" fill="hold"/>
                                        <p:tgtEl>
                                          <p:spTgt spid="55309"/>
                                        </p:tgtEl>
                                        <p:attrNameLst>
                                          <p:attrName>ppt_x</p:attrName>
                                        </p:attrNameLst>
                                      </p:cBhvr>
                                      <p:tavLst>
                                        <p:tav tm="0">
                                          <p:val>
                                            <p:fltVal val="0.5"/>
                                          </p:val>
                                        </p:tav>
                                        <p:tav tm="100000">
                                          <p:val>
                                            <p:strVal val="#ppt_x"/>
                                          </p:val>
                                        </p:tav>
                                      </p:tavLst>
                                    </p:anim>
                                    <p:anim calcmode="lin" valueType="num">
                                      <p:cBhvr>
                                        <p:cTn id="62" dur="500" fill="hold"/>
                                        <p:tgtEl>
                                          <p:spTgt spid="5530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advAuto="0"/>
      <p:bldP spid="55306" grpId="0" animBg="1" autoUpdateAnimBg="0"/>
      <p:bldP spid="55307" grpId="0" animBg="1" autoUpdateAnimBg="0"/>
      <p:bldP spid="55308" grpId="0" animBg="1" autoUpdateAnimBg="0"/>
      <p:bldP spid="55309" grpId="0" animBg="1" autoUpdateAnimBg="0"/>
      <p:bldP spid="5531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mtClean="0"/>
              <a:t>Plantation Economy</a:t>
            </a:r>
          </a:p>
        </p:txBody>
      </p:sp>
      <p:sp>
        <p:nvSpPr>
          <p:cNvPr id="36867" name="Rectangle 5"/>
          <p:cNvSpPr>
            <a:spLocks noGrp="1" noChangeArrowheads="1"/>
          </p:cNvSpPr>
          <p:nvPr>
            <p:ph type="body" sz="half" idx="1"/>
          </p:nvPr>
        </p:nvSpPr>
        <p:spPr>
          <a:xfrm>
            <a:off x="228600" y="1600200"/>
            <a:ext cx="4800600" cy="4953000"/>
          </a:xfrm>
        </p:spPr>
        <p:txBody>
          <a:bodyPr/>
          <a:lstStyle/>
          <a:p>
            <a:pPr eaLnBrk="1" hangingPunct="1"/>
            <a:r>
              <a:rPr lang="en-US" sz="2800" smtClean="0"/>
              <a:t>Plantations were </a:t>
            </a:r>
            <a:r>
              <a:rPr lang="en-US" sz="2800" i="1" smtClean="0"/>
              <a:t>self-sufficient</a:t>
            </a:r>
            <a:r>
              <a:rPr lang="en-US" sz="2800" smtClean="0"/>
              <a:t> for the most part.  Everything they needed they produced on the plantation.  Due to this fact, the large cities that were found in the North were not as easy to find in the South.</a:t>
            </a:r>
          </a:p>
        </p:txBody>
      </p:sp>
      <p:pic>
        <p:nvPicPr>
          <p:cNvPr id="36868" name="Picture 7" descr="plantation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981200"/>
            <a:ext cx="3657600" cy="3124200"/>
          </a:xfr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Plantation Economy cont’d.</a:t>
            </a:r>
          </a:p>
        </p:txBody>
      </p:sp>
      <p:sp>
        <p:nvSpPr>
          <p:cNvPr id="37891" name="Rectangle 3"/>
          <p:cNvSpPr>
            <a:spLocks noGrp="1" noChangeArrowheads="1"/>
          </p:cNvSpPr>
          <p:nvPr>
            <p:ph type="body" idx="1"/>
          </p:nvPr>
        </p:nvSpPr>
        <p:spPr/>
        <p:txBody>
          <a:bodyPr/>
          <a:lstStyle/>
          <a:p>
            <a:pPr eaLnBrk="1" hangingPunct="1">
              <a:lnSpc>
                <a:spcPct val="90000"/>
              </a:lnSpc>
            </a:pPr>
            <a:r>
              <a:rPr lang="en-US" sz="2400" smtClean="0"/>
              <a:t>The ability to grow crops year-round made the Southern Colonies an ideal place to grow crops such as rice and tobacco on the large plantation estates.</a:t>
            </a:r>
          </a:p>
          <a:p>
            <a:pPr eaLnBrk="1" hangingPunct="1">
              <a:lnSpc>
                <a:spcPct val="90000"/>
              </a:lnSpc>
            </a:pPr>
            <a:r>
              <a:rPr lang="en-US" sz="2400" smtClean="0"/>
              <a:t>These crops required a great amount of labor during harvest and many people were needed.</a:t>
            </a:r>
          </a:p>
          <a:p>
            <a:pPr eaLnBrk="1" hangingPunct="1">
              <a:lnSpc>
                <a:spcPct val="90000"/>
              </a:lnSpc>
            </a:pPr>
            <a:r>
              <a:rPr lang="en-US" sz="2400" smtClean="0"/>
              <a:t>The Southern Colonies turned to the use of slaves from Africa.  The Southern Colonies were not the only colonies to use slaves, but used them on a much grander scale than anyone else among the 13 colonies.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714"/>
            <a:ext cx="8686800" cy="838200"/>
          </a:xfrm>
        </p:spPr>
        <p:txBody>
          <a:bodyPr>
            <a:normAutofit fontScale="90000"/>
          </a:bodyPr>
          <a:lstStyle/>
          <a:p>
            <a:r>
              <a:rPr lang="en-US" sz="4000" dirty="0" smtClean="0"/>
              <a:t>Enslaved Africans Brought Agricultural Knowledge with Them</a:t>
            </a:r>
          </a:p>
        </p:txBody>
      </p:sp>
      <p:sp>
        <p:nvSpPr>
          <p:cNvPr id="3" name="Content Placeholder 2"/>
          <p:cNvSpPr>
            <a:spLocks noGrp="1"/>
          </p:cNvSpPr>
          <p:nvPr>
            <p:ph idx="1"/>
          </p:nvPr>
        </p:nvSpPr>
        <p:spPr>
          <a:xfrm>
            <a:off x="457200" y="1449388"/>
            <a:ext cx="4953000" cy="3124200"/>
          </a:xfrm>
        </p:spPr>
        <p:txBody>
          <a:bodyPr>
            <a:normAutofit/>
          </a:bodyPr>
          <a:lstStyle/>
          <a:p>
            <a:pPr>
              <a:lnSpc>
                <a:spcPct val="80000"/>
              </a:lnSpc>
            </a:pPr>
            <a:r>
              <a:rPr lang="en-US" sz="2700" smtClean="0"/>
              <a:t>Rice was introduced into the Southern Colonies by Africans who were experienced growing this crop in Africa.</a:t>
            </a:r>
          </a:p>
          <a:p>
            <a:pPr>
              <a:lnSpc>
                <a:spcPct val="80000"/>
              </a:lnSpc>
            </a:pPr>
            <a:r>
              <a:rPr lang="en-US" sz="2700" smtClean="0"/>
              <a:t>Many crops that the Africans grew were similar to the crops that could be easily grown in the South.</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fld id="{35805873-570A-4F53-8E8B-2A6449E33752}" type="slidenum">
              <a:rPr lang="en-US">
                <a:solidFill>
                  <a:srgbClr val="898989"/>
                </a:solidFill>
              </a:rPr>
              <a:pPr/>
              <a:t>37</a:t>
            </a:fld>
            <a:endParaRPr lang="en-US">
              <a:solidFill>
                <a:srgbClr val="898989"/>
              </a:solidFill>
            </a:endParaRP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4689475"/>
            <a:ext cx="2035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276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100" y="4343400"/>
            <a:ext cx="50736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72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Maryland</a:t>
            </a:r>
          </a:p>
        </p:txBody>
      </p:sp>
      <p:sp>
        <p:nvSpPr>
          <p:cNvPr id="14340" name="Rectangle 4"/>
          <p:cNvSpPr>
            <a:spLocks noGrp="1" noChangeArrowheads="1"/>
          </p:cNvSpPr>
          <p:nvPr>
            <p:ph type="body" sz="half" idx="1"/>
          </p:nvPr>
        </p:nvSpPr>
        <p:spPr/>
        <p:txBody>
          <a:bodyPr/>
          <a:lstStyle/>
          <a:p>
            <a:pPr eaLnBrk="1" hangingPunct="1">
              <a:lnSpc>
                <a:spcPct val="90000"/>
              </a:lnSpc>
            </a:pPr>
            <a:r>
              <a:rPr lang="en-US" sz="2100" smtClean="0"/>
              <a:t>Founded in </a:t>
            </a:r>
            <a:r>
              <a:rPr lang="en-US" sz="2100" smtClean="0">
                <a:solidFill>
                  <a:srgbClr val="FF0000"/>
                </a:solidFill>
              </a:rPr>
              <a:t>1634</a:t>
            </a:r>
            <a:r>
              <a:rPr lang="en-US" sz="2100" smtClean="0"/>
              <a:t> by </a:t>
            </a:r>
            <a:r>
              <a:rPr lang="en-US" sz="2100" smtClean="0">
                <a:solidFill>
                  <a:srgbClr val="0000FF"/>
                </a:solidFill>
              </a:rPr>
              <a:t>George Calvert</a:t>
            </a:r>
            <a:r>
              <a:rPr lang="en-US" sz="2100" smtClean="0"/>
              <a:t> who started a charter but didn’t live to see it come true. He believed all people should have religious freedom.</a:t>
            </a:r>
          </a:p>
          <a:p>
            <a:pPr eaLnBrk="1" hangingPunct="1">
              <a:lnSpc>
                <a:spcPct val="90000"/>
              </a:lnSpc>
            </a:pPr>
            <a:r>
              <a:rPr lang="en-US" sz="2100" smtClean="0"/>
              <a:t>King Charles I was king and didn’t agree with the </a:t>
            </a:r>
            <a:r>
              <a:rPr lang="en-US" sz="2100" i="1" u="sng" smtClean="0"/>
              <a:t>religious freedom</a:t>
            </a:r>
            <a:r>
              <a:rPr lang="en-US" sz="2100" smtClean="0"/>
              <a:t>.</a:t>
            </a:r>
          </a:p>
          <a:p>
            <a:pPr eaLnBrk="1" hangingPunct="1">
              <a:lnSpc>
                <a:spcPct val="90000"/>
              </a:lnSpc>
            </a:pPr>
            <a:r>
              <a:rPr lang="en-US" sz="2100" smtClean="0"/>
              <a:t>In 1649, the Toleration Act was passed that guaranteed equality of rights for everyone for religion.</a:t>
            </a:r>
          </a:p>
          <a:p>
            <a:pPr eaLnBrk="1" hangingPunct="1">
              <a:lnSpc>
                <a:spcPct val="90000"/>
              </a:lnSpc>
            </a:pPr>
            <a:r>
              <a:rPr lang="en-US" sz="2100" b="1" i="1" smtClean="0"/>
              <a:t>Southern Colony</a:t>
            </a:r>
          </a:p>
        </p:txBody>
      </p:sp>
      <p:pic>
        <p:nvPicPr>
          <p:cNvPr id="14343" name="Picture 7" descr="George Calvert, 1st Baron Baltimore">
            <a:hlinkClick r:id="rId2" tooltip="George Calvert, 1st Baron Baltimore"/>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91200" y="1676400"/>
            <a:ext cx="2468563" cy="3719513"/>
          </a:xfrm>
        </p:spPr>
      </p:pic>
      <p:sp>
        <p:nvSpPr>
          <p:cNvPr id="14344" name="Text Box 8"/>
          <p:cNvSpPr txBox="1">
            <a:spLocks noChangeArrowheads="1"/>
          </p:cNvSpPr>
          <p:nvPr/>
        </p:nvSpPr>
        <p:spPr bwMode="auto">
          <a:xfrm>
            <a:off x="5638800" y="55626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George Calvert, Lord Baltimore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14343"/>
                                        </p:tgtEl>
                                        <p:attrNameLst>
                                          <p:attrName>style.visibility</p:attrName>
                                        </p:attrNameLst>
                                      </p:cBhvr>
                                      <p:to>
                                        <p:strVal val="visible"/>
                                      </p:to>
                                    </p:set>
                                    <p:animScale>
                                      <p:cBhvr>
                                        <p:cTn id="11" dur="1000" decel="50000" fill="hold">
                                          <p:stCondLst>
                                            <p:cond delay="0"/>
                                          </p:stCondLst>
                                        </p:cTn>
                                        <p:tgtEl>
                                          <p:spTgt spid="143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4343"/>
                                        </p:tgtEl>
                                        <p:attrNameLst>
                                          <p:attrName>ppt_x</p:attrName>
                                          <p:attrName>ppt_y</p:attrName>
                                        </p:attrNameLst>
                                      </p:cBhvr>
                                    </p:animMotion>
                                    <p:animEffect transition="in" filter="fade">
                                      <p:cBhvr>
                                        <p:cTn id="13" dur="1000"/>
                                        <p:tgtEl>
                                          <p:spTgt spid="14343"/>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Scale>
                                      <p:cBhvr>
                                        <p:cTn id="16" dur="1000" decel="50000" fill="hold">
                                          <p:stCondLst>
                                            <p:cond delay="0"/>
                                          </p:stCondLst>
                                        </p:cTn>
                                        <p:tgtEl>
                                          <p:spTgt spid="14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344"/>
                                        </p:tgtEl>
                                        <p:attrNameLst>
                                          <p:attrName>ppt_x</p:attrName>
                                          <p:attrName>ppt_y</p:attrName>
                                        </p:attrNameLst>
                                      </p:cBhvr>
                                    </p:animMotion>
                                    <p:animEffect transition="in" filter="fade">
                                      <p:cBhvr>
                                        <p:cTn id="18" dur="1000"/>
                                        <p:tgtEl>
                                          <p:spTgt spid="14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40">
                                            <p:txEl>
                                              <p:pRg st="0" end="0"/>
                                            </p:txEl>
                                          </p:spTgt>
                                        </p:tgtEl>
                                        <p:attrNameLst>
                                          <p:attrName>style.visibility</p:attrName>
                                        </p:attrNameLst>
                                      </p:cBhvr>
                                      <p:to>
                                        <p:strVal val="visible"/>
                                      </p:to>
                                    </p:set>
                                    <p:animEffect transition="in" filter="fade">
                                      <p:cBhvr>
                                        <p:cTn id="23" dur="2000"/>
                                        <p:tgtEl>
                                          <p:spTgt spid="14340">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340">
                                            <p:txEl>
                                              <p:pRg st="1" end="1"/>
                                            </p:txEl>
                                          </p:spTgt>
                                        </p:tgtEl>
                                        <p:attrNameLst>
                                          <p:attrName>style.visibility</p:attrName>
                                        </p:attrNameLst>
                                      </p:cBhvr>
                                      <p:to>
                                        <p:strVal val="visible"/>
                                      </p:to>
                                    </p:set>
                                    <p:animEffect transition="in" filter="fade">
                                      <p:cBhvr>
                                        <p:cTn id="28" dur="2000"/>
                                        <p:tgtEl>
                                          <p:spTgt spid="14340">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40">
                                            <p:txEl>
                                              <p:pRg st="2" end="2"/>
                                            </p:txEl>
                                          </p:spTgt>
                                        </p:tgtEl>
                                        <p:attrNameLst>
                                          <p:attrName>style.visibility</p:attrName>
                                        </p:attrNameLst>
                                      </p:cBhvr>
                                      <p:to>
                                        <p:strVal val="visible"/>
                                      </p:to>
                                    </p:set>
                                    <p:animEffect transition="in" filter="fade">
                                      <p:cBhvr>
                                        <p:cTn id="33" dur="2000"/>
                                        <p:tgtEl>
                                          <p:spTgt spid="14340">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340">
                                            <p:txEl>
                                              <p:pRg st="3" end="3"/>
                                            </p:txEl>
                                          </p:spTgt>
                                        </p:tgtEl>
                                        <p:attrNameLst>
                                          <p:attrName>style.visibility</p:attrName>
                                        </p:attrNameLst>
                                      </p:cBhvr>
                                      <p:to>
                                        <p:strVal val="visible"/>
                                      </p:to>
                                    </p:set>
                                    <p:animEffect transition="in" filter="fade">
                                      <p:cBhvr>
                                        <p:cTn id="38" dur="2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Virginia</a:t>
            </a:r>
          </a:p>
        </p:txBody>
      </p:sp>
      <p:sp>
        <p:nvSpPr>
          <p:cNvPr id="7172" name="Rectangle 4"/>
          <p:cNvSpPr>
            <a:spLocks noGrp="1" noChangeArrowheads="1"/>
          </p:cNvSpPr>
          <p:nvPr>
            <p:ph type="body" sz="half" idx="1"/>
          </p:nvPr>
        </p:nvSpPr>
        <p:spPr>
          <a:xfrm>
            <a:off x="457200" y="1600200"/>
            <a:ext cx="5257800" cy="4525963"/>
          </a:xfrm>
        </p:spPr>
        <p:txBody>
          <a:bodyPr/>
          <a:lstStyle/>
          <a:p>
            <a:pPr eaLnBrk="1" hangingPunct="1"/>
            <a:r>
              <a:rPr lang="en-US" sz="2400" smtClean="0"/>
              <a:t>Founded in </a:t>
            </a:r>
            <a:r>
              <a:rPr lang="en-US" sz="2400" smtClean="0">
                <a:solidFill>
                  <a:srgbClr val="FF0000"/>
                </a:solidFill>
              </a:rPr>
              <a:t>1607</a:t>
            </a:r>
            <a:r>
              <a:rPr lang="en-US" sz="2400" smtClean="0"/>
              <a:t> (Jamestown)</a:t>
            </a:r>
          </a:p>
          <a:p>
            <a:pPr eaLnBrk="1" hangingPunct="1"/>
            <a:r>
              <a:rPr lang="en-US" sz="2400" smtClean="0">
                <a:solidFill>
                  <a:srgbClr val="0000FF"/>
                </a:solidFill>
              </a:rPr>
              <a:t>Captain John Smith</a:t>
            </a:r>
            <a:r>
              <a:rPr lang="en-US" sz="2400" smtClean="0"/>
              <a:t> is given credit for starting this colony.</a:t>
            </a:r>
          </a:p>
          <a:p>
            <a:pPr eaLnBrk="1" hangingPunct="1"/>
            <a:r>
              <a:rPr lang="en-US" sz="2400" smtClean="0"/>
              <a:t>Many people at this time wanted to leave their homeland in order to have more freedoms and to not be under the strict rule of the kings of England.</a:t>
            </a:r>
          </a:p>
          <a:p>
            <a:pPr eaLnBrk="1" hangingPunct="1"/>
            <a:r>
              <a:rPr lang="en-US" sz="2400" b="1" i="1" smtClean="0"/>
              <a:t>Southern Colony</a:t>
            </a:r>
          </a:p>
          <a:p>
            <a:pPr eaLnBrk="1" hangingPunct="1"/>
            <a:endParaRPr lang="en-US" sz="2400" smtClean="0"/>
          </a:p>
        </p:txBody>
      </p:sp>
      <p:pic>
        <p:nvPicPr>
          <p:cNvPr id="7175" name="Picture 7" descr="Statue at Jamestown VA, photo Aug 2007">
            <a:hlinkClick r:id="rId2" tooltip="Statue at Jamestown VA, photo Aug 2007"/>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0" y="1600200"/>
            <a:ext cx="2576513" cy="4525963"/>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from="(-#ppt_w/2)" to="(#ppt_x)" calcmode="lin" valueType="num">
                                      <p:cBhvr>
                                        <p:cTn id="12" dur="600" fill="hold">
                                          <p:stCondLst>
                                            <p:cond delay="0"/>
                                          </p:stCondLst>
                                        </p:cTn>
                                        <p:tgtEl>
                                          <p:spTgt spid="7175"/>
                                        </p:tgtEl>
                                        <p:attrNameLst>
                                          <p:attrName>ppt_x</p:attrName>
                                        </p:attrNameLst>
                                      </p:cBhvr>
                                    </p:anim>
                                    <p:anim from="0" to="-1.0" calcmode="lin" valueType="num">
                                      <p:cBhvr>
                                        <p:cTn id="13" dur="200" decel="50000" autoRev="1" fill="hold">
                                          <p:stCondLst>
                                            <p:cond delay="600"/>
                                          </p:stCondLst>
                                        </p:cTn>
                                        <p:tgtEl>
                                          <p:spTgt spid="7175"/>
                                        </p:tgtEl>
                                        <p:attrNameLst>
                                          <p:attrName>xshear</p:attrName>
                                        </p:attrNameLst>
                                      </p:cBhvr>
                                    </p:anim>
                                    <p:animScale>
                                      <p:cBhvr>
                                        <p:cTn id="14" dur="200" decel="100000" autoRev="1" fill="hold">
                                          <p:stCondLst>
                                            <p:cond delay="600"/>
                                          </p:stCondLst>
                                        </p:cTn>
                                        <p:tgtEl>
                                          <p:spTgt spid="7175"/>
                                        </p:tgtEl>
                                      </p:cBhvr>
                                      <p:from x="100000" y="100000"/>
                                      <p:to x="80000" y="100000"/>
                                    </p:animScale>
                                    <p:anim by="(#ppt_h/3+#ppt_w*0.1)" calcmode="lin" valueType="num">
                                      <p:cBhvr additive="sum">
                                        <p:cTn id="15" dur="200" decel="100000" autoRev="1" fill="hold">
                                          <p:stCondLst>
                                            <p:cond delay="600"/>
                                          </p:stCondLst>
                                        </p:cTn>
                                        <p:tgtEl>
                                          <p:spTgt spid="7175"/>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8" presetClass="entr" presetSubtype="0" accel="50000" fill="hold" grpId="0" nodeType="clickEffect">
                                  <p:stCondLst>
                                    <p:cond delay="0"/>
                                  </p:stCondLst>
                                  <p:childTnLst>
                                    <p:set>
                                      <p:cBhvr>
                                        <p:cTn id="19" dur="1" fill="hold">
                                          <p:stCondLst>
                                            <p:cond delay="0"/>
                                          </p:stCondLst>
                                        </p:cTn>
                                        <p:tgtEl>
                                          <p:spTgt spid="7172">
                                            <p:txEl>
                                              <p:pRg st="0" end="0"/>
                                            </p:txEl>
                                          </p:spTgt>
                                        </p:tgtEl>
                                        <p:attrNameLst>
                                          <p:attrName>style.visibility</p:attrName>
                                        </p:attrNameLst>
                                      </p:cBhvr>
                                      <p:to>
                                        <p:strVal val="visible"/>
                                      </p:to>
                                    </p:set>
                                    <p:anim calcmode="lin" valueType="num">
                                      <p:cBhvr>
                                        <p:cTn id="20" dur="1000" fill="hold"/>
                                        <p:tgtEl>
                                          <p:spTgt spid="717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717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7172">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717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7172">
                                            <p:txEl>
                                              <p:pRg st="1" end="1"/>
                                            </p:txEl>
                                          </p:spTgt>
                                        </p:tgtEl>
                                        <p:attrNameLst>
                                          <p:attrName>style.visibility</p:attrName>
                                        </p:attrNameLst>
                                      </p:cBhvr>
                                      <p:to>
                                        <p:strVal val="visible"/>
                                      </p:to>
                                    </p:set>
                                    <p:anim calcmode="lin" valueType="num">
                                      <p:cBhvr>
                                        <p:cTn id="28" dur="1000" fill="hold"/>
                                        <p:tgtEl>
                                          <p:spTgt spid="717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717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7172">
                                            <p:txEl>
                                              <p:pRg st="1" end="1"/>
                                            </p:txEl>
                                          </p:spTgt>
                                        </p:tgtEl>
                                        <p:attrNameLst>
                                          <p:attrName>ppt_y</p:attrName>
                                        </p:attrNameLst>
                                      </p:cBhvr>
                                      <p:tavLst>
                                        <p:tav tm="0">
                                          <p:val>
                                            <p:strVal val="#ppt_y"/>
                                          </p:val>
                                        </p:tav>
                                        <p:tav tm="100000">
                                          <p:val>
                                            <p:strVal val="#ppt_y"/>
                                          </p:val>
                                        </p:tav>
                                      </p:tavLst>
                                    </p:anim>
                                    <p:animEffect transition="in" filter="fade">
                                      <p:cBhvr>
                                        <p:cTn id="31" dur="1000"/>
                                        <p:tgtEl>
                                          <p:spTgt spid="717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ntr" presetSubtype="0" accel="50000" fill="hold" grpId="0" nodeType="clickEffect">
                                  <p:stCondLst>
                                    <p:cond delay="0"/>
                                  </p:stCondLst>
                                  <p:childTnLst>
                                    <p:set>
                                      <p:cBhvr>
                                        <p:cTn id="35" dur="1" fill="hold">
                                          <p:stCondLst>
                                            <p:cond delay="0"/>
                                          </p:stCondLst>
                                        </p:cTn>
                                        <p:tgtEl>
                                          <p:spTgt spid="7172">
                                            <p:txEl>
                                              <p:pRg st="2" end="2"/>
                                            </p:txEl>
                                          </p:spTgt>
                                        </p:tgtEl>
                                        <p:attrNameLst>
                                          <p:attrName>style.visibility</p:attrName>
                                        </p:attrNameLst>
                                      </p:cBhvr>
                                      <p:to>
                                        <p:strVal val="visible"/>
                                      </p:to>
                                    </p:set>
                                    <p:anim calcmode="lin" valueType="num">
                                      <p:cBhvr>
                                        <p:cTn id="36" dur="1000" fill="hold"/>
                                        <p:tgtEl>
                                          <p:spTgt spid="717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717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7172">
                                            <p:txEl>
                                              <p:pRg st="2" end="2"/>
                                            </p:txEl>
                                          </p:spTgt>
                                        </p:tgtEl>
                                        <p:attrNameLst>
                                          <p:attrName>ppt_y</p:attrName>
                                        </p:attrNameLst>
                                      </p:cBhvr>
                                      <p:tavLst>
                                        <p:tav tm="0">
                                          <p:val>
                                            <p:strVal val="#ppt_y"/>
                                          </p:val>
                                        </p:tav>
                                        <p:tav tm="100000">
                                          <p:val>
                                            <p:strVal val="#ppt_y"/>
                                          </p:val>
                                        </p:tav>
                                      </p:tavLst>
                                    </p:anim>
                                    <p:animEffect transition="in" filter="fade">
                                      <p:cBhvr>
                                        <p:cTn id="39" dur="1000"/>
                                        <p:tgtEl>
                                          <p:spTgt spid="7172">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8" presetClass="entr" presetSubtype="0" accel="50000" fill="hold" grpId="0" nodeType="clickEffect">
                                  <p:stCondLst>
                                    <p:cond delay="0"/>
                                  </p:stCondLst>
                                  <p:childTnLst>
                                    <p:set>
                                      <p:cBhvr>
                                        <p:cTn id="43" dur="1" fill="hold">
                                          <p:stCondLst>
                                            <p:cond delay="0"/>
                                          </p:stCondLst>
                                        </p:cTn>
                                        <p:tgtEl>
                                          <p:spTgt spid="7172">
                                            <p:txEl>
                                              <p:pRg st="3" end="3"/>
                                            </p:txEl>
                                          </p:spTgt>
                                        </p:tgtEl>
                                        <p:attrNameLst>
                                          <p:attrName>style.visibility</p:attrName>
                                        </p:attrNameLst>
                                      </p:cBhvr>
                                      <p:to>
                                        <p:strVal val="visible"/>
                                      </p:to>
                                    </p:set>
                                    <p:anim calcmode="lin" valueType="num">
                                      <p:cBhvr>
                                        <p:cTn id="44" dur="1000" fill="hold"/>
                                        <p:tgtEl>
                                          <p:spTgt spid="717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717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7172">
                                            <p:txEl>
                                              <p:pRg st="3" end="3"/>
                                            </p:txEl>
                                          </p:spTgt>
                                        </p:tgtEl>
                                        <p:attrNameLst>
                                          <p:attrName>ppt_y</p:attrName>
                                        </p:attrNameLst>
                                      </p:cBhvr>
                                      <p:tavLst>
                                        <p:tav tm="0">
                                          <p:val>
                                            <p:strVal val="#ppt_y"/>
                                          </p:val>
                                        </p:tav>
                                        <p:tav tm="100000">
                                          <p:val>
                                            <p:strVal val="#ppt_y"/>
                                          </p:val>
                                        </p:tav>
                                      </p:tavLst>
                                    </p:anim>
                                    <p:animEffect transition="in" filter="fade">
                                      <p:cBhvr>
                                        <p:cTn id="47" dur="1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400" dirty="0" smtClean="0"/>
              <a:t>Charter Colony /Proprietary Colony / Royal Colony</a:t>
            </a:r>
            <a:endParaRPr lang="en-US" sz="2400" dirty="0"/>
          </a:p>
        </p:txBody>
      </p:sp>
      <p:sp>
        <p:nvSpPr>
          <p:cNvPr id="3" name="Content Placeholder 2"/>
          <p:cNvSpPr>
            <a:spLocks noGrp="1"/>
          </p:cNvSpPr>
          <p:nvPr>
            <p:ph sz="half" idx="1"/>
          </p:nvPr>
        </p:nvSpPr>
        <p:spPr>
          <a:xfrm>
            <a:off x="334734" y="1307570"/>
            <a:ext cx="4191000" cy="5257800"/>
          </a:xfrm>
        </p:spPr>
        <p:txBody>
          <a:bodyPr>
            <a:normAutofit fontScale="92500" lnSpcReduction="20000"/>
          </a:bodyPr>
          <a:lstStyle/>
          <a:p>
            <a:pPr eaLnBrk="1" fontAlgn="auto" hangingPunct="1">
              <a:lnSpc>
                <a:spcPct val="90000"/>
              </a:lnSpc>
              <a:spcBef>
                <a:spcPct val="0"/>
              </a:spcBef>
              <a:spcAft>
                <a:spcPts val="0"/>
              </a:spcAft>
              <a:buFont typeface="Wingdings 2"/>
              <a:buChar char=""/>
              <a:defRPr/>
            </a:pPr>
            <a:r>
              <a:rPr lang="en-US" dirty="0" smtClean="0">
                <a:solidFill>
                  <a:schemeClr val="accent2">
                    <a:lumMod val="75000"/>
                  </a:schemeClr>
                </a:solidFill>
              </a:rPr>
              <a:t>A </a:t>
            </a:r>
            <a:r>
              <a:rPr lang="en-US" b="1" u="sng" dirty="0" smtClean="0">
                <a:solidFill>
                  <a:schemeClr val="accent2">
                    <a:lumMod val="75000"/>
                  </a:schemeClr>
                </a:solidFill>
              </a:rPr>
              <a:t>charter</a:t>
            </a:r>
            <a:r>
              <a:rPr lang="en-US" dirty="0" smtClean="0">
                <a:solidFill>
                  <a:schemeClr val="accent2">
                    <a:lumMod val="75000"/>
                  </a:schemeClr>
                </a:solidFill>
              </a:rPr>
              <a:t> is a written contract issued by a government giving the holder the right to establish a colony.  (Virginia Company had a charter)</a:t>
            </a:r>
          </a:p>
          <a:p>
            <a:pPr eaLnBrk="1" fontAlgn="auto" hangingPunct="1">
              <a:lnSpc>
                <a:spcPct val="90000"/>
              </a:lnSpc>
              <a:spcBef>
                <a:spcPct val="0"/>
              </a:spcBef>
              <a:spcAft>
                <a:spcPts val="0"/>
              </a:spcAft>
              <a:buFont typeface="Wingdings 2"/>
              <a:buChar char=""/>
              <a:defRPr/>
            </a:pPr>
            <a:endParaRPr lang="en-US" dirty="0" smtClean="0">
              <a:solidFill>
                <a:schemeClr val="accent2">
                  <a:lumMod val="75000"/>
                </a:schemeClr>
              </a:solidFill>
            </a:endParaRPr>
          </a:p>
          <a:p>
            <a:pPr eaLnBrk="1" fontAlgn="auto" hangingPunct="1">
              <a:lnSpc>
                <a:spcPct val="90000"/>
              </a:lnSpc>
              <a:spcBef>
                <a:spcPct val="0"/>
              </a:spcBef>
              <a:spcAft>
                <a:spcPts val="0"/>
              </a:spcAft>
              <a:buFont typeface="Wingdings 2"/>
              <a:buChar char=""/>
              <a:defRPr/>
            </a:pPr>
            <a:r>
              <a:rPr lang="en-US" dirty="0" smtClean="0">
                <a:solidFill>
                  <a:schemeClr val="accent2">
                    <a:lumMod val="75000"/>
                  </a:schemeClr>
                </a:solidFill>
              </a:rPr>
              <a:t>A </a:t>
            </a:r>
            <a:r>
              <a:rPr lang="en-US" b="1" u="sng" dirty="0" smtClean="0">
                <a:solidFill>
                  <a:schemeClr val="accent2">
                    <a:lumMod val="75000"/>
                  </a:schemeClr>
                </a:solidFill>
              </a:rPr>
              <a:t>Proprietary Colony</a:t>
            </a:r>
            <a:r>
              <a:rPr lang="en-US" u="sng" dirty="0" smtClean="0">
                <a:solidFill>
                  <a:schemeClr val="accent2">
                    <a:lumMod val="75000"/>
                  </a:schemeClr>
                </a:solidFill>
              </a:rPr>
              <a:t> </a:t>
            </a:r>
            <a:r>
              <a:rPr lang="en-US" dirty="0" smtClean="0">
                <a:solidFill>
                  <a:schemeClr val="accent2">
                    <a:lumMod val="75000"/>
                  </a:schemeClr>
                </a:solidFill>
              </a:rPr>
              <a:t>was a charter for a land grant given to an </a:t>
            </a:r>
            <a:r>
              <a:rPr lang="en-US" b="1" dirty="0" smtClean="0">
                <a:solidFill>
                  <a:schemeClr val="accent2">
                    <a:lumMod val="75000"/>
                  </a:schemeClr>
                </a:solidFill>
              </a:rPr>
              <a:t>individual.</a:t>
            </a:r>
            <a:r>
              <a:rPr lang="en-US" dirty="0" smtClean="0">
                <a:solidFill>
                  <a:schemeClr val="accent2">
                    <a:lumMod val="75000"/>
                  </a:schemeClr>
                </a:solidFill>
              </a:rPr>
              <a:t> (William Penn)</a:t>
            </a:r>
          </a:p>
          <a:p>
            <a:pPr eaLnBrk="1" fontAlgn="auto" hangingPunct="1">
              <a:lnSpc>
                <a:spcPct val="90000"/>
              </a:lnSpc>
              <a:spcBef>
                <a:spcPct val="0"/>
              </a:spcBef>
              <a:spcAft>
                <a:spcPts val="0"/>
              </a:spcAft>
              <a:buFontTx/>
              <a:buNone/>
              <a:defRPr/>
            </a:pPr>
            <a:endParaRPr lang="en-US" dirty="0" smtClean="0">
              <a:solidFill>
                <a:schemeClr val="accent2">
                  <a:lumMod val="75000"/>
                </a:schemeClr>
              </a:solidFill>
            </a:endParaRPr>
          </a:p>
          <a:p>
            <a:pPr eaLnBrk="1" fontAlgn="auto" hangingPunct="1">
              <a:lnSpc>
                <a:spcPct val="90000"/>
              </a:lnSpc>
              <a:spcBef>
                <a:spcPct val="0"/>
              </a:spcBef>
              <a:spcAft>
                <a:spcPts val="0"/>
              </a:spcAft>
              <a:buFont typeface="Wingdings 2"/>
              <a:buChar char=""/>
              <a:defRPr/>
            </a:pPr>
            <a:r>
              <a:rPr lang="en-US" dirty="0" smtClean="0">
                <a:solidFill>
                  <a:schemeClr val="accent2">
                    <a:lumMod val="75000"/>
                  </a:schemeClr>
                </a:solidFill>
              </a:rPr>
              <a:t>A </a:t>
            </a:r>
            <a:r>
              <a:rPr lang="en-US" b="1" u="sng" dirty="0" smtClean="0">
                <a:solidFill>
                  <a:schemeClr val="accent2">
                    <a:lumMod val="75000"/>
                  </a:schemeClr>
                </a:solidFill>
              </a:rPr>
              <a:t>Royal Colony</a:t>
            </a:r>
            <a:r>
              <a:rPr lang="en-US" dirty="0" smtClean="0">
                <a:solidFill>
                  <a:schemeClr val="accent2">
                    <a:lumMod val="75000"/>
                  </a:schemeClr>
                </a:solidFill>
              </a:rPr>
              <a:t> was established by a charter, land grant from the king. (James Oglethorpe)</a:t>
            </a:r>
            <a:endParaRPr lang="en-US" sz="3200" dirty="0" smtClean="0">
              <a:solidFill>
                <a:schemeClr val="accent2">
                  <a:lumMod val="75000"/>
                </a:schemeClr>
              </a:solidFill>
            </a:endParaRPr>
          </a:p>
          <a:p>
            <a:pPr eaLnBrk="1" fontAlgn="auto" hangingPunct="1">
              <a:spcAft>
                <a:spcPts val="0"/>
              </a:spcAft>
              <a:buFont typeface="Wingdings 2"/>
              <a:buChar char=""/>
              <a:defRPr/>
            </a:pPr>
            <a:endParaRPr lang="en-US" dirty="0"/>
          </a:p>
        </p:txBody>
      </p:sp>
      <p:sp>
        <p:nvSpPr>
          <p:cNvPr id="4" name="Content Placeholder 3"/>
          <p:cNvSpPr>
            <a:spLocks noGrp="1"/>
          </p:cNvSpPr>
          <p:nvPr>
            <p:ph sz="half" idx="2"/>
          </p:nvPr>
        </p:nvSpPr>
        <p:spPr>
          <a:xfrm>
            <a:off x="4876800" y="5791200"/>
            <a:ext cx="3657600" cy="381000"/>
          </a:xfrm>
        </p:spPr>
        <p:txBody>
          <a:bodyPr>
            <a:normAutofit fontScale="92500" lnSpcReduction="20000"/>
          </a:bodyPr>
          <a:lstStyle/>
          <a:p>
            <a:pPr eaLnBrk="1" fontAlgn="auto" hangingPunct="1">
              <a:spcAft>
                <a:spcPts val="0"/>
              </a:spcAft>
              <a:buFont typeface="Wingdings 2"/>
              <a:buNone/>
              <a:defRPr/>
            </a:pPr>
            <a:r>
              <a:rPr lang="en-US" sz="2000" dirty="0" smtClean="0"/>
              <a:t>Charter given to William Penn</a:t>
            </a:r>
            <a:endParaRPr lang="en-US" sz="2000" dirty="0"/>
          </a:p>
        </p:txBody>
      </p:sp>
      <p:sp>
        <p:nvSpPr>
          <p:cNvPr id="45061" name="AutoShape 4" descr="data:image/jpeg;base64,/9j/4AAQSkZJRgABAQAAAQABAAD/2wCEAAkGBhQREBUUExQUFRUVGCEZGRcYGCAYGBoeGh0bHCIeHhwYHSYeICElHRwZHy8gIycqLC0uHCIxNTArNSYrLSkBCQoKBQUFDQUFDSkYEhgpKSkpKSkpKSkpKSkpKSkpKSkpKSkpKSkpKSkpKSkpKSkpKSkpKSkpKSkpKSkpKSkpKf/AABEIAKAAoAMBIgACEQEDEQH/xAAbAAACAwEBAQAAAAAAAAAAAAADBAIFBgEHAP/EADwQAAIBAwMDAwIEBAQFBAMAAAECEQMSIQAEMQUiQRMyUQZhQlJxkRQjM4EVYqGxcsHR4fAWJKLxQ4KS/8QAFAEBAAAAAAAAAAAAAAAAAAAAAP/EABQRAQAAAAAAAAAAAAAAAAAAAAD/2gAMAwEAAhEDEQA/APWt3snJEWf3Jx/podKgygyFGcQDMf38nx4/fT1RiCwmc/tOs71LqNaqHFB1o00Yq1dkNRiwwVpUx7iD2ljiZAVoMBdMvb/bJ1k/qffbmiB/DUDW8sxqLTQZ9stJJ84EDVbQp7l/V9Heb016IDmjuaSU0qIZiIQYJVgGDYIyNX262ioGNWoyUyQXuZbCf2kSYJ8Y4yZDMfSHXN1W3FSlW2wphDDOHBUHkDMMZEZEjzxreAhFnmM4yT/31nf42km596j1PMyXKgg5+YUj/wDXU+p9epLRJWohEXXAg9sxdOQeP3EaC2ouTUOBA8zyTz+w/wB/tqs6hQqVKvbUAtYFxbIgGbRnkjkni79NKdK6jRZWqipcCQC/M/lpqAM+6e0eZ86sf4imK4ygdgQBwzADE5kgQc/Y6Bv1e0KJBc245XBP9jaD+41U0N01WwllUXtIAIDIO0ZYzJcqARzH6jVy1JagW7tIZWVg0EkSCPBzx99T3iJcO1WduLj4U8yRyJB/U6BLb1oq+mRiMNzn4OP+fx86HXVQ0ysznPz/AODVqsAycY+dQqVVIGQM25xn4z5OgqAkAQfcYgH/AK/GldzQdT/UMQTb4gcnWhpUB+EjGCBHPn9CNDr0uQxkHAxx+v8A59tBV0NwxVTkyBHzxMEeD8jQAzNI+T/ppPr24qilVanVakyYRRTVxUaQoUswIy5VYBUjnPiHSepl/UL4scUwQCC7CFYgE/iqBwoPhSTgaCg6kK+33aejJpwQyljFUOy3CRJlSQR5HdnMa0tfcFUZQ0sq3FZ4HI+ZGImNZjrXS94KgqB7kdO5HImmQVwPaebluHbxxga1fS3RKKp6isyICxvBOO0kmZw2JPn76DPUN0tDYpDj1ai3ASocXzUCS/EXFQzcRP21R9O6gtFfTO4pXBQ7P6itdUiWlpkyZz+mvQdxvKT0y16sse6QRx+3n/XWO3ezpU6ly0qIH5lRFMGBgxzxoPbK+2JAIOR/r+sf76822/Ud3s6S0a1HcH0nPp7mhS/iUdSzf1KYIdXhiCMZyDr0vd1SqEiCY4MgfuAY/bUkQD++gyPStxUrH1CtQzALHbnaoAJIJWqzVGiTABiTx5H3XOkuyVzcvei00MkEKT/NGFNpbu7xOLMdutP1G8Un9JVZ47VLWAn7tBj9YOswm03ZRmRaK1Hgn1CxYQfaYkQAzWgYx/mwFRuvpD1qy9yotMKtJV/AMhmB/NZFNPCCW5ODbr6ED0atICmqMVFO0vC0lj+WR4mamRJJcsc6+2tXe+rSov8Aw6kMWcICw9ILA9wFssSP/wCYkTq03G03L3BhtimbUa83SpEMQIgz97fGgo9r9Hy1am7yh9I0xwaQpm61ABCgsoNwzGIwDqdTpFdKwKOpao4DypxSX4J8iYt8k3fOrFtluqaIRUpFlpBHchiZAHd7c5nPOAYy2h0/p2rFWoK816iqEeTZ2zkoMZnhePGc6BP/ANL7j1atRdyqM8gEU7iglYi4xIAGYAwMc6f3XTD6pN9oFljkC6SwJRLjHhyYAzUUQbNB2/S91TQotZWYj+obywJEFriTgGYEEiE+51PebDdLRciqjPbAFOgHYgcKPUcXEe7J5nJwdAKv0itaBV3ZtuViQgpnDhoksRBIUR92wZEA2HT6nqVmNVmWmLKAC9tNgpBZFYkkiVUSclW+Z03vehV6xpmo9KKZwr0zUJ7bbnAYIz//ABAYxk4V2X07ulRf/dshuYuDTFRnZm9zMWwCJ7QcdonEaBrafTzELdUKAWn01AlCuY9T3FhhS05F0zIOoVOmvUatfuKq0/WaAHUACALVeSQJyVMEZH309sOlVKaMh3AZ3JdmttaGBBYQ2GLcNwAAABbOgP0WoVKmsiENKsiWkSgQSJHJv5mQQJxoGa3Skq+iS5K0z6gHhyohSfkAmT8kDjVSv0hTsVWcuQIMjDFp9ViJ5qLKz+ATGSTp/bdNrUxaNyuM/wBITxALEsSfEnzHOq/bdPq1aRD7hasv70AC2r82sc+TBGQOBOgIv0stR29YiorOXcWwXHKoxn2rC4GDaJAzP1P6XSkv9QL/ADWrM1iIGm628cdkqQeJRTGur0qopQnd2mSg/loAVYHsUFuZ7pEk2piAbnNx0qq7MV3TqpiE9NWUABgQZyZLAmIm3QZ7f/SqU6JDVyaZshWgAVEM3KZ5d+9hksT7s6x9TpNRSp/ii4kNay8wJJw0kEkY4iNbHrHQYRFO5KhAKdMlQSDAGLjlpAhjNox5J1j+s9NdqrO1V0BcQFUFwnHgkj8XHg586D3s0CXyJWeG/TwIiPHzk6ajS6VmDEPaBIsMxcSMiJ5EaJQckZEf3n/bQImpUF+LwhwFi48GMwJj76qXrbhKjn+HLQWVSKqiVwR2kjkyP7ci7F4tMiq35WAP9xg/8tVO53lcozJQqByDbNrZzaCCRgxB+J/voF22Nasl70kpVlEK6vdkxJ4m2JBByfEHOh0qdelTIgVT+G6rcWIugRBMkRMn54A01vNxuPV7AQoIlYHcLSW7i2O6AMePEyR7rdbp1Pp0jTPzcjP54U9tw8yY5+2gHtqG6/iAagp+nkErUkAELwhWT3Bj9pAmJ0ru+j1cOVUUywNSmXuVBMMy2wSxUsT4gqIwdM1j1BXLBKLLYvYW/GBLEEx2lpAJ+BjnXUqbxkF9KgpMXD1CwElQwx7oAcjPlcYMgruOk7l619tI+m00JqGBMiWtA/Dyuc+c4M3Tt0XMVKPpsYt7x2BYhY4aSzGD5Ak2g67tBuFqMuIViEBcWtTCwp4kEHJ85HjgdSvuKxIRaagEMWJJUji26RJZg3xCgHNw0H1XoldqdJfVC+mCWMk3SSVST3EKIF57iPvOhNsK96+ruKIF0hZsJ/CCJ85aPAaI40den7kuGD0kICr2lioQxK2GAeCQZkXRIjXNz0GpESjgMI9TucgRn1AoYTAEZgTkzgIp9O7gV6VT1aKBQBVNNCHZV9QimL57L6kxM9k+YC1P6ZrXip6tNXPvIBa7MsRcInCRgQEA+Tqydd5BF238QSGA58j7/bifMZF1TpFeo6OlZFZFMCDFx/F/aY/QZ9xgBP0Z7GBeXdyajgGbSbgqZxFqiDIgedI/+lXHaNx/LYktSNMEOSQZYggkgBFM8i6ckEOuN2oJatt2I8JTYxkG2LpmMZ+Z+BpNX3NWkSu5pfzACjekVKiDJtOSZEwfykY50C29+inqo9Opur1KW0lain8r2SVKkMDClQVKwCOYyZaVRGp0V3a1HBW8MoDlQTcRBiTKrEGPtOip9P1jVSpUrobanqC2nYQtsWXTNplrp5xxA0rQ+m3pipV/i8OzuzlYtBi5RLSqKwZgDwbeYMgknSnrerNZmIqsoLoCAFC3gD8Cs/5pJVQMg5y+6+n2Vwxr1PWp8MUDFAcwfFxn2gyB/pqd/tq1OmFp7h7Q1zBKYNi5imBJaSSi2sS0XSRzrM7TplRe56oqLJLMFIZjJkMGiG5n40HvPoLIMccfbxj4xjU9d1EHQK9SqWozwTapMKJYxmABycYHnWa3PV9xTpmpTVqoKgmxSUQguCV8uJGfBhTwdaXqbhKTkqWEdwHMHBOM4EnGcY1V7TrAgBlYLAsWmhZShGJgECLXwDBA+4GgT31bcVALKTg3TdCww5gjwIuFwkyF/Nqi6jW6ghplgwYiSlIXLc7ABWqfCWsSxERUGDGn+o9drUgGpUdxAM+naIIIMC7gSQP0uE4nTtbqG7Fw9EsyMOEw6tcQRm3AgHOTPtEEgNKm53dK/volXqWemwl7QVBN+IPcByJKt40ULvVpsLVZmnJIgQYxnggggGYCnydM7be1wyhqLkPyxIAU4x82iHM5Ptx3YAd3XrV3RUamlLuORdUHcFXKwlxBaQSQoU4vwEDQ3VpQLTf8rPUN4InuJA5MDEeTkgZX6t0mvXuRrF7WUeUqhgklgVNsWkW5J+YEaZondLDBLrqaSHewK4uu7RJAyBAJ9oOSTru8fcVjijaFchf5oWbSCKkrnIMhfFrg5I0AqnTdzE+pTUD2gSoBDIR4PIBT7A8HOmNxtdzcltdAqgBgVJJMCW+2ZiOJ86FT3e5vWmyUVckXkNd2CTcRgx4Gfc3Gp9U21cy/ZCAkLLkSGkG0LLMAFIHzgYmQUr9NqRYrKeSeyVBYRAUmD5lTgST5A11tnuZVfXZjALOUUKLeO0ZJYxcOIuyMaNt9vuQsr6VMsLmJWTcV/FHJBiTn2x5wnU6ZXdQjPSKRlTebpH4iTmDJHyTMC0aAdf6Zdl/qktCzUIIZnB7mZlIkWqlo/CVnuOo7b6YKkA7qrJAMKFE223RiQCFE/AgcTNpR2Nc2CpWFowwRbS3bESRIkkmRBFqx50FOi1QV/wDcN5k25YtE8tx2gD4BbJMEAr/gNRAqncO6B73arBaFjAYEAZkgWkcH8OTN9OU7mJd3Dm5lLdjmQRhY/KIj403V6fVYLNbKz3FBBORJAaMCIH6nyIrNxsqo7DuTBA7EpqrWqokJ3YJ+fsPvId3/AEOmzFr6gkgwrkDtugY/4ifmQJmANZDqu3pA2h3Ap+62pbJYyS0csTOP21qN50G8z6tQNcDKwswZIjiT4YAWyYmZ1ieqdBpX00FZpLNbYUWSQZACiGiDmSeQTkyHvWvtfa4ojQcqOAJONUHUvrOhSWVcM3xmB8k4+J/XA86v3iM8ffVVuerUqYJeojTLIogkwOFH4j/r+2gU6p1unhc3PAVbWuMgEgiMEKQSD854OqTpn1iTVdCtWymwCkUyxqTKnJgQCCZGSBj41oV66hU3EXXWleLWibWbiVGW5AxzI1U7jqlIFSHUdpZjJChVJByQDyrQI4VjwNBZDqlVKYvo1SzgsFAutBJhWYSLgMmP0HiQU+pVKNMu22a9yzlUzxAAYiQXKjEYwB50rtPrJWWwKzOGtK2kFeCS2PC+BmWVeTq32/WKbhjJAVbyxUxaPI+cZx9tAlu+p1mS1KFamxE3QrWicESYLEZg+TB0ruau8D0ygUgBVdQuHdlNzB5lQrWiADgt9iZ7jqdcVTIcIFIKKvqXEsLXWIInuwTxlogBj7zqTj+lRqMZM4tMLxF35jAk8CSeNAGoNxlqVGmrZulwWM2gH7kcxx2x5nUa/VKxNOmqqrMpm95qKFHuJIifwyQRcw5AI01U6jWNxag5BPaAyhoUjJzMn3BR4EczP29r1SixRDkqSwLhD5IUeCZ54AnE6CsSluaVqq61GI/mFyxEiYIBJIwQTkyRgCIPV2m7aoGNWjYrLFqnKcubTgsQAgkwoJbk4l6W5vYhQCUUC5xUtdiJYRHYqzInJXxyQV9nvGChGCYyS0shAMFow5ZiAQBACtjK6BvbbPcyzM9MM8EEAm3yQLhBH4eBAJPIy09DcQw9WkZUBTaQQZyWgR7eIwD4I1yht6ivMkDPY1QsDdB+8WkHI/N8a7uqddixDoi5gKDzcCpu59oII/FP4dAonT9ylMzuA7gG2acAm0AFgGzwSR9xHGYr05iCytYahLHsAYk2jJOZADAfErHtEnq7es6qC6+1riFOWJgYEdoWfIM5zoNDo9VYioCUUIGsAIUTaPKiJBx5Uc8aBLqPRWKOjV6jIwIIxJDc5GOAFAjEHmdYvfdKpneB/VdWntpqQLvJBYy3cykk4nA8DWt6vT3a0601F7QLCtO5mmJgA+4sbV8AZM+KLonT3ow1eGrFRc5HfwOyQMgcE4BMnzoPZNfa+1w6AW6pBkKsoZSMqeD+ukNvtKDyFpUyENoNot8ggE/qy4+40/Xp3oRLLPlTDD9DnVbudjQorcVMGAACY+OJ4zJOgMj0GJUqgK3CGUA5tLQD4NyEkckjQt/uKSxhHYgWUwFuYm6Inx7s8AXH50lV2u3qLURqTp6YDmeWWoZPkmCVZDMEBSMCNH29Oh6gqE00JBCIYUgwb8HzCwfgKfvoEaPX6SsxPZYgqEki1xBLFDgtaFJmBIgjkaco/UVMVihYSBkzwTEKByWIIJ+JXywGjGhtgoxRtCgD2ntjAB+IOI1wbPbov4QjsRzyzk3d3NxbzM/sICrr/WNOxnphnUe1hw3bMqvubLKoAEsZgG06PX+oKdOpZU8wVsVjhp92MRBM/AnGJIm9Q1VC2CmQStRGVlASJBEAIImDJwp488pfUlFDb3KckM8KCAAZOZUZjI0CO3+pblqE0qoNMyJU5mSFkSQwUXERgEDJ0l/j1YkIlGo1UizgelTaZirntYKbiJ/y+QdX3VevIFAVu8tbwSFsIuJ8lQSFgckgYzCO161SLotMCazXQFtwRNxAEliPn8rE+3IJbTrm4aqwG2qPRgBKmO4AMGc8e5goUAARJ+Bo286xuaaLUNKQ5BFMMAVUAYkiWqVGPasQAMwQdWH+PUmVrbsXC702K9uScDI+PmD8aU3HUXikzbdmZQW7RdDG5VVJI7mEtLYVTnJGgDuF3cKVYXBpYGJMMe1fwhfaAxklZJEgAlFfdv8A/io05HBf1M3DIiAVsukc3RyNT3nVmW4GhWY4ACxkmfxA4jsMzi//ACtAel9WrMgL7aosyTlZ5OLZMdvAkn2gxOAOP4j1Af5KoSCwElvF2eCeRwPaMmcdo7bcFldjTuFw5Jw84AGMQpBHMmY1Dpe4qkd1AoQ0e+cXRgnMBIP3Jj76bXeVvTIWjbUtJW95WS0AFlB4mSPgACZwCG+G4thXoq5ByVYiYx/5/wBNY3r+03EAmolaWAgoVQA4LMAeAJP6nxIjcGtuES30lYgYd6oBc5y1oNsnIAJgY8CaDqrVS3dQSJM2uC4EE4JgchP/ALGA9IpXZujnEfH3nzM6kwPg/wDPUK4Y4WM8zP8AbA5z9xpKru3S1ZD1WwAqkUweZY9xURnJ/wB9AeqRUDUmJBIzaYlSYweR8HyJ/Q6r6nRdvSktfJJbLsSSSD2ieZsgAeF+BqVLbDcXMHPplLA6m0tJF5BHA7VAI/zR4OgnZbYqzeq49IC5zUYFQLo7j/xMQfuD8aB3cbKglOoWEKYLGTPb3DIzgyYH30rW29CtKqFumCSJMAISVJ8wVF3ifk6Y3HTaKocMFkuQs5JW32qM4jEHS2z6RtVC1lN98Mrli10m6RHMnuP/AGwEl2e2uZQlMtAJxiGm0cx+EkKPH66Huul0q1H0q1KmUz2zjMzDAgryZI+dOVegUCAppArJPwASAPn4AH6frpWv0CkGZmWkaYE2MuAZLM5YnM9s+BboGdrR29MNaKSiFVsiIgkAyf8AMTnkHVf1Pr20om26kGg8AMVVRBJgcC0L+to8jRtmlB6ZX3dxZmKWd7HHuGDntHwR/fu52lAugakhYyVFgntIN2OIKoZOJt8xoB0up0ryCIc2gsT7iMgfeLhxiX+Z0J/qGhey3/0ibjBtWAJluD7gPPdjnTr0097KoIE3ELIwSTcOOWkz8/Oq5N3RrU7aYpm7NtRYUhrXuKkZBDq0xksJgnQSrfUCGFputwUszPIVRMDHJk/HiT8Sv/i9INWqBnZVK025PeATaiAYNphvkgfGn6u/pU1yQTANiFS7SD7VmSIVjA5CHmNTr9SpC/vBNPDAGTOMR8ksoA83DQU28+oAoZxSquqKWLqATIMBVUmSWwQPgzodLr5rOtOlRckkX1GW1FWAzHmSwlVt+W8gHTp69RRZZ1FQrJph7m7QDCj5yuePPAnUafXaYcJxmRJEQZlgfxC8FJHJ4kaCFD6jJAI2u6AYF+6nBAEgSJmTBMcjExI1LfdfqIQE2leqWiIhbSSIDTwIIYseM4wdEp/U1G2WIXuiCZiDBJIFsDEmfIHkaJuPqSkCQrB491oLFZMDAElieFAntY/hOgq6vWa9iztaxcjOAqhuB5Jt+/IAHM6z6dWd7xVS1lYK0TaCyq0SSSSJExgTGedX/VfqAE2qwQK1QMxBZh6UAhRaVJPugx258jVJ1DqFIVAByXMCMDksf3GT8kaD0Kr/ABU9tKgDxJrOYH/CKQ/3Gu7Xo1Qz/EVvUBJNiJ6VOJ4Ilmb73MQfjVtrg50A69ElLVIGIysiPOAR4kaz6/SZDMq1XFOVYTDksoIB7pyObjkm2ICCdBvL7G9O2+O27ifv/vpCntazVEeoVW0n2MxBEDBU4ybjPItWJk6ATdALBZ3G4leCGAz8kAQcxgyMRwTqNb6ZUqoSrUUojKhmYLtcWPkzwQfHxotDZbgEsWpByCJCk+ZAJIBheMcycAiTOhT3BvJqIRbCQmLubzmSOAACJ0CtX6XVnDtX3JtQIB6kDlST2gEklZJJ8/HBG+nwVqIalS1ysdxNoSDALTyRn7QPGhbPolRWNSrWFSr6YQMVhRmS1swJhTjzPOIkvSIUsKpQ3MwYoJUscnOMyR94X4MgT/AaQkk1JJuYmo3xBkzxGP76B/gO3EeTFoYvLn3Ei4mSZZmP3g/hEGqdLeojhq1SHgQQshQD44kk3GRBgAjnSW2+n1RnjcO1UIqqTaxpWggMKZBUM3cSxHd/bQSXo1ABqSHgLel10qCYUgyAGIMxE5nnXH2e2NSxlpl2E2sZZlzOCZIwf1t824in04iurLVrCKnqEAhQ5AIh8SwuLsfJLZwAAhufpYVSalerURixj039OAS0SwEnstAUyBGOToLultaQqXCmt4AM+QDgGPHED9CJ50vXoUQoBA7WEDLS3cAIOWiWOeInxoey+nhTZmWrV7wQQxkgtguG5uiAJkCMASZFS+ntqrGwWsFgEOcLMQPEBmYfPcfnQTqbCktS/wBNA/MwBkXH+/uY/uRrlbqK0UuZQDPtCgXFQYPwAsA3EgKByNLP9N7Q1R2guvcBceR2zP2BticA5507uemU6sLUphgBaAciAVMHPDMqkg8250DO3CABCtMG2SgAjESYxgNGY/L9tfNu6YdVEH1DgiCAQt0GPkSQf+uQ09hRiAixER/wkGR+4JPk/wBtFo7CiCSKaKbSDAg2kZnOBoET1qnUJK+1TJeQB7YDfORwebc8ETTb/aUnd2JBOack4UAglVn/ADBSTnuH21dslEoDTRLSMELg+0gjyfGP8us11miq/wA2mt3qABIWBESSAIySAxnJKgeANB6hr7XBrugX34ew+lF/ieOc/wB4nST/AMQjQtrKSMtMglgTEfhC3ATmYzA051LerRpPUbhFJ/6D5kmBA+dVNBt3b7F9VouLN/KSSSVQAS1oJFxAJNpOMACipu7lJFG0kAjII5BIyZMlTH+Uj8UgfUg9WuNux/luLiFJDWJEkssEXuypb5Ab76Mzbi1lNMGMBg4VmhRmCCFLNMDgarY3FRhTkOtHtZmkLUeCQCAQTAKZB91xMQNBNuibhKtRqNRURwqhPFMICosAUjIafEWgZGif4fuFytVAYiCJDMFIDMSCebBHwpMkmBN6m4d6tMwgtlai8AkQAtwgyQxaZgR+YQrQ6fXpEMlqscsjNeSfxAQFWW7WviewyO4nQNUttuAsKyLbVwWBYtTHuJljDtyDxI4EmK1ehVgpHq0wPULCFLEgFSoctlsmpUPALMMRI1YbqhvCOypRU2kTacsYgxngg/reJ9uVOvNulVPTcBma2FS4lmJCjIgIi97PybDxI0C+56FUcS+5Usj3higDofcbTPZJCiBwgIzM6507oDEALWYpTClHcB1eoZZqoX7gqoIMQXjJnQ6/0c0AUqiqtPKFrmZnwfUqHliSMjOAFECZstv03cLAO5BVY/BDNhZkcDIaAMAHycgPtr0aqgcHd1KilbVuVQyz+K4ctEwcDgxjRKGxVIV3LLxYRAJJESMyAVUJ+XOTOArsK1VRO69sz6SKoLHiZJwuGtmZOTGgjpVTsZ9wQ5QJVKKBeRElWIlJhojAuPnJDtLpJVgfVeQB3KAC5mWuxEk5j7nxABE6YzSRXrCc4KgQM9sDiQCfkAjg6D/gjBCPXPtCjsUKoA4CzFpPjnAE4GibboardbUqXMIUyOybpKrwCS7SYzgeBoOVOkLOa1QMwsBL2sQATC8yR3t9ySfwiGX2iKpYuyqC7NntIcZmRkCQR+gHEjTFCgF7PUZiOFaGI4g8T2yMn82eRoO+6SKilS7gGDzkRkQT8HP7fA0CO5WjEszOqEE3sSJSM/qD58E51Q77Y0lYsoe9sklyZMRJHE9oHHgatK2xpKrt6jWkguzNAFgtjOFAGPuYOZ1Sb7Yo1pSq8N3Kb4JU5gA+P1+dB6rruqV69Si5MN6akB7jdIaIdDMgAyCD4E6udAt1EgUzJAkgSRMEkQcgiQYI+8aVp7p1FtgugQrVBJxEzGczJ/00z1XdNTpM6IXKwbRliJEwByYmNV216hVVATTapcQVJFhAciAQRMjN08QOZ0DvVEqlAKWCSJM8KMmOMtFs+Lp1U7Pa7qggVaVIiWhVchRLFrjdks12c4g/mw++/riI25OT+IAR+E5zmROMQ3OJlv8AcVw0U6Vy/N4XJtyOcCW5Hj9wBSbd4LLR8AqCZiSSQSebSoj5BMwRpPe0dzUqtKAUgCFAqDuwOSMiT+mFA5J0XZHdLRKsGZr2CsxBcUxxeRgsT5HI++dM7alWJYspAFWVAeWdSFDF7sABriAvgCADoK1tnump+mStwtN91qMQiyFVReKYcEFSZI8wTo1Tabo2KHo0kU/guZggFsQ3LERnIEedCbp26NEJDSX/AJjCoFZgcHuyVhRPZkkrkd2jLR3Rqo1gQcOPVLKQQYxHuUgGQMzHEkAtt9jualT1iyosEIjrcyrm0xACsZuPnutOFA0zudjuGgLWpgZvupk3XXYwQAACoB5NpJ+NC3+x3D1GbFgkIt8DI9zAc5yRPtAGJaS0U3eP6GBjkKxx4EkRB/WRoF6/SKzeoVqU1ZwqllUjCXdxAjvYtbzheDMQunSNxTUqtZYAMEKbjMfsQAYieQI7Ro1WhvKjQWoooJPbcS2VtJ+w7mK8MbQcXSfquzqsI/lGlHcGuuZjHAXIgyQAckD9QCG22W4ejSDVlpuSGdbAcACEBZuYBLEyZJg40R6DrkuKlWLaZ9O21mDAkkEyoButP5fk6ZqbfcABVZAAoEtLOSLckgRwGH3Jn7aEu23LYNWkJwWVTcsmTbKxIGBI8AkcggzT6SZYiqVvILWqFYxIJZhksRaJ4FoxGNDqdGa6VrVUUcIkBcsGMzMkkHMfiMakdjWDgU3ppSUBQpBckSCSZA7j3CZPMmdDfZMIW8KrFmcCR7habAIIAJkH5J+2gpN/0r1GdGqVAtMhqjzb6lRgmfgKiKLeYZse3NP1LoLisrrULKFIactkyFnJjkmfsP00NfY1zN9RZgqCEP7jMTOePA0juenVIMvI89tv/Od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Franklin Gothic Book" pitchFamily="34" charset="0"/>
            </a:endParaRPr>
          </a:p>
        </p:txBody>
      </p:sp>
      <p:sp>
        <p:nvSpPr>
          <p:cNvPr id="45062" name="AutoShape 6" descr="data:image/jpeg;base64,/9j/4AAQSkZJRgABAQAAAQABAAD/2wCEAAkGBhQREBUUExQUFRUVGCEZGRcYGCAYGBoeGh0bHCIeHhwYHSYeICElHRwZHy8gIycqLC0uHCIxNTArNSYrLSkBCQoKBQUFDQUFDSkYEhgpKSkpKSkpKSkpKSkpKSkpKSkpKSkpKSkpKSkpKSkpKSkpKSkpKSkpKSkpKSkpKSkpKf/AABEIAKAAoAMBIgACEQEDEQH/xAAbAAACAwEBAQAAAAAAAAAAAAADBAIFBgEHAP/EADwQAAIBAwMDAwIEBAQFBAMAAAECEQMSIQAEMQUiQRMyUQZhQlJxkRQjM4EVYqGxcsHR4fAWJKLxQ4KS/8QAFAEBAAAAAAAAAAAAAAAAAAAAAP/EABQRAQAAAAAAAAAAAAAAAAAAAAD/2gAMAwEAAhEDEQA/APWt3snJEWf3Jx/podKgygyFGcQDMf38nx4/fT1RiCwmc/tOs71LqNaqHFB1o00Yq1dkNRiwwVpUx7iD2ljiZAVoMBdMvb/bJ1k/qffbmiB/DUDW8sxqLTQZ9stJJ84EDVbQp7l/V9Heb016IDmjuaSU0qIZiIQYJVgGDYIyNX262ioGNWoyUyQXuZbCf2kSYJ8Y4yZDMfSHXN1W3FSlW2wphDDOHBUHkDMMZEZEjzxreAhFnmM4yT/31nf42km596j1PMyXKgg5+YUj/wDXU+p9epLRJWohEXXAg9sxdOQeP3EaC2ouTUOBA8zyTz+w/wB/tqs6hQqVKvbUAtYFxbIgGbRnkjkni79NKdK6jRZWqipcCQC/M/lpqAM+6e0eZ86sf4imK4ygdgQBwzADE5kgQc/Y6Bv1e0KJBc245XBP9jaD+41U0N01WwllUXtIAIDIO0ZYzJcqARzH6jVy1JagW7tIZWVg0EkSCPBzx99T3iJcO1WduLj4U8yRyJB/U6BLb1oq+mRiMNzn4OP+fx86HXVQ0ysznPz/AODVqsAycY+dQqVVIGQM25xn4z5OgqAkAQfcYgH/AK/GldzQdT/UMQTb4gcnWhpUB+EjGCBHPn9CNDr0uQxkHAxx+v8A59tBV0NwxVTkyBHzxMEeD8jQAzNI+T/ppPr24qilVanVakyYRRTVxUaQoUswIy5VYBUjnPiHSepl/UL4scUwQCC7CFYgE/iqBwoPhSTgaCg6kK+33aejJpwQyljFUOy3CRJlSQR5HdnMa0tfcFUZQ0sq3FZ4HI+ZGImNZjrXS94KgqB7kdO5HImmQVwPaebluHbxxga1fS3RKKp6isyICxvBOO0kmZw2JPn76DPUN0tDYpDj1ai3ASocXzUCS/EXFQzcRP21R9O6gtFfTO4pXBQ7P6itdUiWlpkyZz+mvQdxvKT0y16sse6QRx+3n/XWO3ezpU6ly0qIH5lRFMGBgxzxoPbK+2JAIOR/r+sf76822/Ud3s6S0a1HcH0nPp7mhS/iUdSzf1KYIdXhiCMZyDr0vd1SqEiCY4MgfuAY/bUkQD++gyPStxUrH1CtQzALHbnaoAJIJWqzVGiTABiTx5H3XOkuyVzcvei00MkEKT/NGFNpbu7xOLMdutP1G8Un9JVZ47VLWAn7tBj9YOswm03ZRmRaK1Hgn1CxYQfaYkQAzWgYx/mwFRuvpD1qy9yotMKtJV/AMhmB/NZFNPCCW5ODbr6ED0atICmqMVFO0vC0lj+WR4mamRJJcsc6+2tXe+rSov8Aw6kMWcICw9ILA9wFssSP/wCYkTq03G03L3BhtimbUa83SpEMQIgz97fGgo9r9Hy1am7yh9I0xwaQpm61ABCgsoNwzGIwDqdTpFdKwKOpao4DypxSX4J8iYt8k3fOrFtluqaIRUpFlpBHchiZAHd7c5nPOAYy2h0/p2rFWoK816iqEeTZ2zkoMZnhePGc6BP/ANL7j1atRdyqM8gEU7iglYi4xIAGYAwMc6f3XTD6pN9oFljkC6SwJRLjHhyYAzUUQbNB2/S91TQotZWYj+obywJEFriTgGYEEiE+51PebDdLRciqjPbAFOgHYgcKPUcXEe7J5nJwdAKv0itaBV3ZtuViQgpnDhoksRBIUR92wZEA2HT6nqVmNVmWmLKAC9tNgpBZFYkkiVUSclW+Z03vehV6xpmo9KKZwr0zUJ7bbnAYIz//ABAYxk4V2X07ulRf/dshuYuDTFRnZm9zMWwCJ7QcdonEaBrafTzELdUKAWn01AlCuY9T3FhhS05F0zIOoVOmvUatfuKq0/WaAHUACALVeSQJyVMEZH309sOlVKaMh3AZ3JdmttaGBBYQ2GLcNwAAABbOgP0WoVKmsiENKsiWkSgQSJHJv5mQQJxoGa3Skq+iS5K0z6gHhyohSfkAmT8kDjVSv0hTsVWcuQIMjDFp9ViJ5qLKz+ATGSTp/bdNrUxaNyuM/wBITxALEsSfEnzHOq/bdPq1aRD7hasv70AC2r82sc+TBGQOBOgIv0stR29YiorOXcWwXHKoxn2rC4GDaJAzP1P6XSkv9QL/ADWrM1iIGm628cdkqQeJRTGur0qopQnd2mSg/loAVYHsUFuZ7pEk2piAbnNx0qq7MV3TqpiE9NWUABgQZyZLAmIm3QZ7f/SqU6JDVyaZshWgAVEM3KZ5d+9hksT7s6x9TpNRSp/ii4kNay8wJJw0kEkY4iNbHrHQYRFO5KhAKdMlQSDAGLjlpAhjNox5J1j+s9NdqrO1V0BcQFUFwnHgkj8XHg586D3s0CXyJWeG/TwIiPHzk6ajS6VmDEPaBIsMxcSMiJ5EaJQckZEf3n/bQImpUF+LwhwFi48GMwJj76qXrbhKjn+HLQWVSKqiVwR2kjkyP7ci7F4tMiq35WAP9xg/8tVO53lcozJQqByDbNrZzaCCRgxB+J/voF22Nasl70kpVlEK6vdkxJ4m2JBByfEHOh0qdelTIgVT+G6rcWIugRBMkRMn54A01vNxuPV7AQoIlYHcLSW7i2O6AMePEyR7rdbp1Pp0jTPzcjP54U9tw8yY5+2gHtqG6/iAagp+nkErUkAELwhWT3Bj9pAmJ0ru+j1cOVUUywNSmXuVBMMy2wSxUsT4gqIwdM1j1BXLBKLLYvYW/GBLEEx2lpAJ+BjnXUqbxkF9KgpMXD1CwElQwx7oAcjPlcYMgruOk7l619tI+m00JqGBMiWtA/Dyuc+c4M3Tt0XMVKPpsYt7x2BYhY4aSzGD5Ak2g67tBuFqMuIViEBcWtTCwp4kEHJ85HjgdSvuKxIRaagEMWJJUji26RJZg3xCgHNw0H1XoldqdJfVC+mCWMk3SSVST3EKIF57iPvOhNsK96+ruKIF0hZsJ/CCJ85aPAaI40den7kuGD0kICr2lioQxK2GAeCQZkXRIjXNz0GpESjgMI9TucgRn1AoYTAEZgTkzgIp9O7gV6VT1aKBQBVNNCHZV9QimL57L6kxM9k+YC1P6ZrXip6tNXPvIBa7MsRcInCRgQEA+Tqydd5BF238QSGA58j7/bifMZF1TpFeo6OlZFZFMCDFx/F/aY/QZ9xgBP0Z7GBeXdyajgGbSbgqZxFqiDIgedI/+lXHaNx/LYktSNMEOSQZYggkgBFM8i6ckEOuN2oJatt2I8JTYxkG2LpmMZ+Z+BpNX3NWkSu5pfzACjekVKiDJtOSZEwfykY50C29+inqo9Opur1KW0lain8r2SVKkMDClQVKwCOYyZaVRGp0V3a1HBW8MoDlQTcRBiTKrEGPtOip9P1jVSpUrobanqC2nYQtsWXTNplrp5xxA0rQ+m3pipV/i8OzuzlYtBi5RLSqKwZgDwbeYMgknSnrerNZmIqsoLoCAFC3gD8Cs/5pJVQMg5y+6+n2Vwxr1PWp8MUDFAcwfFxn2gyB/pqd/tq1OmFp7h7Q1zBKYNi5imBJaSSi2sS0XSRzrM7TplRe56oqLJLMFIZjJkMGiG5n40HvPoLIMccfbxj4xjU9d1EHQK9SqWozwTapMKJYxmABycYHnWa3PV9xTpmpTVqoKgmxSUQguCV8uJGfBhTwdaXqbhKTkqWEdwHMHBOM4EnGcY1V7TrAgBlYLAsWmhZShGJgECLXwDBA+4GgT31bcVALKTg3TdCww5gjwIuFwkyF/Nqi6jW6ghplgwYiSlIXLc7ABWqfCWsSxERUGDGn+o9drUgGpUdxAM+naIIIMC7gSQP0uE4nTtbqG7Fw9EsyMOEw6tcQRm3AgHOTPtEEgNKm53dK/volXqWemwl7QVBN+IPcByJKt40ULvVpsLVZmnJIgQYxnggggGYCnydM7be1wyhqLkPyxIAU4x82iHM5Ptx3YAd3XrV3RUamlLuORdUHcFXKwlxBaQSQoU4vwEDQ3VpQLTf8rPUN4InuJA5MDEeTkgZX6t0mvXuRrF7WUeUqhgklgVNsWkW5J+YEaZondLDBLrqaSHewK4uu7RJAyBAJ9oOSTru8fcVjijaFchf5oWbSCKkrnIMhfFrg5I0AqnTdzE+pTUD2gSoBDIR4PIBT7A8HOmNxtdzcltdAqgBgVJJMCW+2ZiOJ86FT3e5vWmyUVckXkNd2CTcRgx4Gfc3Gp9U21cy/ZCAkLLkSGkG0LLMAFIHzgYmQUr9NqRYrKeSeyVBYRAUmD5lTgST5A11tnuZVfXZjALOUUKLeO0ZJYxcOIuyMaNt9vuQsr6VMsLmJWTcV/FHJBiTn2x5wnU6ZXdQjPSKRlTebpH4iTmDJHyTMC0aAdf6Zdl/qktCzUIIZnB7mZlIkWqlo/CVnuOo7b6YKkA7qrJAMKFE223RiQCFE/AgcTNpR2Nc2CpWFowwRbS3bESRIkkmRBFqx50FOi1QV/wDcN5k25YtE8tx2gD4BbJMEAr/gNRAqncO6B73arBaFjAYEAZkgWkcH8OTN9OU7mJd3Dm5lLdjmQRhY/KIj403V6fVYLNbKz3FBBORJAaMCIH6nyIrNxsqo7DuTBA7EpqrWqokJ3YJ+fsPvId3/AEOmzFr6gkgwrkDtugY/4ifmQJmANZDqu3pA2h3Ap+62pbJYyS0csTOP21qN50G8z6tQNcDKwswZIjiT4YAWyYmZ1ieqdBpX00FZpLNbYUWSQZACiGiDmSeQTkyHvWvtfa4ojQcqOAJONUHUvrOhSWVcM3xmB8k4+J/XA86v3iM8ffVVuerUqYJeojTLIogkwOFH4j/r+2gU6p1unhc3PAVbWuMgEgiMEKQSD854OqTpn1iTVdCtWymwCkUyxqTKnJgQCCZGSBj41oV66hU3EXXWleLWibWbiVGW5AxzI1U7jqlIFSHUdpZjJChVJByQDyrQI4VjwNBZDqlVKYvo1SzgsFAutBJhWYSLgMmP0HiQU+pVKNMu22a9yzlUzxAAYiQXKjEYwB50rtPrJWWwKzOGtK2kFeCS2PC+BmWVeTq32/WKbhjJAVbyxUxaPI+cZx9tAlu+p1mS1KFamxE3QrWicESYLEZg+TB0ruau8D0ygUgBVdQuHdlNzB5lQrWiADgt9iZ7jqdcVTIcIFIKKvqXEsLXWIInuwTxlogBj7zqTj+lRqMZM4tMLxF35jAk8CSeNAGoNxlqVGmrZulwWM2gH7kcxx2x5nUa/VKxNOmqqrMpm95qKFHuJIifwyQRcw5AI01U6jWNxag5BPaAyhoUjJzMn3BR4EczP29r1SixRDkqSwLhD5IUeCZ54AnE6CsSluaVqq61GI/mFyxEiYIBJIwQTkyRgCIPV2m7aoGNWjYrLFqnKcubTgsQAgkwoJbk4l6W5vYhQCUUC5xUtdiJYRHYqzInJXxyQV9nvGChGCYyS0shAMFow5ZiAQBACtjK6BvbbPcyzM9MM8EEAm3yQLhBH4eBAJPIy09DcQw9WkZUBTaQQZyWgR7eIwD4I1yht6ivMkDPY1QsDdB+8WkHI/N8a7uqddixDoi5gKDzcCpu59oII/FP4dAonT9ylMzuA7gG2acAm0AFgGzwSR9xHGYr05iCytYahLHsAYk2jJOZADAfErHtEnq7es6qC6+1riFOWJgYEdoWfIM5zoNDo9VYioCUUIGsAIUTaPKiJBx5Uc8aBLqPRWKOjV6jIwIIxJDc5GOAFAjEHmdYvfdKpneB/VdWntpqQLvJBYy3cykk4nA8DWt6vT3a0601F7QLCtO5mmJgA+4sbV8AZM+KLonT3ow1eGrFRc5HfwOyQMgcE4BMnzoPZNfa+1w6AW6pBkKsoZSMqeD+ukNvtKDyFpUyENoNot8ggE/qy4+40/Xp3oRLLPlTDD9DnVbudjQorcVMGAACY+OJ4zJOgMj0GJUqgK3CGUA5tLQD4NyEkckjQt/uKSxhHYgWUwFuYm6Inx7s8AXH50lV2u3qLURqTp6YDmeWWoZPkmCVZDMEBSMCNH29Oh6gqE00JBCIYUgwb8HzCwfgKfvoEaPX6SsxPZYgqEki1xBLFDgtaFJmBIgjkaco/UVMVihYSBkzwTEKByWIIJ+JXywGjGhtgoxRtCgD2ntjAB+IOI1wbPbov4QjsRzyzk3d3NxbzM/sICrr/WNOxnphnUe1hw3bMqvubLKoAEsZgG06PX+oKdOpZU8wVsVjhp92MRBM/AnGJIm9Q1VC2CmQStRGVlASJBEAIImDJwp488pfUlFDb3KckM8KCAAZOZUZjI0CO3+pblqE0qoNMyJU5mSFkSQwUXERgEDJ0l/j1YkIlGo1UizgelTaZirntYKbiJ/y+QdX3VevIFAVu8tbwSFsIuJ8lQSFgckgYzCO161SLotMCazXQFtwRNxAEliPn8rE+3IJbTrm4aqwG2qPRgBKmO4AMGc8e5goUAARJ+Bo286xuaaLUNKQ5BFMMAVUAYkiWqVGPasQAMwQdWH+PUmVrbsXC702K9uScDI+PmD8aU3HUXikzbdmZQW7RdDG5VVJI7mEtLYVTnJGgDuF3cKVYXBpYGJMMe1fwhfaAxklZJEgAlFfdv8A/io05HBf1M3DIiAVsukc3RyNT3nVmW4GhWY4ACxkmfxA4jsMzi//ACtAel9WrMgL7aosyTlZ5OLZMdvAkn2gxOAOP4j1Af5KoSCwElvF2eCeRwPaMmcdo7bcFldjTuFw5Jw84AGMQpBHMmY1Dpe4qkd1AoQ0e+cXRgnMBIP3Jj76bXeVvTIWjbUtJW95WS0AFlB4mSPgACZwCG+G4thXoq5ByVYiYx/5/wBNY3r+03EAmolaWAgoVQA4LMAeAJP6nxIjcGtuES30lYgYd6oBc5y1oNsnIAJgY8CaDqrVS3dQSJM2uC4EE4JgchP/ALGA9IpXZujnEfH3nzM6kwPg/wDPUK4Y4WM8zP8AbA5z9xpKru3S1ZD1WwAqkUweZY9xURnJ/wB9AeqRUDUmJBIzaYlSYweR8HyJ/Q6r6nRdvSktfJJbLsSSSD2ieZsgAeF+BqVLbDcXMHPplLA6m0tJF5BHA7VAI/zR4OgnZbYqzeq49IC5zUYFQLo7j/xMQfuD8aB3cbKglOoWEKYLGTPb3DIzgyYH30rW29CtKqFumCSJMAISVJ8wVF3ifk6Y3HTaKocMFkuQs5JW32qM4jEHS2z6RtVC1lN98Mrli10m6RHMnuP/AGwEl2e2uZQlMtAJxiGm0cx+EkKPH66Huul0q1H0q1KmUz2zjMzDAgryZI+dOVegUCAppArJPwASAPn4AH6frpWv0CkGZmWkaYE2MuAZLM5YnM9s+BboGdrR29MNaKSiFVsiIgkAyf8AMTnkHVf1Pr20om26kGg8AMVVRBJgcC0L+to8jRtmlB6ZX3dxZmKWd7HHuGDntHwR/fu52lAugakhYyVFgntIN2OIKoZOJt8xoB0up0ryCIc2gsT7iMgfeLhxiX+Z0J/qGhey3/0ibjBtWAJluD7gPPdjnTr0097KoIE3ELIwSTcOOWkz8/Oq5N3RrU7aYpm7NtRYUhrXuKkZBDq0xksJgnQSrfUCGFputwUszPIVRMDHJk/HiT8Sv/i9INWqBnZVK025PeATaiAYNphvkgfGn6u/pU1yQTANiFS7SD7VmSIVjA5CHmNTr9SpC/vBNPDAGTOMR8ksoA83DQU28+oAoZxSquqKWLqATIMBVUmSWwQPgzodLr5rOtOlRckkX1GW1FWAzHmSwlVt+W8gHTp69RRZZ1FQrJph7m7QDCj5yuePPAnUafXaYcJxmRJEQZlgfxC8FJHJ4kaCFD6jJAI2u6AYF+6nBAEgSJmTBMcjExI1LfdfqIQE2leqWiIhbSSIDTwIIYseM4wdEp/U1G2WIXuiCZiDBJIFsDEmfIHkaJuPqSkCQrB491oLFZMDAElieFAntY/hOgq6vWa9iztaxcjOAqhuB5Jt+/IAHM6z6dWd7xVS1lYK0TaCyq0SSSSJExgTGedX/VfqAE2qwQK1QMxBZh6UAhRaVJPugx258jVJ1DqFIVAByXMCMDksf3GT8kaD0Kr/ABU9tKgDxJrOYH/CKQ/3Gu7Xo1Qz/EVvUBJNiJ6VOJ4Ilmb73MQfjVtrg50A69ElLVIGIysiPOAR4kaz6/SZDMq1XFOVYTDksoIB7pyObjkm2ICCdBvL7G9O2+O27ifv/vpCntazVEeoVW0n2MxBEDBU4ybjPItWJk6ATdALBZ3G4leCGAz8kAQcxgyMRwTqNb6ZUqoSrUUojKhmYLtcWPkzwQfHxotDZbgEsWpByCJCk+ZAJIBheMcycAiTOhT3BvJqIRbCQmLubzmSOAACJ0CtX6XVnDtX3JtQIB6kDlST2gEklZJJ8/HBG+nwVqIalS1ysdxNoSDALTyRn7QPGhbPolRWNSrWFSr6YQMVhRmS1swJhTjzPOIkvSIUsKpQ3MwYoJUscnOMyR94X4MgT/AaQkk1JJuYmo3xBkzxGP76B/gO3EeTFoYvLn3Ei4mSZZmP3g/hEGqdLeojhq1SHgQQshQD44kk3GRBgAjnSW2+n1RnjcO1UIqqTaxpWggMKZBUM3cSxHd/bQSXo1ABqSHgLel10qCYUgyAGIMxE5nnXH2e2NSxlpl2E2sZZlzOCZIwf1t824in04iurLVrCKnqEAhQ5AIh8SwuLsfJLZwAAhufpYVSalerURixj039OAS0SwEnstAUyBGOToLultaQqXCmt4AM+QDgGPHED9CJ50vXoUQoBA7WEDLS3cAIOWiWOeInxoey+nhTZmWrV7wQQxkgtguG5uiAJkCMASZFS+ntqrGwWsFgEOcLMQPEBmYfPcfnQTqbCktS/wBNA/MwBkXH+/uY/uRrlbqK0UuZQDPtCgXFQYPwAsA3EgKByNLP9N7Q1R2guvcBceR2zP2BticA5507uemU6sLUphgBaAciAVMHPDMqkg8250DO3CABCtMG2SgAjESYxgNGY/L9tfNu6YdVEH1DgiCAQt0GPkSQf+uQ09hRiAixER/wkGR+4JPk/wBtFo7CiCSKaKbSDAg2kZnOBoET1qnUJK+1TJeQB7YDfORwebc8ETTb/aUnd2JBOack4UAglVn/ADBSTnuH21dslEoDTRLSMELg+0gjyfGP8us11miq/wA2mt3qABIWBESSAIySAxnJKgeANB6hr7XBrugX34ew+lF/ieOc/wB4nST/AMQjQtrKSMtMglgTEfhC3ATmYzA051LerRpPUbhFJ/6D5kmBA+dVNBt3b7F9VouLN/KSSSVQAS1oJFxAJNpOMACipu7lJFG0kAjII5BIyZMlTH+Uj8UgfUg9WuNux/luLiFJDWJEkssEXuypb5Ab76Mzbi1lNMGMBg4VmhRmCCFLNMDgarY3FRhTkOtHtZmkLUeCQCAQTAKZB91xMQNBNuibhKtRqNRURwqhPFMICosAUjIafEWgZGif4fuFytVAYiCJDMFIDMSCebBHwpMkmBN6m4d6tMwgtlai8AkQAtwgyQxaZgR+YQrQ6fXpEMlqscsjNeSfxAQFWW7WviewyO4nQNUttuAsKyLbVwWBYtTHuJljDtyDxI4EmK1ehVgpHq0wPULCFLEgFSoctlsmpUPALMMRI1YbqhvCOypRU2kTacsYgxngg/reJ9uVOvNulVPTcBma2FS4lmJCjIgIi97PybDxI0C+56FUcS+5Usj3higDofcbTPZJCiBwgIzM6507oDEALWYpTClHcB1eoZZqoX7gqoIMQXjJnQ6/0c0AUqiqtPKFrmZnwfUqHliSMjOAFECZstv03cLAO5BVY/BDNhZkcDIaAMAHycgPtr0aqgcHd1KilbVuVQyz+K4ctEwcDgxjRKGxVIV3LLxYRAJJESMyAVUJ+XOTOArsK1VRO69sz6SKoLHiZJwuGtmZOTGgjpVTsZ9wQ5QJVKKBeRElWIlJhojAuPnJDtLpJVgfVeQB3KAC5mWuxEk5j7nxABE6YzSRXrCc4KgQM9sDiQCfkAjg6D/gjBCPXPtCjsUKoA4CzFpPjnAE4GibboardbUqXMIUyOybpKrwCS7SYzgeBoOVOkLOa1QMwsBL2sQATC8yR3t9ySfwiGX2iKpYuyqC7NntIcZmRkCQR+gHEjTFCgF7PUZiOFaGI4g8T2yMn82eRoO+6SKilS7gGDzkRkQT8HP7fA0CO5WjEszOqEE3sSJSM/qD58E51Q77Y0lYsoe9sklyZMRJHE9oHHgatK2xpKrt6jWkguzNAFgtjOFAGPuYOZ1Sb7Yo1pSq8N3Kb4JU5gA+P1+dB6rruqV69Si5MN6akB7jdIaIdDMgAyCD4E6udAt1EgUzJAkgSRMEkQcgiQYI+8aVp7p1FtgugQrVBJxEzGczJ/00z1XdNTpM6IXKwbRliJEwByYmNV216hVVATTapcQVJFhAciAQRMjN08QOZ0DvVEqlAKWCSJM8KMmOMtFs+Lp1U7Pa7qggVaVIiWhVchRLFrjdks12c4g/mw++/riI25OT+IAR+E5zmROMQ3OJlv8AcVw0U6Vy/N4XJtyOcCW5Hj9wBSbd4LLR8AqCZiSSQSebSoj5BMwRpPe0dzUqtKAUgCFAqDuwOSMiT+mFA5J0XZHdLRKsGZr2CsxBcUxxeRgsT5HI++dM7alWJYspAFWVAeWdSFDF7sABriAvgCADoK1tnump+mStwtN91qMQiyFVReKYcEFSZI8wTo1Tabo2KHo0kU/guZggFsQ3LERnIEedCbp26NEJDSX/AJjCoFZgcHuyVhRPZkkrkd2jLR3Rqo1gQcOPVLKQQYxHuUgGQMzHEkAtt9jualT1iyosEIjrcyrm0xACsZuPnutOFA0zudjuGgLWpgZvupk3XXYwQAACoB5NpJ+NC3+x3D1GbFgkIt8DI9zAc5yRPtAGJaS0U3eP6GBjkKxx4EkRB/WRoF6/SKzeoVqU1ZwqllUjCXdxAjvYtbzheDMQunSNxTUqtZYAMEKbjMfsQAYieQI7Ro1WhvKjQWoooJPbcS2VtJ+w7mK8MbQcXSfquzqsI/lGlHcGuuZjHAXIgyQAckD9QCG22W4ejSDVlpuSGdbAcACEBZuYBLEyZJg40R6DrkuKlWLaZ9O21mDAkkEyoButP5fk6ZqbfcABVZAAoEtLOSLckgRwGH3Jn7aEu23LYNWkJwWVTcsmTbKxIGBI8AkcggzT6SZYiqVvILWqFYxIJZhksRaJ4FoxGNDqdGa6VrVUUcIkBcsGMzMkkHMfiMakdjWDgU3ppSUBQpBckSCSZA7j3CZPMmdDfZMIW8KrFmcCR7habAIIAJkH5J+2gpN/0r1GdGqVAtMhqjzb6lRgmfgKiKLeYZse3NP1LoLisrrULKFIactkyFnJjkmfsP00NfY1zN9RZgqCEP7jMTOePA0juenVIMvI89tv/Od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Franklin Gothic Book" pitchFamily="34" charset="0"/>
            </a:endParaRPr>
          </a:p>
        </p:txBody>
      </p:sp>
      <p:sp>
        <p:nvSpPr>
          <p:cNvPr id="45063" name="AutoShape 8" descr="data:image/jpeg;base64,/9j/4AAQSkZJRgABAQAAAQABAAD/2wCEAAkGBhQREBUUExQUFRUVGCEZGRcYGCAYGBoeGh0bHCIeHhwYHSYeICElHRwZHy8gIycqLC0uHCIxNTArNSYrLSkBCQoKBQUFDQUFDSkYEhgpKSkpKSkpKSkpKSkpKSkpKSkpKSkpKSkpKSkpKSkpKSkpKSkpKSkpKSkpKSkpKSkpKf/AABEIAKAAoAMBIgACEQEDEQH/xAAbAAACAwEBAQAAAAAAAAAAAAADBAIFBgEHAP/EADwQAAIBAwMDAwIEBAQFBAMAAAECEQMSIQAEMQUiQRMyUQZhQlJxkRQjM4EVYqGxcsHR4fAWJKLxQ4KS/8QAFAEBAAAAAAAAAAAAAAAAAAAAAP/EABQRAQAAAAAAAAAAAAAAAAAAAAD/2gAMAwEAAhEDEQA/APWt3snJEWf3Jx/podKgygyFGcQDMf38nx4/fT1RiCwmc/tOs71LqNaqHFB1o00Yq1dkNRiwwVpUx7iD2ljiZAVoMBdMvb/bJ1k/qffbmiB/DUDW8sxqLTQZ9stJJ84EDVbQp7l/V9Heb016IDmjuaSU0qIZiIQYJVgGDYIyNX262ioGNWoyUyQXuZbCf2kSYJ8Y4yZDMfSHXN1W3FSlW2wphDDOHBUHkDMMZEZEjzxreAhFnmM4yT/31nf42km596j1PMyXKgg5+YUj/wDXU+p9epLRJWohEXXAg9sxdOQeP3EaC2ouTUOBA8zyTz+w/wB/tqs6hQqVKvbUAtYFxbIgGbRnkjkni79NKdK6jRZWqipcCQC/M/lpqAM+6e0eZ86sf4imK4ygdgQBwzADE5kgQc/Y6Bv1e0KJBc245XBP9jaD+41U0N01WwllUXtIAIDIO0ZYzJcqARzH6jVy1JagW7tIZWVg0EkSCPBzx99T3iJcO1WduLj4U8yRyJB/U6BLb1oq+mRiMNzn4OP+fx86HXVQ0ysznPz/AODVqsAycY+dQqVVIGQM25xn4z5OgqAkAQfcYgH/AK/GldzQdT/UMQTb4gcnWhpUB+EjGCBHPn9CNDr0uQxkHAxx+v8A59tBV0NwxVTkyBHzxMEeD8jQAzNI+T/ppPr24qilVanVakyYRRTVxUaQoUswIy5VYBUjnPiHSepl/UL4scUwQCC7CFYgE/iqBwoPhSTgaCg6kK+33aejJpwQyljFUOy3CRJlSQR5HdnMa0tfcFUZQ0sq3FZ4HI+ZGImNZjrXS94KgqB7kdO5HImmQVwPaebluHbxxga1fS3RKKp6isyICxvBOO0kmZw2JPn76DPUN0tDYpDj1ai3ASocXzUCS/EXFQzcRP21R9O6gtFfTO4pXBQ7P6itdUiWlpkyZz+mvQdxvKT0y16sse6QRx+3n/XWO3ezpU6ly0qIH5lRFMGBgxzxoPbK+2JAIOR/r+sf76822/Ud3s6S0a1HcH0nPp7mhS/iUdSzf1KYIdXhiCMZyDr0vd1SqEiCY4MgfuAY/bUkQD++gyPStxUrH1CtQzALHbnaoAJIJWqzVGiTABiTx5H3XOkuyVzcvei00MkEKT/NGFNpbu7xOLMdutP1G8Un9JVZ47VLWAn7tBj9YOswm03ZRmRaK1Hgn1CxYQfaYkQAzWgYx/mwFRuvpD1qy9yotMKtJV/AMhmB/NZFNPCCW5ODbr6ED0atICmqMVFO0vC0lj+WR4mamRJJcsc6+2tXe+rSov8Aw6kMWcICw9ILA9wFssSP/wCYkTq03G03L3BhtimbUa83SpEMQIgz97fGgo9r9Hy1am7yh9I0xwaQpm61ABCgsoNwzGIwDqdTpFdKwKOpao4DypxSX4J8iYt8k3fOrFtluqaIRUpFlpBHchiZAHd7c5nPOAYy2h0/p2rFWoK816iqEeTZ2zkoMZnhePGc6BP/ANL7j1atRdyqM8gEU7iglYi4xIAGYAwMc6f3XTD6pN9oFljkC6SwJRLjHhyYAzUUQbNB2/S91TQotZWYj+obywJEFriTgGYEEiE+51PebDdLRciqjPbAFOgHYgcKPUcXEe7J5nJwdAKv0itaBV3ZtuViQgpnDhoksRBIUR92wZEA2HT6nqVmNVmWmLKAC9tNgpBZFYkkiVUSclW+Z03vehV6xpmo9KKZwr0zUJ7bbnAYIz//ABAYxk4V2X07ulRf/dshuYuDTFRnZm9zMWwCJ7QcdonEaBrafTzELdUKAWn01AlCuY9T3FhhS05F0zIOoVOmvUatfuKq0/WaAHUACALVeSQJyVMEZH309sOlVKaMh3AZ3JdmttaGBBYQ2GLcNwAAABbOgP0WoVKmsiENKsiWkSgQSJHJv5mQQJxoGa3Skq+iS5K0z6gHhyohSfkAmT8kDjVSv0hTsVWcuQIMjDFp9ViJ5qLKz+ATGSTp/bdNrUxaNyuM/wBITxALEsSfEnzHOq/bdPq1aRD7hasv70AC2r82sc+TBGQOBOgIv0stR29YiorOXcWwXHKoxn2rC4GDaJAzP1P6XSkv9QL/ADWrM1iIGm628cdkqQeJRTGur0qopQnd2mSg/loAVYHsUFuZ7pEk2piAbnNx0qq7MV3TqpiE9NWUABgQZyZLAmIm3QZ7f/SqU6JDVyaZshWgAVEM3KZ5d+9hksT7s6x9TpNRSp/ii4kNay8wJJw0kEkY4iNbHrHQYRFO5KhAKdMlQSDAGLjlpAhjNox5J1j+s9NdqrO1V0BcQFUFwnHgkj8XHg586D3s0CXyJWeG/TwIiPHzk6ajS6VmDEPaBIsMxcSMiJ5EaJQckZEf3n/bQImpUF+LwhwFi48GMwJj76qXrbhKjn+HLQWVSKqiVwR2kjkyP7ci7F4tMiq35WAP9xg/8tVO53lcozJQqByDbNrZzaCCRgxB+J/voF22Nasl70kpVlEK6vdkxJ4m2JBByfEHOh0qdelTIgVT+G6rcWIugRBMkRMn54A01vNxuPV7AQoIlYHcLSW7i2O6AMePEyR7rdbp1Pp0jTPzcjP54U9tw8yY5+2gHtqG6/iAagp+nkErUkAELwhWT3Bj9pAmJ0ru+j1cOVUUywNSmXuVBMMy2wSxUsT4gqIwdM1j1BXLBKLLYvYW/GBLEEx2lpAJ+BjnXUqbxkF9KgpMXD1CwElQwx7oAcjPlcYMgruOk7l619tI+m00JqGBMiWtA/Dyuc+c4M3Tt0XMVKPpsYt7x2BYhY4aSzGD5Ak2g67tBuFqMuIViEBcWtTCwp4kEHJ85HjgdSvuKxIRaagEMWJJUji26RJZg3xCgHNw0H1XoldqdJfVC+mCWMk3SSVST3EKIF57iPvOhNsK96+ruKIF0hZsJ/CCJ85aPAaI40den7kuGD0kICr2lioQxK2GAeCQZkXRIjXNz0GpESjgMI9TucgRn1AoYTAEZgTkzgIp9O7gV6VT1aKBQBVNNCHZV9QimL57L6kxM9k+YC1P6ZrXip6tNXPvIBa7MsRcInCRgQEA+Tqydd5BF238QSGA58j7/bifMZF1TpFeo6OlZFZFMCDFx/F/aY/QZ9xgBP0Z7GBeXdyajgGbSbgqZxFqiDIgedI/+lXHaNx/LYktSNMEOSQZYggkgBFM8i6ckEOuN2oJatt2I8JTYxkG2LpmMZ+Z+BpNX3NWkSu5pfzACjekVKiDJtOSZEwfykY50C29+inqo9Opur1KW0lain8r2SVKkMDClQVKwCOYyZaVRGp0V3a1HBW8MoDlQTcRBiTKrEGPtOip9P1jVSpUrobanqC2nYQtsWXTNplrp5xxA0rQ+m3pipV/i8OzuzlYtBi5RLSqKwZgDwbeYMgknSnrerNZmIqsoLoCAFC3gD8Cs/5pJVQMg5y+6+n2Vwxr1PWp8MUDFAcwfFxn2gyB/pqd/tq1OmFp7h7Q1zBKYNi5imBJaSSi2sS0XSRzrM7TplRe56oqLJLMFIZjJkMGiG5n40HvPoLIMccfbxj4xjU9d1EHQK9SqWozwTapMKJYxmABycYHnWa3PV9xTpmpTVqoKgmxSUQguCV8uJGfBhTwdaXqbhKTkqWEdwHMHBOM4EnGcY1V7TrAgBlYLAsWmhZShGJgECLXwDBA+4GgT31bcVALKTg3TdCww5gjwIuFwkyF/Nqi6jW6ghplgwYiSlIXLc7ABWqfCWsSxERUGDGn+o9drUgGpUdxAM+naIIIMC7gSQP0uE4nTtbqG7Fw9EsyMOEw6tcQRm3AgHOTPtEEgNKm53dK/volXqWemwl7QVBN+IPcByJKt40ULvVpsLVZmnJIgQYxnggggGYCnydM7be1wyhqLkPyxIAU4x82iHM5Ptx3YAd3XrV3RUamlLuORdUHcFXKwlxBaQSQoU4vwEDQ3VpQLTf8rPUN4InuJA5MDEeTkgZX6t0mvXuRrF7WUeUqhgklgVNsWkW5J+YEaZondLDBLrqaSHewK4uu7RJAyBAJ9oOSTru8fcVjijaFchf5oWbSCKkrnIMhfFrg5I0AqnTdzE+pTUD2gSoBDIR4PIBT7A8HOmNxtdzcltdAqgBgVJJMCW+2ZiOJ86FT3e5vWmyUVckXkNd2CTcRgx4Gfc3Gp9U21cy/ZCAkLLkSGkG0LLMAFIHzgYmQUr9NqRYrKeSeyVBYRAUmD5lTgST5A11tnuZVfXZjALOUUKLeO0ZJYxcOIuyMaNt9vuQsr6VMsLmJWTcV/FHJBiTn2x5wnU6ZXdQjPSKRlTebpH4iTmDJHyTMC0aAdf6Zdl/qktCzUIIZnB7mZlIkWqlo/CVnuOo7b6YKkA7qrJAMKFE223RiQCFE/AgcTNpR2Nc2CpWFowwRbS3bESRIkkmRBFqx50FOi1QV/wDcN5k25YtE8tx2gD4BbJMEAr/gNRAqncO6B73arBaFjAYEAZkgWkcH8OTN9OU7mJd3Dm5lLdjmQRhY/KIj403V6fVYLNbKz3FBBORJAaMCIH6nyIrNxsqo7DuTBA7EpqrWqokJ3YJ+fsPvId3/AEOmzFr6gkgwrkDtugY/4ifmQJmANZDqu3pA2h3Ap+62pbJYyS0csTOP21qN50G8z6tQNcDKwswZIjiT4YAWyYmZ1ieqdBpX00FZpLNbYUWSQZACiGiDmSeQTkyHvWvtfa4ojQcqOAJONUHUvrOhSWVcM3xmB8k4+J/XA86v3iM8ffVVuerUqYJeojTLIogkwOFH4j/r+2gU6p1unhc3PAVbWuMgEgiMEKQSD854OqTpn1iTVdCtWymwCkUyxqTKnJgQCCZGSBj41oV66hU3EXXWleLWibWbiVGW5AxzI1U7jqlIFSHUdpZjJChVJByQDyrQI4VjwNBZDqlVKYvo1SzgsFAutBJhWYSLgMmP0HiQU+pVKNMu22a9yzlUzxAAYiQXKjEYwB50rtPrJWWwKzOGtK2kFeCS2PC+BmWVeTq32/WKbhjJAVbyxUxaPI+cZx9tAlu+p1mS1KFamxE3QrWicESYLEZg+TB0ruau8D0ygUgBVdQuHdlNzB5lQrWiADgt9iZ7jqdcVTIcIFIKKvqXEsLXWIInuwTxlogBj7zqTj+lRqMZM4tMLxF35jAk8CSeNAGoNxlqVGmrZulwWM2gH7kcxx2x5nUa/VKxNOmqqrMpm95qKFHuJIifwyQRcw5AI01U6jWNxag5BPaAyhoUjJzMn3BR4EczP29r1SixRDkqSwLhD5IUeCZ54AnE6CsSluaVqq61GI/mFyxEiYIBJIwQTkyRgCIPV2m7aoGNWjYrLFqnKcubTgsQAgkwoJbk4l6W5vYhQCUUC5xUtdiJYRHYqzInJXxyQV9nvGChGCYyS0shAMFow5ZiAQBACtjK6BvbbPcyzM9MM8EEAm3yQLhBH4eBAJPIy09DcQw9WkZUBTaQQZyWgR7eIwD4I1yht6ivMkDPY1QsDdB+8WkHI/N8a7uqddixDoi5gKDzcCpu59oII/FP4dAonT9ylMzuA7gG2acAm0AFgGzwSR9xHGYr05iCytYahLHsAYk2jJOZADAfErHtEnq7es6qC6+1riFOWJgYEdoWfIM5zoNDo9VYioCUUIGsAIUTaPKiJBx5Uc8aBLqPRWKOjV6jIwIIxJDc5GOAFAjEHmdYvfdKpneB/VdWntpqQLvJBYy3cykk4nA8DWt6vT3a0601F7QLCtO5mmJgA+4sbV8AZM+KLonT3ow1eGrFRc5HfwOyQMgcE4BMnzoPZNfa+1w6AW6pBkKsoZSMqeD+ukNvtKDyFpUyENoNot8ggE/qy4+40/Xp3oRLLPlTDD9DnVbudjQorcVMGAACY+OJ4zJOgMj0GJUqgK3CGUA5tLQD4NyEkckjQt/uKSxhHYgWUwFuYm6Inx7s8AXH50lV2u3qLURqTp6YDmeWWoZPkmCVZDMEBSMCNH29Oh6gqE00JBCIYUgwb8HzCwfgKfvoEaPX6SsxPZYgqEki1xBLFDgtaFJmBIgjkaco/UVMVihYSBkzwTEKByWIIJ+JXywGjGhtgoxRtCgD2ntjAB+IOI1wbPbov4QjsRzyzk3d3NxbzM/sICrr/WNOxnphnUe1hw3bMqvubLKoAEsZgG06PX+oKdOpZU8wVsVjhp92MRBM/AnGJIm9Q1VC2CmQStRGVlASJBEAIImDJwp488pfUlFDb3KckM8KCAAZOZUZjI0CO3+pblqE0qoNMyJU5mSFkSQwUXERgEDJ0l/j1YkIlGo1UizgelTaZirntYKbiJ/y+QdX3VevIFAVu8tbwSFsIuJ8lQSFgckgYzCO161SLotMCazXQFtwRNxAEliPn8rE+3IJbTrm4aqwG2qPRgBKmO4AMGc8e5goUAARJ+Bo286xuaaLUNKQ5BFMMAVUAYkiWqVGPasQAMwQdWH+PUmVrbsXC702K9uScDI+PmD8aU3HUXikzbdmZQW7RdDG5VVJI7mEtLYVTnJGgDuF3cKVYXBpYGJMMe1fwhfaAxklZJEgAlFfdv8A/io05HBf1M3DIiAVsukc3RyNT3nVmW4GhWY4ACxkmfxA4jsMzi//ACtAel9WrMgL7aosyTlZ5OLZMdvAkn2gxOAOP4j1Af5KoSCwElvF2eCeRwPaMmcdo7bcFldjTuFw5Jw84AGMQpBHMmY1Dpe4qkd1AoQ0e+cXRgnMBIP3Jj76bXeVvTIWjbUtJW95WS0AFlB4mSPgACZwCG+G4thXoq5ByVYiYx/5/wBNY3r+03EAmolaWAgoVQA4LMAeAJP6nxIjcGtuES30lYgYd6oBc5y1oNsnIAJgY8CaDqrVS3dQSJM2uC4EE4JgchP/ALGA9IpXZujnEfH3nzM6kwPg/wDPUK4Y4WM8zP8AbA5z9xpKru3S1ZD1WwAqkUweZY9xURnJ/wB9AeqRUDUmJBIzaYlSYweR8HyJ/Q6r6nRdvSktfJJbLsSSSD2ieZsgAeF+BqVLbDcXMHPplLA6m0tJF5BHA7VAI/zR4OgnZbYqzeq49IC5zUYFQLo7j/xMQfuD8aB3cbKglOoWEKYLGTPb3DIzgyYH30rW29CtKqFumCSJMAISVJ8wVF3ifk6Y3HTaKocMFkuQs5JW32qM4jEHS2z6RtVC1lN98Mrli10m6RHMnuP/AGwEl2e2uZQlMtAJxiGm0cx+EkKPH66Huul0q1H0q1KmUz2zjMzDAgryZI+dOVegUCAppArJPwASAPn4AH6frpWv0CkGZmWkaYE2MuAZLM5YnM9s+BboGdrR29MNaKSiFVsiIgkAyf8AMTnkHVf1Pr20om26kGg8AMVVRBJgcC0L+to8jRtmlB6ZX3dxZmKWd7HHuGDntHwR/fu52lAugakhYyVFgntIN2OIKoZOJt8xoB0up0ryCIc2gsT7iMgfeLhxiX+Z0J/qGhey3/0ibjBtWAJluD7gPPdjnTr0097KoIE3ELIwSTcOOWkz8/Oq5N3RrU7aYpm7NtRYUhrXuKkZBDq0xksJgnQSrfUCGFputwUszPIVRMDHJk/HiT8Sv/i9INWqBnZVK025PeATaiAYNphvkgfGn6u/pU1yQTANiFS7SD7VmSIVjA5CHmNTr9SpC/vBNPDAGTOMR8ksoA83DQU28+oAoZxSquqKWLqATIMBVUmSWwQPgzodLr5rOtOlRckkX1GW1FWAzHmSwlVt+W8gHTp69RRZZ1FQrJph7m7QDCj5yuePPAnUafXaYcJxmRJEQZlgfxC8FJHJ4kaCFD6jJAI2u6AYF+6nBAEgSJmTBMcjExI1LfdfqIQE2leqWiIhbSSIDTwIIYseM4wdEp/U1G2WIXuiCZiDBJIFsDEmfIHkaJuPqSkCQrB491oLFZMDAElieFAntY/hOgq6vWa9iztaxcjOAqhuB5Jt+/IAHM6z6dWd7xVS1lYK0TaCyq0SSSSJExgTGedX/VfqAE2qwQK1QMxBZh6UAhRaVJPugx258jVJ1DqFIVAByXMCMDksf3GT8kaD0Kr/ABU9tKgDxJrOYH/CKQ/3Gu7Xo1Qz/EVvUBJNiJ6VOJ4Ilmb73MQfjVtrg50A69ElLVIGIysiPOAR4kaz6/SZDMq1XFOVYTDksoIB7pyObjkm2ICCdBvL7G9O2+O27ifv/vpCntazVEeoVW0n2MxBEDBU4ybjPItWJk6ATdALBZ3G4leCGAz8kAQcxgyMRwTqNb6ZUqoSrUUojKhmYLtcWPkzwQfHxotDZbgEsWpByCJCk+ZAJIBheMcycAiTOhT3BvJqIRbCQmLubzmSOAACJ0CtX6XVnDtX3JtQIB6kDlST2gEklZJJ8/HBG+nwVqIalS1ysdxNoSDALTyRn7QPGhbPolRWNSrWFSr6YQMVhRmS1swJhTjzPOIkvSIUsKpQ3MwYoJUscnOMyR94X4MgT/AaQkk1JJuYmo3xBkzxGP76B/gO3EeTFoYvLn3Ei4mSZZmP3g/hEGqdLeojhq1SHgQQshQD44kk3GRBgAjnSW2+n1RnjcO1UIqqTaxpWggMKZBUM3cSxHd/bQSXo1ABqSHgLel10qCYUgyAGIMxE5nnXH2e2NSxlpl2E2sZZlzOCZIwf1t824in04iurLVrCKnqEAhQ5AIh8SwuLsfJLZwAAhufpYVSalerURixj039OAS0SwEnstAUyBGOToLultaQqXCmt4AM+QDgGPHED9CJ50vXoUQoBA7WEDLS3cAIOWiWOeInxoey+nhTZmWrV7wQQxkgtguG5uiAJkCMASZFS+ntqrGwWsFgEOcLMQPEBmYfPcfnQTqbCktS/wBNA/MwBkXH+/uY/uRrlbqK0UuZQDPtCgXFQYPwAsA3EgKByNLP9N7Q1R2guvcBceR2zP2BticA5507uemU6sLUphgBaAciAVMHPDMqkg8250DO3CABCtMG2SgAjESYxgNGY/L9tfNu6YdVEH1DgiCAQt0GPkSQf+uQ09hRiAixER/wkGR+4JPk/wBtFo7CiCSKaKbSDAg2kZnOBoET1qnUJK+1TJeQB7YDfORwebc8ETTb/aUnd2JBOack4UAglVn/ADBSTnuH21dslEoDTRLSMELg+0gjyfGP8us11miq/wA2mt3qABIWBESSAIySAxnJKgeANB6hr7XBrugX34ew+lF/ieOc/wB4nST/AMQjQtrKSMtMglgTEfhC3ATmYzA051LerRpPUbhFJ/6D5kmBA+dVNBt3b7F9VouLN/KSSSVQAS1oJFxAJNpOMACipu7lJFG0kAjII5BIyZMlTH+Uj8UgfUg9WuNux/luLiFJDWJEkssEXuypb5Ab76Mzbi1lNMGMBg4VmhRmCCFLNMDgarY3FRhTkOtHtZmkLUeCQCAQTAKZB91xMQNBNuibhKtRqNRURwqhPFMICosAUjIafEWgZGif4fuFytVAYiCJDMFIDMSCebBHwpMkmBN6m4d6tMwgtlai8AkQAtwgyQxaZgR+YQrQ6fXpEMlqscsjNeSfxAQFWW7WviewyO4nQNUttuAsKyLbVwWBYtTHuJljDtyDxI4EmK1ehVgpHq0wPULCFLEgFSoctlsmpUPALMMRI1YbqhvCOypRU2kTacsYgxngg/reJ9uVOvNulVPTcBma2FS4lmJCjIgIi97PybDxI0C+56FUcS+5Usj3higDofcbTPZJCiBwgIzM6507oDEALWYpTClHcB1eoZZqoX7gqoIMQXjJnQ6/0c0AUqiqtPKFrmZnwfUqHliSMjOAFECZstv03cLAO5BVY/BDNhZkcDIaAMAHycgPtr0aqgcHd1KilbVuVQyz+K4ctEwcDgxjRKGxVIV3LLxYRAJJESMyAVUJ+XOTOArsK1VRO69sz6SKoLHiZJwuGtmZOTGgjpVTsZ9wQ5QJVKKBeRElWIlJhojAuPnJDtLpJVgfVeQB3KAC5mWuxEk5j7nxABE6YzSRXrCc4KgQM9sDiQCfkAjg6D/gjBCPXPtCjsUKoA4CzFpPjnAE4GibboardbUqXMIUyOybpKrwCS7SYzgeBoOVOkLOa1QMwsBL2sQATC8yR3t9ySfwiGX2iKpYuyqC7NntIcZmRkCQR+gHEjTFCgF7PUZiOFaGI4g8T2yMn82eRoO+6SKilS7gGDzkRkQT8HP7fA0CO5WjEszOqEE3sSJSM/qD58E51Q77Y0lYsoe9sklyZMRJHE9oHHgatK2xpKrt6jWkguzNAFgtjOFAGPuYOZ1Sb7Yo1pSq8N3Kb4JU5gA+P1+dB6rruqV69Si5MN6akB7jdIaIdDMgAyCD4E6udAt1EgUzJAkgSRMEkQcgiQYI+8aVp7p1FtgugQrVBJxEzGczJ/00z1XdNTpM6IXKwbRliJEwByYmNV216hVVATTapcQVJFhAciAQRMjN08QOZ0DvVEqlAKWCSJM8KMmOMtFs+Lp1U7Pa7qggVaVIiWhVchRLFrjdks12c4g/mw++/riI25OT+IAR+E5zmROMQ3OJlv8AcVw0U6Vy/N4XJtyOcCW5Hj9wBSbd4LLR8AqCZiSSQSebSoj5BMwRpPe0dzUqtKAUgCFAqDuwOSMiT+mFA5J0XZHdLRKsGZr2CsxBcUxxeRgsT5HI++dM7alWJYspAFWVAeWdSFDF7sABriAvgCADoK1tnump+mStwtN91qMQiyFVReKYcEFSZI8wTo1Tabo2KHo0kU/guZggFsQ3LERnIEedCbp26NEJDSX/AJjCoFZgcHuyVhRPZkkrkd2jLR3Rqo1gQcOPVLKQQYxHuUgGQMzHEkAtt9jualT1iyosEIjrcyrm0xACsZuPnutOFA0zudjuGgLWpgZvupk3XXYwQAACoB5NpJ+NC3+x3D1GbFgkIt8DI9zAc5yRPtAGJaS0U3eP6GBjkKxx4EkRB/WRoF6/SKzeoVqU1ZwqllUjCXdxAjvYtbzheDMQunSNxTUqtZYAMEKbjMfsQAYieQI7Ro1WhvKjQWoooJPbcS2VtJ+w7mK8MbQcXSfquzqsI/lGlHcGuuZjHAXIgyQAckD9QCG22W4ejSDVlpuSGdbAcACEBZuYBLEyZJg40R6DrkuKlWLaZ9O21mDAkkEyoButP5fk6ZqbfcABVZAAoEtLOSLckgRwGH3Jn7aEu23LYNWkJwWVTcsmTbKxIGBI8AkcggzT6SZYiqVvILWqFYxIJZhksRaJ4FoxGNDqdGa6VrVUUcIkBcsGMzMkkHMfiMakdjWDgU3ppSUBQpBckSCSZA7j3CZPMmdDfZMIW8KrFmcCR7habAIIAJkH5J+2gpN/0r1GdGqVAtMhqjzb6lRgmfgKiKLeYZse3NP1LoLisrrULKFIactkyFnJjkmfsP00NfY1zN9RZgqCEP7jMTOePA0juenVIMvI89tv/Od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Franklin Gothic Book" pitchFamily="34" charset="0"/>
            </a:endParaRPr>
          </a:p>
        </p:txBody>
      </p:sp>
      <p:pic>
        <p:nvPicPr>
          <p:cNvPr id="45064" name="Picture 10" descr="http://t2.gstatic.com/images?q=tbn:ANd9GcQnCxH_AxmkJuJhb8_gGxr-HBhTZGXkiF-sRHmSIktHCFa3RgE&amp;t=1&amp;usg=__mvkUKBRskle_6A1mWRC_1i1OS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43576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56436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defRPr/>
            </a:pPr>
            <a:r>
              <a:rPr lang="en-US" sz="6600" b="1" dirty="0" smtClean="0">
                <a:latin typeface="Monotype Corsiva" pitchFamily="66" charset="0"/>
              </a:rPr>
              <a:t>Virginia</a:t>
            </a:r>
          </a:p>
        </p:txBody>
      </p:sp>
      <p:pic>
        <p:nvPicPr>
          <p:cNvPr id="40963" name="Picture 7" descr="Map of Virginia published by John Smith (1612)">
            <a:hlinkClick r:id="rId2" tooltip="Map of Virginia published by John Smith (161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04800" y="4191000"/>
            <a:ext cx="3200400" cy="2463800"/>
          </a:xfrm>
        </p:spPr>
      </p:pic>
      <p:sp>
        <p:nvSpPr>
          <p:cNvPr id="40964" name="Text Box 8"/>
          <p:cNvSpPr txBox="1">
            <a:spLocks noChangeArrowheads="1"/>
          </p:cNvSpPr>
          <p:nvPr/>
        </p:nvSpPr>
        <p:spPr bwMode="auto">
          <a:xfrm>
            <a:off x="3505200" y="6019800"/>
            <a:ext cx="320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Map of Virginia published by John Smith (1612) </a:t>
            </a:r>
          </a:p>
        </p:txBody>
      </p:sp>
      <p:pic>
        <p:nvPicPr>
          <p:cNvPr id="40965" name="Picture 10" descr="At Jamestown Settlement, replicas of Christopher Newport's 3 ships are docked in the harbour.">
            <a:hlinkClick r:id="rId4" tooltip="At Jamestown Settlement, replicas of Christopher Newport's 3 ships are docked in the harbou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33337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11"/>
          <p:cNvSpPr txBox="1">
            <a:spLocks noChangeArrowheads="1"/>
          </p:cNvSpPr>
          <p:nvPr/>
        </p:nvSpPr>
        <p:spPr bwMode="auto">
          <a:xfrm>
            <a:off x="304800" y="3276600"/>
            <a:ext cx="3429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At </a:t>
            </a:r>
            <a:r>
              <a:rPr lang="en-US" sz="1400">
                <a:hlinkClick r:id="rId6" tooltip="Jamestown Settlement"/>
              </a:rPr>
              <a:t>Jamestown Settlement</a:t>
            </a:r>
            <a:r>
              <a:rPr lang="en-US" sz="1400"/>
              <a:t>, replicas of </a:t>
            </a:r>
            <a:r>
              <a:rPr lang="en-US" sz="1400">
                <a:hlinkClick r:id="rId7" tooltip="Christopher Newport"/>
              </a:rPr>
              <a:t>Christopher Newport</a:t>
            </a:r>
            <a:r>
              <a:rPr lang="en-US" sz="1400"/>
              <a:t>'s 3 ships are docked in the harbor.</a:t>
            </a:r>
            <a:r>
              <a:rPr lang="en-US"/>
              <a:t> </a:t>
            </a:r>
          </a:p>
        </p:txBody>
      </p:sp>
      <p:pic>
        <p:nvPicPr>
          <p:cNvPr id="40967" name="Picture 13" descr="A Pocahontas statue was erected in Jamestown, Virginia in 1922">
            <a:hlinkClick r:id="rId8" tooltip="A Pocahontas statue was erected in Jamestown, Virginia in 192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3350" y="1143000"/>
            <a:ext cx="23764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4"/>
          <p:cNvSpPr txBox="1">
            <a:spLocks noChangeArrowheads="1"/>
          </p:cNvSpPr>
          <p:nvPr/>
        </p:nvSpPr>
        <p:spPr bwMode="auto">
          <a:xfrm>
            <a:off x="4191000" y="2514600"/>
            <a:ext cx="2057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t>A Pocahontas statue was erected in </a:t>
            </a:r>
            <a:r>
              <a:rPr lang="en-US">
                <a:hlinkClick r:id="rId10" tooltip="Jamestown, Virginia"/>
              </a:rPr>
              <a:t>Jamestown, Virginia</a:t>
            </a:r>
            <a:r>
              <a:rPr lang="en-US"/>
              <a:t> in 1922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770" decel="100000"/>
                                        <p:tgtEl>
                                          <p:spTgt spid="8194"/>
                                        </p:tgtEl>
                                      </p:cBhvr>
                                    </p:animEffect>
                                    <p:animScale>
                                      <p:cBhvr>
                                        <p:cTn id="8" dur="770" decel="100000"/>
                                        <p:tgtEl>
                                          <p:spTgt spid="8194"/>
                                        </p:tgtEl>
                                      </p:cBhvr>
                                      <p:from x="10000" y="10000"/>
                                      <p:to x="200000" y="450000"/>
                                    </p:animScale>
                                    <p:animScale>
                                      <p:cBhvr>
                                        <p:cTn id="9" dur="1230" accel="100000" fill="hold">
                                          <p:stCondLst>
                                            <p:cond delay="770"/>
                                          </p:stCondLst>
                                        </p:cTn>
                                        <p:tgtEl>
                                          <p:spTgt spid="8194"/>
                                        </p:tgtEl>
                                      </p:cBhvr>
                                      <p:from x="200000" y="450000"/>
                                      <p:to x="100000" y="100000"/>
                                    </p:animScale>
                                    <p:set>
                                      <p:cBhvr>
                                        <p:cTn id="10" dur="770" fill="hold"/>
                                        <p:tgtEl>
                                          <p:spTgt spid="8194"/>
                                        </p:tgtEl>
                                        <p:attrNameLst>
                                          <p:attrName>ppt_x</p:attrName>
                                        </p:attrNameLst>
                                      </p:cBhvr>
                                      <p:to>
                                        <p:strVal val="(0.5)"/>
                                      </p:to>
                                    </p:set>
                                    <p:anim from="(0.5)" to="(#ppt_x)" calcmode="lin" valueType="num">
                                      <p:cBhvr>
                                        <p:cTn id="11" dur="1230" accel="100000" fill="hold">
                                          <p:stCondLst>
                                            <p:cond delay="770"/>
                                          </p:stCondLst>
                                        </p:cTn>
                                        <p:tgtEl>
                                          <p:spTgt spid="8194"/>
                                        </p:tgtEl>
                                        <p:attrNameLst>
                                          <p:attrName>ppt_x</p:attrName>
                                        </p:attrNameLst>
                                      </p:cBhvr>
                                    </p:anim>
                                    <p:set>
                                      <p:cBhvr>
                                        <p:cTn id="12" dur="770" fill="hold"/>
                                        <p:tgtEl>
                                          <p:spTgt spid="8194"/>
                                        </p:tgtEl>
                                        <p:attrNameLst>
                                          <p:attrName>ppt_y</p:attrName>
                                        </p:attrNameLst>
                                      </p:cBhvr>
                                      <p:to>
                                        <p:strVal val="(#ppt_y+0.4)"/>
                                      </p:to>
                                    </p:set>
                                    <p:anim from="(#ppt_y+0.4)" to="(#ppt_y)" calcmode="lin" valueType="num">
                                      <p:cBhvr>
                                        <p:cTn id="13" dur="1230" accel="100000" fill="hold">
                                          <p:stCondLst>
                                            <p:cond delay="770"/>
                                          </p:stCondLst>
                                        </p:cTn>
                                        <p:tgtEl>
                                          <p:spTgt spid="81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457200" y="0"/>
            <a:ext cx="8229600" cy="1143000"/>
          </a:xfrm>
        </p:spPr>
        <p:txBody>
          <a:bodyPr>
            <a:normAutofit/>
          </a:bodyPr>
          <a:lstStyle/>
          <a:p>
            <a:pPr fontAlgn="auto">
              <a:spcAft>
                <a:spcPts val="0"/>
              </a:spcAft>
              <a:defRPr/>
            </a:pPr>
            <a:r>
              <a:rPr lang="en-US" dirty="0" smtClean="0"/>
              <a:t>Virginia House of Burgesses, 1619</a:t>
            </a:r>
          </a:p>
        </p:txBody>
      </p:sp>
      <p:sp>
        <p:nvSpPr>
          <p:cNvPr id="35843" name="Content Placeholder 8"/>
          <p:cNvSpPr>
            <a:spLocks noGrp="1"/>
          </p:cNvSpPr>
          <p:nvPr>
            <p:ph idx="1"/>
          </p:nvPr>
        </p:nvSpPr>
        <p:spPr>
          <a:xfrm>
            <a:off x="457200" y="1022350"/>
            <a:ext cx="8229600" cy="2292350"/>
          </a:xfrm>
        </p:spPr>
        <p:txBody>
          <a:bodyPr/>
          <a:lstStyle/>
          <a:p>
            <a:r>
              <a:rPr lang="en-US" sz="2200" dirty="0" smtClean="0"/>
              <a:t>The word ‘burgess’ was used in England to refer to a person that was elected as a representative from a town.</a:t>
            </a:r>
          </a:p>
          <a:p>
            <a:r>
              <a:rPr lang="en-US" sz="2200" dirty="0" smtClean="0"/>
              <a:t>The English had experience of self-government.</a:t>
            </a:r>
          </a:p>
          <a:p>
            <a:pPr lvl="1"/>
            <a:r>
              <a:rPr lang="en-US" sz="1900" dirty="0" smtClean="0"/>
              <a:t>They elected representatives to Parliament.</a:t>
            </a:r>
          </a:p>
        </p:txBody>
      </p:sp>
      <p:sp>
        <p:nvSpPr>
          <p:cNvPr id="3584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C1BD1A-85AA-4FF8-A423-8798031C7AE9}" type="slidenum">
              <a:rPr lang="en-US" sz="1000"/>
              <a:pPr/>
              <a:t>41</a:t>
            </a:fld>
            <a:endParaRPr lang="en-US" sz="1000"/>
          </a:p>
        </p:txBody>
      </p:sp>
      <p:pic>
        <p:nvPicPr>
          <p:cNvPr id="3584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1310" y="3486247"/>
            <a:ext cx="3400253" cy="213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10"/>
          <p:cNvSpPr txBox="1">
            <a:spLocks noChangeArrowheads="1"/>
          </p:cNvSpPr>
          <p:nvPr/>
        </p:nvSpPr>
        <p:spPr bwMode="auto">
          <a:xfrm>
            <a:off x="228600" y="2743200"/>
            <a:ext cx="3844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charset="0"/>
              <a:buChar char="•"/>
            </a:pPr>
            <a:r>
              <a:rPr lang="en-US">
                <a:latin typeface="Calibri" pitchFamily="34" charset="0"/>
              </a:rPr>
              <a:t>A big change happened in Virginia in 1619. </a:t>
            </a:r>
          </a:p>
          <a:p>
            <a:pPr lvl="1">
              <a:buFont typeface="Arial" charset="0"/>
              <a:buChar char="•"/>
            </a:pPr>
            <a:r>
              <a:rPr lang="en-US">
                <a:latin typeface="Calibri" pitchFamily="34" charset="0"/>
              </a:rPr>
              <a:t>The villages elected representatives that would meet to make local laws and decisions.</a:t>
            </a:r>
          </a:p>
          <a:p>
            <a:pPr>
              <a:buFont typeface="Arial" charset="0"/>
              <a:buChar char="•"/>
            </a:pPr>
            <a:r>
              <a:rPr lang="en-US">
                <a:latin typeface="Calibri" pitchFamily="34" charset="0"/>
              </a:rPr>
              <a:t>This legislative (law-making group) was called The Virginia House of Burgesses.</a:t>
            </a:r>
          </a:p>
        </p:txBody>
      </p:sp>
      <p:sp>
        <p:nvSpPr>
          <p:cNvPr id="35847" name="TextBox 11"/>
          <p:cNvSpPr txBox="1">
            <a:spLocks noChangeArrowheads="1"/>
          </p:cNvSpPr>
          <p:nvPr/>
        </p:nvSpPr>
        <p:spPr bwMode="auto">
          <a:xfrm>
            <a:off x="4191000" y="5638800"/>
            <a:ext cx="446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i="1">
                <a:solidFill>
                  <a:srgbClr val="FF0000"/>
                </a:solidFill>
                <a:latin typeface="Calibri" pitchFamily="34" charset="0"/>
              </a:rPr>
              <a:t>House of Burgesses—1</a:t>
            </a:r>
            <a:r>
              <a:rPr lang="en-US" i="1" baseline="30000">
                <a:solidFill>
                  <a:srgbClr val="FF0000"/>
                </a:solidFill>
                <a:latin typeface="Calibri" pitchFamily="34" charset="0"/>
              </a:rPr>
              <a:t>st</a:t>
            </a:r>
            <a:r>
              <a:rPr lang="en-US" i="1">
                <a:solidFill>
                  <a:srgbClr val="FF0000"/>
                </a:solidFill>
                <a:latin typeface="Calibri" pitchFamily="34" charset="0"/>
              </a:rPr>
              <a:t> Legislature, House of Congress, in the English Colonies!</a:t>
            </a:r>
          </a:p>
        </p:txBody>
      </p:sp>
      <p:pic>
        <p:nvPicPr>
          <p:cNvPr id="768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178" y="1477351"/>
            <a:ext cx="19113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77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Bacon’s Rebellion - 1676</a:t>
            </a:r>
            <a:endParaRPr lang="en-US" dirty="0"/>
          </a:p>
        </p:txBody>
      </p:sp>
      <p:sp>
        <p:nvSpPr>
          <p:cNvPr id="3" name="Content Placeholder 2"/>
          <p:cNvSpPr>
            <a:spLocks noGrp="1"/>
          </p:cNvSpPr>
          <p:nvPr>
            <p:ph idx="1"/>
          </p:nvPr>
        </p:nvSpPr>
        <p:spPr>
          <a:xfrm>
            <a:off x="3657600" y="1295400"/>
            <a:ext cx="5334000" cy="5410199"/>
          </a:xfrm>
        </p:spPr>
        <p:txBody>
          <a:bodyPr/>
          <a:lstStyle/>
          <a:p>
            <a:r>
              <a:rPr lang="en-US" sz="1600" dirty="0" smtClean="0"/>
              <a:t>By the 1670s, ¼ of the free white men were former indentured servants.</a:t>
            </a:r>
          </a:p>
          <a:p>
            <a:r>
              <a:rPr lang="en-US" sz="1600" dirty="0" smtClean="0"/>
              <a:t>These colonists did not own land and lived mostly on Virginia’s western frontier, where they battled the Native Americans for land.</a:t>
            </a:r>
          </a:p>
          <a:p>
            <a:r>
              <a:rPr lang="en-US" sz="1600" dirty="0" smtClean="0"/>
              <a:t>Nathanial Bacon and others opposed the Governor about high taxes and his favoritism toward wealthy plantation owners.</a:t>
            </a:r>
          </a:p>
          <a:p>
            <a:r>
              <a:rPr lang="en-US" sz="1600" dirty="0" smtClean="0"/>
              <a:t>Bacon demanded a war against the Natives to seize their land for tobacco plantations, but the Governor refused, sparking Bacon’s rebellion.</a:t>
            </a:r>
          </a:p>
          <a:p>
            <a:r>
              <a:rPr lang="en-US" sz="1600" dirty="0" smtClean="0"/>
              <a:t>Bacon marched into Jamestown, took control of the House of Burgesses and burned Jamestown to the ground.</a:t>
            </a:r>
          </a:p>
          <a:p>
            <a:r>
              <a:rPr lang="en-US" sz="1600" dirty="0" smtClean="0"/>
              <a:t>Bacon unfortunately became ill and died shortly thereafter leading to the end of the rebellion.</a:t>
            </a:r>
          </a:p>
          <a:p>
            <a:r>
              <a:rPr lang="en-US" sz="1600" dirty="0" smtClean="0"/>
              <a:t>The House of Burgesses passed laws after this rebellion to prevent a royal governor from assuming such power again.</a:t>
            </a:r>
          </a:p>
        </p:txBody>
      </p:sp>
      <p:pic>
        <p:nvPicPr>
          <p:cNvPr id="5122" name="Picture 2" descr="http://www.nps.gov/nr/travel/jamesriver/buildings/Nathaniel%20Ba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244706" cy="45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90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z="6000" b="1" dirty="0" smtClean="0">
                <a:latin typeface="Monotype Corsiva" pitchFamily="66" charset="0"/>
              </a:rPr>
              <a:t>North Carolina</a:t>
            </a:r>
          </a:p>
        </p:txBody>
      </p:sp>
      <p:sp>
        <p:nvSpPr>
          <p:cNvPr id="17412" name="Rectangle 4"/>
          <p:cNvSpPr>
            <a:spLocks noGrp="1" noChangeArrowheads="1"/>
          </p:cNvSpPr>
          <p:nvPr>
            <p:ph type="body" sz="half" idx="1"/>
          </p:nvPr>
        </p:nvSpPr>
        <p:spPr>
          <a:xfrm>
            <a:off x="457200" y="1600200"/>
            <a:ext cx="3581400" cy="4525963"/>
          </a:xfrm>
        </p:spPr>
        <p:txBody>
          <a:bodyPr/>
          <a:lstStyle/>
          <a:p>
            <a:pPr eaLnBrk="1" hangingPunct="1">
              <a:lnSpc>
                <a:spcPct val="80000"/>
              </a:lnSpc>
            </a:pPr>
            <a:r>
              <a:rPr lang="en-US" sz="2400" smtClean="0"/>
              <a:t>Founded in 1663 by English nobles.</a:t>
            </a:r>
          </a:p>
          <a:p>
            <a:pPr eaLnBrk="1" hangingPunct="1">
              <a:lnSpc>
                <a:spcPct val="80000"/>
              </a:lnSpc>
            </a:pPr>
            <a:r>
              <a:rPr lang="en-US" sz="2400" smtClean="0"/>
              <a:t>Charter granted by Charles II.</a:t>
            </a:r>
          </a:p>
          <a:p>
            <a:pPr eaLnBrk="1" hangingPunct="1">
              <a:lnSpc>
                <a:spcPct val="80000"/>
              </a:lnSpc>
            </a:pPr>
            <a:r>
              <a:rPr lang="en-US" sz="2400" smtClean="0"/>
              <a:t>Charleston: main city was named after Charles II. Became very important port city.</a:t>
            </a:r>
          </a:p>
          <a:p>
            <a:pPr eaLnBrk="1" hangingPunct="1">
              <a:lnSpc>
                <a:spcPct val="80000"/>
              </a:lnSpc>
            </a:pPr>
            <a:r>
              <a:rPr lang="en-US" sz="2400" smtClean="0"/>
              <a:t>Bad politics forced a split of the colony into North and South.</a:t>
            </a:r>
          </a:p>
          <a:p>
            <a:pPr eaLnBrk="1" hangingPunct="1">
              <a:lnSpc>
                <a:spcPct val="80000"/>
              </a:lnSpc>
            </a:pPr>
            <a:r>
              <a:rPr lang="en-US" sz="2400" b="1" i="1" smtClean="0"/>
              <a:t>Southern Colony</a:t>
            </a:r>
          </a:p>
        </p:txBody>
      </p:sp>
      <p:pic>
        <p:nvPicPr>
          <p:cNvPr id="17413"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67200" y="1219200"/>
            <a:ext cx="2451100" cy="2566988"/>
          </a:xfrm>
        </p:spPr>
      </p:pic>
      <p:pic>
        <p:nvPicPr>
          <p:cNvPr id="17414"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81800" y="3429000"/>
            <a:ext cx="2028825" cy="3124200"/>
          </a:xfrm>
          <a:noFill/>
        </p:spPr>
      </p:pic>
      <p:sp>
        <p:nvSpPr>
          <p:cNvPr id="17416" name="Text Box 8"/>
          <p:cNvSpPr txBox="1">
            <a:spLocks noChangeArrowheads="1"/>
          </p:cNvSpPr>
          <p:nvPr/>
        </p:nvSpPr>
        <p:spPr bwMode="auto">
          <a:xfrm>
            <a:off x="7010400" y="2971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King Charles II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80">
                                          <p:stCondLst>
                                            <p:cond delay="0"/>
                                          </p:stCondLst>
                                        </p:cTn>
                                        <p:tgtEl>
                                          <p:spTgt spid="17410"/>
                                        </p:tgtEl>
                                      </p:cBhvr>
                                    </p:animEffect>
                                    <p:anim calcmode="lin" valueType="num">
                                      <p:cBhvr>
                                        <p:cTn id="8"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0"/>
                                        </p:tgtEl>
                                      </p:cBhvr>
                                      <p:to x="100000" y="60000"/>
                                    </p:animScale>
                                    <p:animScale>
                                      <p:cBhvr>
                                        <p:cTn id="14" dur="166" decel="50000">
                                          <p:stCondLst>
                                            <p:cond delay="676"/>
                                          </p:stCondLst>
                                        </p:cTn>
                                        <p:tgtEl>
                                          <p:spTgt spid="17410"/>
                                        </p:tgtEl>
                                      </p:cBhvr>
                                      <p:to x="100000" y="100000"/>
                                    </p:animScale>
                                    <p:animScale>
                                      <p:cBhvr>
                                        <p:cTn id="15" dur="26">
                                          <p:stCondLst>
                                            <p:cond delay="1312"/>
                                          </p:stCondLst>
                                        </p:cTn>
                                        <p:tgtEl>
                                          <p:spTgt spid="17410"/>
                                        </p:tgtEl>
                                      </p:cBhvr>
                                      <p:to x="100000" y="80000"/>
                                    </p:animScale>
                                    <p:animScale>
                                      <p:cBhvr>
                                        <p:cTn id="16" dur="166" decel="50000">
                                          <p:stCondLst>
                                            <p:cond delay="1338"/>
                                          </p:stCondLst>
                                        </p:cTn>
                                        <p:tgtEl>
                                          <p:spTgt spid="17410"/>
                                        </p:tgtEl>
                                      </p:cBhvr>
                                      <p:to x="100000" y="100000"/>
                                    </p:animScale>
                                    <p:animScale>
                                      <p:cBhvr>
                                        <p:cTn id="17" dur="26">
                                          <p:stCondLst>
                                            <p:cond delay="1642"/>
                                          </p:stCondLst>
                                        </p:cTn>
                                        <p:tgtEl>
                                          <p:spTgt spid="17410"/>
                                        </p:tgtEl>
                                      </p:cBhvr>
                                      <p:to x="100000" y="90000"/>
                                    </p:animScale>
                                    <p:animScale>
                                      <p:cBhvr>
                                        <p:cTn id="18" dur="166" decel="50000">
                                          <p:stCondLst>
                                            <p:cond delay="1668"/>
                                          </p:stCondLst>
                                        </p:cTn>
                                        <p:tgtEl>
                                          <p:spTgt spid="17410"/>
                                        </p:tgtEl>
                                      </p:cBhvr>
                                      <p:to x="100000" y="100000"/>
                                    </p:animScale>
                                    <p:animScale>
                                      <p:cBhvr>
                                        <p:cTn id="19" dur="26">
                                          <p:stCondLst>
                                            <p:cond delay="1808"/>
                                          </p:stCondLst>
                                        </p:cTn>
                                        <p:tgtEl>
                                          <p:spTgt spid="17410"/>
                                        </p:tgtEl>
                                      </p:cBhvr>
                                      <p:to x="100000" y="95000"/>
                                    </p:animScale>
                                    <p:animScale>
                                      <p:cBhvr>
                                        <p:cTn id="20" dur="166" decel="50000">
                                          <p:stCondLst>
                                            <p:cond delay="1834"/>
                                          </p:stCondLst>
                                        </p:cTn>
                                        <p:tgtEl>
                                          <p:spTgt spid="17410"/>
                                        </p:tgtEl>
                                      </p:cBhvr>
                                      <p:to x="100000" y="100000"/>
                                    </p:animScale>
                                  </p:childTnLst>
                                </p:cTn>
                              </p:par>
                            </p:childTnLst>
                          </p:cTn>
                        </p:par>
                        <p:par>
                          <p:cTn id="21" fill="hold" nodeType="afterGroup">
                            <p:stCondLst>
                              <p:cond delay="2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17413"/>
                                        </p:tgtEl>
                                        <p:attrNameLst>
                                          <p:attrName>style.visibility</p:attrName>
                                        </p:attrNameLst>
                                      </p:cBhvr>
                                      <p:to>
                                        <p:strVal val="visible"/>
                                      </p:to>
                                    </p:set>
                                    <p:animEffect transition="in" filter="fade">
                                      <p:cBhvr>
                                        <p:cTn id="24" dur="2000"/>
                                        <p:tgtEl>
                                          <p:spTgt spid="174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7412">
                                            <p:txEl>
                                              <p:pRg st="0" end="0"/>
                                            </p:txEl>
                                          </p:spTgt>
                                        </p:tgtEl>
                                        <p:attrNameLst>
                                          <p:attrName>style.visibility</p:attrName>
                                        </p:attrNameLst>
                                      </p:cBhvr>
                                      <p:to>
                                        <p:strVal val="visible"/>
                                      </p:to>
                                    </p:set>
                                    <p:animScale>
                                      <p:cBhvr>
                                        <p:cTn id="29" dur="1000" decel="50000" fill="hold">
                                          <p:stCondLst>
                                            <p:cond delay="0"/>
                                          </p:stCondLst>
                                        </p:cTn>
                                        <p:tgtEl>
                                          <p:spTgt spid="174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7412">
                                            <p:txEl>
                                              <p:pRg st="0" end="0"/>
                                            </p:txEl>
                                          </p:spTgt>
                                        </p:tgtEl>
                                        <p:attrNameLst>
                                          <p:attrName>ppt_x</p:attrName>
                                          <p:attrName>ppt_y</p:attrName>
                                        </p:attrNameLst>
                                      </p:cBhvr>
                                    </p:animMotion>
                                    <p:animEffect transition="in" filter="fade">
                                      <p:cBhvr>
                                        <p:cTn id="31" dur="1000"/>
                                        <p:tgtEl>
                                          <p:spTgt spid="1741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7412">
                                            <p:txEl>
                                              <p:pRg st="1" end="1"/>
                                            </p:txEl>
                                          </p:spTgt>
                                        </p:tgtEl>
                                        <p:attrNameLst>
                                          <p:attrName>style.visibility</p:attrName>
                                        </p:attrNameLst>
                                      </p:cBhvr>
                                      <p:to>
                                        <p:strVal val="visible"/>
                                      </p:to>
                                    </p:set>
                                    <p:animScale>
                                      <p:cBhvr>
                                        <p:cTn id="36" dur="1000" decel="50000" fill="hold">
                                          <p:stCondLst>
                                            <p:cond delay="0"/>
                                          </p:stCondLst>
                                        </p:cTn>
                                        <p:tgtEl>
                                          <p:spTgt spid="1741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412">
                                            <p:txEl>
                                              <p:pRg st="1" end="1"/>
                                            </p:txEl>
                                          </p:spTgt>
                                        </p:tgtEl>
                                        <p:attrNameLst>
                                          <p:attrName>ppt_x</p:attrName>
                                          <p:attrName>ppt_y</p:attrName>
                                        </p:attrNameLst>
                                      </p:cBhvr>
                                    </p:animMotion>
                                    <p:animEffect transition="in" filter="fade">
                                      <p:cBhvr>
                                        <p:cTn id="38" dur="1000"/>
                                        <p:tgtEl>
                                          <p:spTgt spid="17412">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17412">
                                            <p:txEl>
                                              <p:pRg st="2" end="2"/>
                                            </p:txEl>
                                          </p:spTgt>
                                        </p:tgtEl>
                                        <p:attrNameLst>
                                          <p:attrName>style.visibility</p:attrName>
                                        </p:attrNameLst>
                                      </p:cBhvr>
                                      <p:to>
                                        <p:strVal val="visible"/>
                                      </p:to>
                                    </p:set>
                                    <p:animScale>
                                      <p:cBhvr>
                                        <p:cTn id="43" dur="1000" decel="50000" fill="hold">
                                          <p:stCondLst>
                                            <p:cond delay="0"/>
                                          </p:stCondLst>
                                        </p:cTn>
                                        <p:tgtEl>
                                          <p:spTgt spid="174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7412">
                                            <p:txEl>
                                              <p:pRg st="2" end="2"/>
                                            </p:txEl>
                                          </p:spTgt>
                                        </p:tgtEl>
                                        <p:attrNameLst>
                                          <p:attrName>ppt_x</p:attrName>
                                          <p:attrName>ppt_y</p:attrName>
                                        </p:attrNameLst>
                                      </p:cBhvr>
                                    </p:animMotion>
                                    <p:animEffect transition="in" filter="fade">
                                      <p:cBhvr>
                                        <p:cTn id="45" dur="1000"/>
                                        <p:tgtEl>
                                          <p:spTgt spid="1741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17412">
                                            <p:txEl>
                                              <p:pRg st="3" end="3"/>
                                            </p:txEl>
                                          </p:spTgt>
                                        </p:tgtEl>
                                        <p:attrNameLst>
                                          <p:attrName>style.visibility</p:attrName>
                                        </p:attrNameLst>
                                      </p:cBhvr>
                                      <p:to>
                                        <p:strVal val="visible"/>
                                      </p:to>
                                    </p:set>
                                    <p:animScale>
                                      <p:cBhvr>
                                        <p:cTn id="50" dur="1000" decel="50000" fill="hold">
                                          <p:stCondLst>
                                            <p:cond delay="0"/>
                                          </p:stCondLst>
                                        </p:cTn>
                                        <p:tgtEl>
                                          <p:spTgt spid="1741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7412">
                                            <p:txEl>
                                              <p:pRg st="3" end="3"/>
                                            </p:txEl>
                                          </p:spTgt>
                                        </p:tgtEl>
                                        <p:attrNameLst>
                                          <p:attrName>ppt_x</p:attrName>
                                          <p:attrName>ppt_y</p:attrName>
                                        </p:attrNameLst>
                                      </p:cBhvr>
                                    </p:animMotion>
                                    <p:animEffect transition="in" filter="fade">
                                      <p:cBhvr>
                                        <p:cTn id="52" dur="1000"/>
                                        <p:tgtEl>
                                          <p:spTgt spid="17412">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17412">
                                            <p:txEl>
                                              <p:pRg st="4" end="4"/>
                                            </p:txEl>
                                          </p:spTgt>
                                        </p:tgtEl>
                                        <p:attrNameLst>
                                          <p:attrName>style.visibility</p:attrName>
                                        </p:attrNameLst>
                                      </p:cBhvr>
                                      <p:to>
                                        <p:strVal val="visible"/>
                                      </p:to>
                                    </p:set>
                                    <p:animScale>
                                      <p:cBhvr>
                                        <p:cTn id="57" dur="1000" decel="50000" fill="hold">
                                          <p:stCondLst>
                                            <p:cond delay="0"/>
                                          </p:stCondLst>
                                        </p:cTn>
                                        <p:tgtEl>
                                          <p:spTgt spid="1741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7412">
                                            <p:txEl>
                                              <p:pRg st="4" end="4"/>
                                            </p:txEl>
                                          </p:spTgt>
                                        </p:tgtEl>
                                        <p:attrNameLst>
                                          <p:attrName>ppt_x</p:attrName>
                                          <p:attrName>ppt_y</p:attrName>
                                        </p:attrNameLst>
                                      </p:cBhvr>
                                    </p:animMotion>
                                    <p:animEffect transition="in" filter="fade">
                                      <p:cBhvr>
                                        <p:cTn id="59" dur="1000"/>
                                        <p:tgtEl>
                                          <p:spTgt spid="17412">
                                            <p:txEl>
                                              <p:pRg st="4" end="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1" presetClass="entr" presetSubtype="0" fill="hold" nodeType="clickEffect">
                                  <p:stCondLst>
                                    <p:cond delay="0"/>
                                  </p:stCondLst>
                                  <p:iterate type="lt">
                                    <p:tmPct val="5000"/>
                                  </p:iterate>
                                  <p:childTnLst>
                                    <p:set>
                                      <p:cBhvr>
                                        <p:cTn id="63" dur="1" fill="hold">
                                          <p:stCondLst>
                                            <p:cond delay="0"/>
                                          </p:stCondLst>
                                        </p:cTn>
                                        <p:tgtEl>
                                          <p:spTgt spid="17414"/>
                                        </p:tgtEl>
                                        <p:attrNameLst>
                                          <p:attrName>style.visibility</p:attrName>
                                        </p:attrNameLst>
                                      </p:cBhvr>
                                      <p:to>
                                        <p:strVal val="visible"/>
                                      </p:to>
                                    </p:set>
                                    <p:anim calcmode="lin" valueType="num">
                                      <p:cBhvr>
                                        <p:cTn id="64" dur="1000" fill="hold"/>
                                        <p:tgtEl>
                                          <p:spTgt spid="17414"/>
                                        </p:tgtEl>
                                        <p:attrNameLst>
                                          <p:attrName>ppt_w</p:attrName>
                                        </p:attrNameLst>
                                      </p:cBhvr>
                                      <p:tavLst>
                                        <p:tav tm="0">
                                          <p:val>
                                            <p:fltVal val="0"/>
                                          </p:val>
                                        </p:tav>
                                        <p:tav tm="100000">
                                          <p:val>
                                            <p:strVal val="#ppt_w"/>
                                          </p:val>
                                        </p:tav>
                                      </p:tavLst>
                                    </p:anim>
                                    <p:anim calcmode="lin" valueType="num">
                                      <p:cBhvr>
                                        <p:cTn id="65" dur="1000" fill="hold"/>
                                        <p:tgtEl>
                                          <p:spTgt spid="17414"/>
                                        </p:tgtEl>
                                        <p:attrNameLst>
                                          <p:attrName>ppt_h</p:attrName>
                                        </p:attrNameLst>
                                      </p:cBhvr>
                                      <p:tavLst>
                                        <p:tav tm="0">
                                          <p:val>
                                            <p:fltVal val="0"/>
                                          </p:val>
                                        </p:tav>
                                        <p:tav tm="100000">
                                          <p:val>
                                            <p:strVal val="#ppt_h"/>
                                          </p:val>
                                        </p:tav>
                                      </p:tavLst>
                                    </p:anim>
                                    <p:anim calcmode="lin" valueType="num">
                                      <p:cBhvr>
                                        <p:cTn id="66" dur="1000" fill="hold"/>
                                        <p:tgtEl>
                                          <p:spTgt spid="17414"/>
                                        </p:tgtEl>
                                        <p:attrNameLst>
                                          <p:attrName>style.rotation</p:attrName>
                                        </p:attrNameLst>
                                      </p:cBhvr>
                                      <p:tavLst>
                                        <p:tav tm="0">
                                          <p:val>
                                            <p:fltVal val="90"/>
                                          </p:val>
                                        </p:tav>
                                        <p:tav tm="100000">
                                          <p:val>
                                            <p:fltVal val="0"/>
                                          </p:val>
                                        </p:tav>
                                      </p:tavLst>
                                    </p:anim>
                                    <p:animEffect transition="in" filter="fade">
                                      <p:cBhvr>
                                        <p:cTn id="67" dur="1000"/>
                                        <p:tgtEl>
                                          <p:spTgt spid="17414"/>
                                        </p:tgtEl>
                                      </p:cBhvr>
                                    </p:animEffect>
                                  </p:childTnLst>
                                </p:cTn>
                              </p:par>
                              <p:par>
                                <p:cTn id="68" presetID="31" presetClass="entr" presetSubtype="0" fill="hold" grpId="0" nodeType="withEffect">
                                  <p:stCondLst>
                                    <p:cond delay="0"/>
                                  </p:stCondLst>
                                  <p:iterate type="lt">
                                    <p:tmPct val="5000"/>
                                  </p:iterate>
                                  <p:childTnLst>
                                    <p:set>
                                      <p:cBhvr>
                                        <p:cTn id="69" dur="1" fill="hold">
                                          <p:stCondLst>
                                            <p:cond delay="0"/>
                                          </p:stCondLst>
                                        </p:cTn>
                                        <p:tgtEl>
                                          <p:spTgt spid="17416"/>
                                        </p:tgtEl>
                                        <p:attrNameLst>
                                          <p:attrName>style.visibility</p:attrName>
                                        </p:attrNameLst>
                                      </p:cBhvr>
                                      <p:to>
                                        <p:strVal val="visible"/>
                                      </p:to>
                                    </p:set>
                                    <p:anim calcmode="lin" valueType="num">
                                      <p:cBhvr>
                                        <p:cTn id="70" dur="1000" fill="hold"/>
                                        <p:tgtEl>
                                          <p:spTgt spid="17416"/>
                                        </p:tgtEl>
                                        <p:attrNameLst>
                                          <p:attrName>ppt_w</p:attrName>
                                        </p:attrNameLst>
                                      </p:cBhvr>
                                      <p:tavLst>
                                        <p:tav tm="0">
                                          <p:val>
                                            <p:fltVal val="0"/>
                                          </p:val>
                                        </p:tav>
                                        <p:tav tm="100000">
                                          <p:val>
                                            <p:strVal val="#ppt_w"/>
                                          </p:val>
                                        </p:tav>
                                      </p:tavLst>
                                    </p:anim>
                                    <p:anim calcmode="lin" valueType="num">
                                      <p:cBhvr>
                                        <p:cTn id="71" dur="1000" fill="hold"/>
                                        <p:tgtEl>
                                          <p:spTgt spid="17416"/>
                                        </p:tgtEl>
                                        <p:attrNameLst>
                                          <p:attrName>ppt_h</p:attrName>
                                        </p:attrNameLst>
                                      </p:cBhvr>
                                      <p:tavLst>
                                        <p:tav tm="0">
                                          <p:val>
                                            <p:fltVal val="0"/>
                                          </p:val>
                                        </p:tav>
                                        <p:tav tm="100000">
                                          <p:val>
                                            <p:strVal val="#ppt_h"/>
                                          </p:val>
                                        </p:tav>
                                      </p:tavLst>
                                    </p:anim>
                                    <p:anim calcmode="lin" valueType="num">
                                      <p:cBhvr>
                                        <p:cTn id="72" dur="1000" fill="hold"/>
                                        <p:tgtEl>
                                          <p:spTgt spid="17416"/>
                                        </p:tgtEl>
                                        <p:attrNameLst>
                                          <p:attrName>style.rotation</p:attrName>
                                        </p:attrNameLst>
                                      </p:cBhvr>
                                      <p:tavLst>
                                        <p:tav tm="0">
                                          <p:val>
                                            <p:fltVal val="90"/>
                                          </p:val>
                                        </p:tav>
                                        <p:tav tm="100000">
                                          <p:val>
                                            <p:fltVal val="0"/>
                                          </p:val>
                                        </p:tav>
                                      </p:tavLst>
                                    </p:anim>
                                    <p:animEffect transition="in" filter="fade">
                                      <p:cBhvr>
                                        <p:cTn id="73"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7413" grpId="0"/>
      <p:bldP spid="174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South Carolina</a:t>
            </a:r>
          </a:p>
        </p:txBody>
      </p:sp>
      <p:pic>
        <p:nvPicPr>
          <p:cNvPr id="18438" name="Picture 6"/>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2133600"/>
            <a:ext cx="4038600" cy="2971800"/>
          </a:xfrm>
        </p:spPr>
      </p:pic>
      <p:sp>
        <p:nvSpPr>
          <p:cNvPr id="18439" name="Rectangle 7"/>
          <p:cNvSpPr>
            <a:spLocks noGrp="1" noChangeArrowheads="1"/>
          </p:cNvSpPr>
          <p:nvPr>
            <p:ph type="body" sz="half" idx="2"/>
          </p:nvPr>
        </p:nvSpPr>
        <p:spPr/>
        <p:txBody>
          <a:bodyPr/>
          <a:lstStyle/>
          <a:p>
            <a:pPr eaLnBrk="1" hangingPunct="1"/>
            <a:r>
              <a:rPr lang="en-US" sz="2800" smtClean="0"/>
              <a:t>In </a:t>
            </a:r>
            <a:r>
              <a:rPr lang="en-US" sz="2800" smtClean="0">
                <a:solidFill>
                  <a:srgbClr val="FF0000"/>
                </a:solidFill>
              </a:rPr>
              <a:t>1729</a:t>
            </a:r>
            <a:r>
              <a:rPr lang="en-US" sz="2800" smtClean="0"/>
              <a:t> South Carolina received its name after a political dispute and became a colony.</a:t>
            </a:r>
          </a:p>
          <a:p>
            <a:pPr eaLnBrk="1" hangingPunct="1"/>
            <a:r>
              <a:rPr lang="en-US" sz="2800" smtClean="0"/>
              <a:t>Had large plantations for growing crops and raising livestock.</a:t>
            </a:r>
          </a:p>
          <a:p>
            <a:pPr eaLnBrk="1" hangingPunct="1"/>
            <a:r>
              <a:rPr lang="en-US" sz="2800" b="1" i="1" smtClean="0"/>
              <a:t>Southern Colony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3"/>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par>
                          <p:cTn id="10" fill="hold" nodeType="afterGroup">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2000"/>
                                        <p:tgtEl>
                                          <p:spTgt spid="184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439">
                                            <p:txEl>
                                              <p:pRg st="0" end="0"/>
                                            </p:txEl>
                                          </p:spTgt>
                                        </p:tgtEl>
                                        <p:attrNameLst>
                                          <p:attrName>style.visibility</p:attrName>
                                        </p:attrNameLst>
                                      </p:cBhvr>
                                      <p:to>
                                        <p:strVal val="visible"/>
                                      </p:to>
                                    </p:set>
                                    <p:animEffect transition="in" filter="fade">
                                      <p:cBhvr>
                                        <p:cTn id="18" dur="1000"/>
                                        <p:tgtEl>
                                          <p:spTgt spid="18439">
                                            <p:txEl>
                                              <p:pRg st="0" end="0"/>
                                            </p:txEl>
                                          </p:spTgt>
                                        </p:tgtEl>
                                      </p:cBhvr>
                                    </p:animEffect>
                                    <p:anim calcmode="lin" valueType="num">
                                      <p:cBhvr>
                                        <p:cTn id="19" dur="1000" fill="hold"/>
                                        <p:tgtEl>
                                          <p:spTgt spid="1843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84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439">
                                            <p:txEl>
                                              <p:pRg st="1" end="1"/>
                                            </p:txEl>
                                          </p:spTgt>
                                        </p:tgtEl>
                                        <p:attrNameLst>
                                          <p:attrName>style.visibility</p:attrName>
                                        </p:attrNameLst>
                                      </p:cBhvr>
                                      <p:to>
                                        <p:strVal val="visible"/>
                                      </p:to>
                                    </p:set>
                                    <p:animEffect transition="in" filter="fade">
                                      <p:cBhvr>
                                        <p:cTn id="25" dur="1000"/>
                                        <p:tgtEl>
                                          <p:spTgt spid="18439">
                                            <p:txEl>
                                              <p:pRg st="1" end="1"/>
                                            </p:txEl>
                                          </p:spTgt>
                                        </p:tgtEl>
                                      </p:cBhvr>
                                    </p:animEffect>
                                    <p:anim calcmode="lin" valueType="num">
                                      <p:cBhvr>
                                        <p:cTn id="26" dur="1000" fill="hold"/>
                                        <p:tgtEl>
                                          <p:spTgt spid="18439">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84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9">
                                            <p:txEl>
                                              <p:pRg st="2" end="2"/>
                                            </p:txEl>
                                          </p:spTgt>
                                        </p:tgtEl>
                                        <p:attrNameLst>
                                          <p:attrName>style.visibility</p:attrName>
                                        </p:attrNameLst>
                                      </p:cBhvr>
                                      <p:to>
                                        <p:strVal val="visible"/>
                                      </p:to>
                                    </p:set>
                                    <p:animEffect transition="in" filter="fade">
                                      <p:cBhvr>
                                        <p:cTn id="32" dur="1000"/>
                                        <p:tgtEl>
                                          <p:spTgt spid="18439">
                                            <p:txEl>
                                              <p:pRg st="2" end="2"/>
                                            </p:txEl>
                                          </p:spTgt>
                                        </p:tgtEl>
                                      </p:cBhvr>
                                    </p:animEffect>
                                    <p:anim calcmode="lin" valueType="num">
                                      <p:cBhvr>
                                        <p:cTn id="33" dur="1000" fill="hold"/>
                                        <p:tgtEl>
                                          <p:spTgt spid="18439">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84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atin typeface="Monotype Corsiva" pitchFamily="66" charset="0"/>
              </a:rPr>
              <a:t>South Carolina</a:t>
            </a:r>
            <a:endParaRPr lang="en-US" sz="6600" dirty="0"/>
          </a:p>
        </p:txBody>
      </p:sp>
      <p:sp>
        <p:nvSpPr>
          <p:cNvPr id="4" name="Text Placeholder 3"/>
          <p:cNvSpPr>
            <a:spLocks noGrp="1"/>
          </p:cNvSpPr>
          <p:nvPr>
            <p:ph type="body" sz="half" idx="2"/>
          </p:nvPr>
        </p:nvSpPr>
        <p:spPr>
          <a:xfrm>
            <a:off x="4914900" y="1417638"/>
            <a:ext cx="4038600" cy="4525963"/>
          </a:xfrm>
        </p:spPr>
        <p:txBody>
          <a:bodyPr/>
          <a:lstStyle/>
          <a:p>
            <a:r>
              <a:rPr lang="en-US" dirty="0" smtClean="0"/>
              <a:t>Eliza Lucas </a:t>
            </a:r>
            <a:r>
              <a:rPr lang="en-US" dirty="0" err="1" smtClean="0"/>
              <a:t>Pickney</a:t>
            </a:r>
            <a:r>
              <a:rPr lang="en-US" dirty="0" smtClean="0"/>
              <a:t> is credited with developing indigo as a cash crop first on her family’s plantation in South Carolina and then throughout the South.</a:t>
            </a:r>
            <a:endParaRPr lang="en-US" dirty="0"/>
          </a:p>
        </p:txBody>
      </p:sp>
      <p:pic>
        <p:nvPicPr>
          <p:cNvPr id="6148" name="Picture 4" descr="http://content.outsidepride.com/images/products/detail/gardenflower/falseindi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2.bp.blogspot.com/-EBucFT_aDrk/UexUra57qzI/AAAAAAAAD74/yKxC3Hhdh5o/s400/eliza-lucas-pinck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86" y="1219200"/>
            <a:ext cx="2600325"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6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6600" b="1" dirty="0" smtClean="0">
                <a:latin typeface="Monotype Corsiva" pitchFamily="66" charset="0"/>
              </a:rPr>
              <a:t>Georgia</a:t>
            </a:r>
          </a:p>
        </p:txBody>
      </p:sp>
      <p:sp>
        <p:nvSpPr>
          <p:cNvPr id="37892" name="Rectangle 4"/>
          <p:cNvSpPr>
            <a:spLocks noGrp="1" noChangeArrowheads="1"/>
          </p:cNvSpPr>
          <p:nvPr>
            <p:ph type="body" sz="half" idx="1"/>
          </p:nvPr>
        </p:nvSpPr>
        <p:spPr/>
        <p:txBody>
          <a:bodyPr/>
          <a:lstStyle/>
          <a:p>
            <a:pPr eaLnBrk="1" hangingPunct="1">
              <a:lnSpc>
                <a:spcPct val="90000"/>
              </a:lnSpc>
            </a:pPr>
            <a:r>
              <a:rPr lang="en-US" sz="2400" smtClean="0"/>
              <a:t>It became a colony in </a:t>
            </a:r>
            <a:r>
              <a:rPr lang="en-US" sz="2400" smtClean="0">
                <a:solidFill>
                  <a:srgbClr val="FF0000"/>
                </a:solidFill>
              </a:rPr>
              <a:t>1733</a:t>
            </a:r>
            <a:r>
              <a:rPr lang="en-US" sz="2400" smtClean="0"/>
              <a:t>.</a:t>
            </a:r>
          </a:p>
          <a:p>
            <a:pPr eaLnBrk="1" hangingPunct="1">
              <a:lnSpc>
                <a:spcPct val="90000"/>
              </a:lnSpc>
            </a:pPr>
            <a:r>
              <a:rPr lang="en-US" sz="2400" smtClean="0">
                <a:solidFill>
                  <a:srgbClr val="0000FF"/>
                </a:solidFill>
              </a:rPr>
              <a:t>James Oglethorpe</a:t>
            </a:r>
            <a:r>
              <a:rPr lang="en-US" sz="2400" smtClean="0"/>
              <a:t> was granted a charter to start Georgia for the poor and unfortunate who leave prison.</a:t>
            </a:r>
          </a:p>
          <a:p>
            <a:pPr eaLnBrk="1" hangingPunct="1">
              <a:lnSpc>
                <a:spcPct val="90000"/>
              </a:lnSpc>
            </a:pPr>
            <a:r>
              <a:rPr lang="en-US" sz="2400" smtClean="0"/>
              <a:t>It was known as a buffer zone between the Spanish and the English colonies.</a:t>
            </a:r>
          </a:p>
          <a:p>
            <a:pPr eaLnBrk="1" hangingPunct="1">
              <a:lnSpc>
                <a:spcPct val="90000"/>
              </a:lnSpc>
            </a:pPr>
            <a:r>
              <a:rPr lang="en-US" sz="2400" b="1" i="1" smtClean="0"/>
              <a:t>Southern Colony</a:t>
            </a:r>
          </a:p>
        </p:txBody>
      </p:sp>
      <p:pic>
        <p:nvPicPr>
          <p:cNvPr id="37893"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1676400"/>
            <a:ext cx="3740150" cy="4191000"/>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par>
                          <p:cTn id="8" fill="hold" nodeType="afterGroup">
                            <p:stCondLst>
                              <p:cond delay="2000"/>
                            </p:stCondLst>
                            <p:childTnLst>
                              <p:par>
                                <p:cTn id="9" presetID="31" presetClass="entr" presetSubtype="0" fill="hold" grpId="0" nodeType="afterEffect" nodePh="1">
                                  <p:stCondLst>
                                    <p:cond delay="0"/>
                                  </p:stCondLst>
                                  <p:endCondLst>
                                    <p:cond evt="begin" delay="0">
                                      <p:tn val="9"/>
                                    </p:cond>
                                  </p:endCondLst>
                                  <p:iterate type="lt">
                                    <p:tmPct val="5000"/>
                                  </p:iterate>
                                  <p:childTnLst>
                                    <p:set>
                                      <p:cBhvr>
                                        <p:cTn id="10" dur="1" fill="hold">
                                          <p:stCondLst>
                                            <p:cond delay="0"/>
                                          </p:stCondLst>
                                        </p:cTn>
                                        <p:tgtEl>
                                          <p:spTgt spid="37893"/>
                                        </p:tgtEl>
                                        <p:attrNameLst>
                                          <p:attrName>style.visibility</p:attrName>
                                        </p:attrNameLst>
                                      </p:cBhvr>
                                      <p:to>
                                        <p:strVal val="visible"/>
                                      </p:to>
                                    </p:set>
                                    <p:anim calcmode="lin" valueType="num">
                                      <p:cBhvr>
                                        <p:cTn id="11" dur="1000" fill="hold"/>
                                        <p:tgtEl>
                                          <p:spTgt spid="37893"/>
                                        </p:tgtEl>
                                        <p:attrNameLst>
                                          <p:attrName>ppt_w</p:attrName>
                                        </p:attrNameLst>
                                      </p:cBhvr>
                                      <p:tavLst>
                                        <p:tav tm="0">
                                          <p:val>
                                            <p:fltVal val="0"/>
                                          </p:val>
                                        </p:tav>
                                        <p:tav tm="100000">
                                          <p:val>
                                            <p:strVal val="#ppt_w"/>
                                          </p:val>
                                        </p:tav>
                                      </p:tavLst>
                                    </p:anim>
                                    <p:anim calcmode="lin" valueType="num">
                                      <p:cBhvr>
                                        <p:cTn id="12" dur="1000" fill="hold"/>
                                        <p:tgtEl>
                                          <p:spTgt spid="37893"/>
                                        </p:tgtEl>
                                        <p:attrNameLst>
                                          <p:attrName>ppt_h</p:attrName>
                                        </p:attrNameLst>
                                      </p:cBhvr>
                                      <p:tavLst>
                                        <p:tav tm="0">
                                          <p:val>
                                            <p:fltVal val="0"/>
                                          </p:val>
                                        </p:tav>
                                        <p:tav tm="100000">
                                          <p:val>
                                            <p:strVal val="#ppt_h"/>
                                          </p:val>
                                        </p:tav>
                                      </p:tavLst>
                                    </p:anim>
                                    <p:anim calcmode="lin" valueType="num">
                                      <p:cBhvr>
                                        <p:cTn id="13" dur="1000" fill="hold"/>
                                        <p:tgtEl>
                                          <p:spTgt spid="37893"/>
                                        </p:tgtEl>
                                        <p:attrNameLst>
                                          <p:attrName>style.rotation</p:attrName>
                                        </p:attrNameLst>
                                      </p:cBhvr>
                                      <p:tavLst>
                                        <p:tav tm="0">
                                          <p:val>
                                            <p:fltVal val="90"/>
                                          </p:val>
                                        </p:tav>
                                        <p:tav tm="100000">
                                          <p:val>
                                            <p:fltVal val="0"/>
                                          </p:val>
                                        </p:tav>
                                      </p:tavLst>
                                    </p:anim>
                                    <p:animEffect transition="in" filter="fade">
                                      <p:cBhvr>
                                        <p:cTn id="14" dur="1000"/>
                                        <p:tgtEl>
                                          <p:spTgt spid="378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7892">
                                            <p:txEl>
                                              <p:pRg st="0" end="0"/>
                                            </p:txEl>
                                          </p:spTgt>
                                        </p:tgtEl>
                                        <p:attrNameLst>
                                          <p:attrName>style.visibility</p:attrName>
                                        </p:attrNameLst>
                                      </p:cBhvr>
                                      <p:to>
                                        <p:strVal val="visible"/>
                                      </p:to>
                                    </p:set>
                                    <p:anim calcmode="lin" valueType="num">
                                      <p:cBhvr>
                                        <p:cTn id="19" dur="1000" fill="hold"/>
                                        <p:tgtEl>
                                          <p:spTgt spid="3789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789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789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789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7892">
                                            <p:txEl>
                                              <p:pRg st="1" end="1"/>
                                            </p:txEl>
                                          </p:spTgt>
                                        </p:tgtEl>
                                        <p:attrNameLst>
                                          <p:attrName>style.visibility</p:attrName>
                                        </p:attrNameLst>
                                      </p:cBhvr>
                                      <p:to>
                                        <p:strVal val="visible"/>
                                      </p:to>
                                    </p:set>
                                    <p:anim calcmode="lin" valueType="num">
                                      <p:cBhvr>
                                        <p:cTn id="27" dur="1000" fill="hold"/>
                                        <p:tgtEl>
                                          <p:spTgt spid="37892">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7892">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789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789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7892">
                                            <p:txEl>
                                              <p:pRg st="2" end="2"/>
                                            </p:txEl>
                                          </p:spTgt>
                                        </p:tgtEl>
                                        <p:attrNameLst>
                                          <p:attrName>style.visibility</p:attrName>
                                        </p:attrNameLst>
                                      </p:cBhvr>
                                      <p:to>
                                        <p:strVal val="visible"/>
                                      </p:to>
                                    </p:set>
                                    <p:anim calcmode="lin" valueType="num">
                                      <p:cBhvr>
                                        <p:cTn id="35" dur="1000" fill="hold"/>
                                        <p:tgtEl>
                                          <p:spTgt spid="37892">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7892">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789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789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7892">
                                            <p:txEl>
                                              <p:pRg st="3" end="3"/>
                                            </p:txEl>
                                          </p:spTgt>
                                        </p:tgtEl>
                                        <p:attrNameLst>
                                          <p:attrName>style.visibility</p:attrName>
                                        </p:attrNameLst>
                                      </p:cBhvr>
                                      <p:to>
                                        <p:strVal val="visible"/>
                                      </p:to>
                                    </p:set>
                                    <p:anim calcmode="lin" valueType="num">
                                      <p:cBhvr>
                                        <p:cTn id="43" dur="1000" fill="hold"/>
                                        <p:tgtEl>
                                          <p:spTgt spid="37892">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7892">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789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789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378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fld id="{430697D6-D4D2-45DD-8EC8-3176280F669A}" type="slidenum">
              <a:rPr lang="en-US">
                <a:solidFill>
                  <a:srgbClr val="898989"/>
                </a:solidFill>
              </a:rPr>
              <a:pPr/>
              <a:t>47</a:t>
            </a:fld>
            <a:endParaRPr lang="en-US">
              <a:solidFill>
                <a:srgbClr val="898989"/>
              </a:solidFill>
            </a:endParaRPr>
          </a:p>
        </p:txBody>
      </p:sp>
      <p:pic>
        <p:nvPicPr>
          <p:cNvPr id="266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76213"/>
            <a:ext cx="8178800" cy="654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952819"/>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13 Colonies </a:t>
            </a:r>
            <a:endParaRPr lang="en-US" dirty="0"/>
          </a:p>
        </p:txBody>
      </p:sp>
      <p:pic>
        <p:nvPicPr>
          <p:cNvPr id="4608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371600"/>
            <a:ext cx="7848600" cy="4572000"/>
          </a:xfrm>
        </p:spPr>
      </p:pic>
      <p:sp>
        <p:nvSpPr>
          <p:cNvPr id="46084" name="TextBox 6"/>
          <p:cNvSpPr txBox="1">
            <a:spLocks noChangeArrowheads="1"/>
          </p:cNvSpPr>
          <p:nvPr/>
        </p:nvSpPr>
        <p:spPr bwMode="auto">
          <a:xfrm>
            <a:off x="609600" y="57912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latin typeface="Franklin Gothic Book" pitchFamily="34" charset="0"/>
              </a:rPr>
              <a:t>Which region had a colony created for a different reason than the others?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15963"/>
          </a:xfrm>
        </p:spPr>
        <p:txBody>
          <a:bodyPr>
            <a:normAutofit/>
          </a:bodyPr>
          <a:lstStyle/>
          <a:p>
            <a:r>
              <a:rPr lang="en-US" sz="4000" smtClean="0"/>
              <a:t>Interpret</a:t>
            </a:r>
          </a:p>
        </p:txBody>
      </p:sp>
      <p:sp>
        <p:nvSpPr>
          <p:cNvPr id="28675" name="Content Placeholder 6"/>
          <p:cNvSpPr>
            <a:spLocks noGrp="1"/>
          </p:cNvSpPr>
          <p:nvPr>
            <p:ph idx="1"/>
          </p:nvPr>
        </p:nvSpPr>
        <p:spPr>
          <a:xfrm>
            <a:off x="457200" y="715963"/>
            <a:ext cx="8229600" cy="5640387"/>
          </a:xfrm>
        </p:spPr>
        <p:txBody>
          <a:bodyPr/>
          <a:lstStyle/>
          <a:p>
            <a:pPr marL="514350" indent="-514350">
              <a:buFont typeface="Calibri" pitchFamily="34" charset="0"/>
              <a:buAutoNum type="arabicPeriod"/>
            </a:pPr>
            <a:r>
              <a:rPr lang="en-US" sz="2400" smtClean="0"/>
              <a:t>Which of the colonial regions would be the most likely to be dependent upon trade with England? Why? Cite your evidence.</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endParaRPr lang="en-US" sz="2400" smtClean="0"/>
          </a:p>
          <a:p>
            <a:pPr marL="514350" indent="-514350">
              <a:buFont typeface="Calibri" pitchFamily="34" charset="0"/>
              <a:buAutoNum type="arabicPeriod"/>
            </a:pPr>
            <a:r>
              <a:rPr lang="en-US" sz="2400" smtClean="0"/>
              <a:t>Which of the colonial regions, New England, Middle, or Southern, would most likely have an economy that was independent from England? Why? Cite your evidence.</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ea typeface="ＭＳ Ｐゴシック" charset="-128"/>
              </a:defRPr>
            </a:lvl1pPr>
            <a:lvl2pPr marL="37931725" indent="-37474525">
              <a:defRPr>
                <a:solidFill>
                  <a:schemeClr val="tx1"/>
                </a:solidFill>
                <a:latin typeface="Calibri" pitchFamily="34" charset="0"/>
                <a:ea typeface="ＭＳ Ｐゴシック" charset="-128"/>
              </a:defRPr>
            </a:lvl2pPr>
            <a:lvl3pPr>
              <a:defRPr>
                <a:solidFill>
                  <a:schemeClr val="tx1"/>
                </a:solidFill>
                <a:latin typeface="Calibri" pitchFamily="34" charset="0"/>
                <a:ea typeface="ＭＳ Ｐゴシック" charset="-128"/>
              </a:defRPr>
            </a:lvl3pPr>
            <a:lvl4pPr>
              <a:defRPr>
                <a:solidFill>
                  <a:schemeClr val="tx1"/>
                </a:solidFill>
                <a:latin typeface="Calibri" pitchFamily="34" charset="0"/>
                <a:ea typeface="ＭＳ Ｐゴシック" charset="-128"/>
              </a:defRPr>
            </a:lvl4pPr>
            <a:lvl5pPr>
              <a:defRPr>
                <a:solidFill>
                  <a:schemeClr val="tx1"/>
                </a:solidFill>
                <a:latin typeface="Calibri" pitchFamily="34" charset="0"/>
                <a:ea typeface="ＭＳ Ｐゴシック" charset="-128"/>
              </a:defRPr>
            </a:lvl5pPr>
            <a:lvl6pPr marL="457200" fontAlgn="base">
              <a:spcBef>
                <a:spcPct val="0"/>
              </a:spcBef>
              <a:spcAft>
                <a:spcPct val="0"/>
              </a:spcAft>
              <a:defRPr>
                <a:solidFill>
                  <a:schemeClr val="tx1"/>
                </a:solidFill>
                <a:latin typeface="Calibri" pitchFamily="34" charset="0"/>
                <a:ea typeface="ＭＳ Ｐゴシック" charset="-128"/>
              </a:defRPr>
            </a:lvl6pPr>
            <a:lvl7pPr marL="914400" fontAlgn="base">
              <a:spcBef>
                <a:spcPct val="0"/>
              </a:spcBef>
              <a:spcAft>
                <a:spcPct val="0"/>
              </a:spcAft>
              <a:defRPr>
                <a:solidFill>
                  <a:schemeClr val="tx1"/>
                </a:solidFill>
                <a:latin typeface="Calibri" pitchFamily="34" charset="0"/>
                <a:ea typeface="ＭＳ Ｐゴシック" charset="-128"/>
              </a:defRPr>
            </a:lvl7pPr>
            <a:lvl8pPr marL="1371600" fontAlgn="base">
              <a:spcBef>
                <a:spcPct val="0"/>
              </a:spcBef>
              <a:spcAft>
                <a:spcPct val="0"/>
              </a:spcAft>
              <a:defRPr>
                <a:solidFill>
                  <a:schemeClr val="tx1"/>
                </a:solidFill>
                <a:latin typeface="Calibri" pitchFamily="34" charset="0"/>
                <a:ea typeface="ＭＳ Ｐゴシック" charset="-128"/>
              </a:defRPr>
            </a:lvl8pPr>
            <a:lvl9pPr marL="1828800" fontAlgn="base">
              <a:spcBef>
                <a:spcPct val="0"/>
              </a:spcBef>
              <a:spcAft>
                <a:spcPct val="0"/>
              </a:spcAft>
              <a:defRPr>
                <a:solidFill>
                  <a:schemeClr val="tx1"/>
                </a:solidFill>
                <a:latin typeface="Calibri" pitchFamily="34" charset="0"/>
                <a:ea typeface="ＭＳ Ｐゴシック" charset="-128"/>
              </a:defRPr>
            </a:lvl9pPr>
          </a:lstStyle>
          <a:p>
            <a:fld id="{B35576AB-DAC6-4560-8133-7CD91F8B7735}" type="slidenum">
              <a:rPr lang="en-US">
                <a:solidFill>
                  <a:srgbClr val="898989"/>
                </a:solidFill>
              </a:rPr>
              <a:pPr/>
              <a:t>49</a:t>
            </a:fld>
            <a:endParaRPr lang="en-US">
              <a:solidFill>
                <a:srgbClr val="898989"/>
              </a:solidFill>
            </a:endParaRPr>
          </a:p>
        </p:txBody>
      </p:sp>
    </p:spTree>
    <p:extLst>
      <p:ext uri="{BB962C8B-B14F-4D97-AF65-F5344CB8AC3E}">
        <p14:creationId xmlns:p14="http://schemas.microsoft.com/office/powerpoint/2010/main" val="107102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t>The </a:t>
            </a:r>
            <a:r>
              <a:rPr lang="en-US" b="1" dirty="0" smtClean="0"/>
              <a:t>NEW ENGLAND</a:t>
            </a:r>
            <a:r>
              <a:rPr lang="en-US" dirty="0" smtClean="0"/>
              <a:t> Colonies</a:t>
            </a:r>
          </a:p>
        </p:txBody>
      </p:sp>
      <p:sp>
        <p:nvSpPr>
          <p:cNvPr id="16387" name="Rectangle 3"/>
          <p:cNvSpPr>
            <a:spLocks noGrp="1" noChangeArrowheads="1"/>
          </p:cNvSpPr>
          <p:nvPr>
            <p:ph type="body" idx="1"/>
          </p:nvPr>
        </p:nvSpPr>
        <p:spPr>
          <a:xfrm>
            <a:off x="457200" y="1600200"/>
            <a:ext cx="8229600" cy="5029200"/>
          </a:xfrm>
        </p:spPr>
        <p:txBody>
          <a:bodyPr/>
          <a:lstStyle/>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r>
              <a:rPr lang="en-US" sz="2800" smtClean="0"/>
              <a:t>Massachusetts, New Hampshire, Rhode Island &amp; Connecticut</a:t>
            </a:r>
          </a:p>
        </p:txBody>
      </p:sp>
      <p:pic>
        <p:nvPicPr>
          <p:cNvPr id="16388" name="Picture 4" descr="New Englan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638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idx="1"/>
          </p:nvPr>
        </p:nvSpPr>
        <p:spPr/>
        <p:txBody>
          <a:bodyPr/>
          <a:lstStyle/>
          <a:p>
            <a:r>
              <a:rPr lang="en-US" sz="2400" dirty="0" smtClean="0"/>
              <a:t>This was the name given to a trading route with 3 stops.</a:t>
            </a:r>
          </a:p>
          <a:p>
            <a:pPr marL="514350" indent="-514350">
              <a:buAutoNum type="arabicPeriod"/>
            </a:pPr>
            <a:r>
              <a:rPr lang="en-US" sz="2400" dirty="0" smtClean="0"/>
              <a:t>For example, a ship might leave New England with a cargo of rum and iron.  </a:t>
            </a:r>
          </a:p>
          <a:p>
            <a:pPr marL="514350" indent="-514350">
              <a:buAutoNum type="arabicPeriod"/>
            </a:pPr>
            <a:r>
              <a:rPr lang="en-US" sz="2400" dirty="0" smtClean="0"/>
              <a:t>In Africa, the captain would trade his cargo for slaves.  </a:t>
            </a:r>
          </a:p>
          <a:p>
            <a:pPr marL="514350" indent="-514350">
              <a:buAutoNum type="arabicPeriod"/>
            </a:pPr>
            <a:r>
              <a:rPr lang="en-US" sz="2400" dirty="0" smtClean="0"/>
              <a:t>Slaves then endured the horrible “Middle Passage” to the West Indies, where they were exchanged for sugar and molasses.  </a:t>
            </a:r>
          </a:p>
          <a:p>
            <a:pPr marL="514350" indent="-514350">
              <a:buAutoNum type="arabicPeriod"/>
            </a:pPr>
            <a:r>
              <a:rPr lang="en-US" sz="2400" dirty="0" smtClean="0"/>
              <a:t>Traders then took the sugar and molasses back to New England.  There colonists used the molasses to make rum, and the pattern started over.</a:t>
            </a:r>
            <a:endParaRPr lang="en-US" sz="2400" dirty="0"/>
          </a:p>
        </p:txBody>
      </p:sp>
    </p:spTree>
    <p:extLst>
      <p:ext uri="{BB962C8B-B14F-4D97-AF65-F5344CB8AC3E}">
        <p14:creationId xmlns:p14="http://schemas.microsoft.com/office/powerpoint/2010/main" val="3177532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Triangular Trade Route</a:t>
            </a:r>
            <a:endParaRPr lang="en-US" dirty="0"/>
          </a:p>
        </p:txBody>
      </p:sp>
      <p:pic>
        <p:nvPicPr>
          <p:cNvPr id="32771" name="Picture 2" descr="E:\Walker MS\U.S. Studies\Pictures\1st 6 Weeks\Triangular_trad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447800"/>
            <a:ext cx="7008813" cy="4957763"/>
          </a:xfrm>
          <a:noFill/>
        </p:spPr>
      </p:pic>
    </p:spTree>
    <p:extLst>
      <p:ext uri="{BB962C8B-B14F-4D97-AF65-F5344CB8AC3E}">
        <p14:creationId xmlns:p14="http://schemas.microsoft.com/office/powerpoint/2010/main" val="1604976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304800"/>
            <a:ext cx="4572000" cy="1143000"/>
          </a:xfrm>
        </p:spPr>
        <p:txBody>
          <a:bodyPr/>
          <a:lstStyle/>
          <a:p>
            <a:pPr fontAlgn="auto">
              <a:spcAft>
                <a:spcPts val="0"/>
              </a:spcAft>
              <a:defRPr/>
            </a:pPr>
            <a:r>
              <a:rPr lang="en-US" dirty="0" smtClean="0"/>
              <a:t>“Middle Passage”</a:t>
            </a:r>
            <a:endParaRPr lang="en-US" dirty="0"/>
          </a:p>
        </p:txBody>
      </p:sp>
      <p:pic>
        <p:nvPicPr>
          <p:cNvPr id="33795" name="Picture 2" descr="E:\Walker MS\U.S. Studies\Pictures\1st 6 Weeks\rod_brown_middle_passage_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6063" y="2746375"/>
            <a:ext cx="6357937" cy="4111625"/>
          </a:xfrm>
          <a:noFill/>
        </p:spPr>
      </p:pic>
      <p:pic>
        <p:nvPicPr>
          <p:cNvPr id="33796" name="Picture 3" descr="E:\Walker MS\U.S. Studies\Pictures\1st 6 Weeks\middlepass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65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Acts</a:t>
            </a:r>
            <a:endParaRPr lang="en-US" dirty="0"/>
          </a:p>
        </p:txBody>
      </p:sp>
      <p:sp>
        <p:nvSpPr>
          <p:cNvPr id="3" name="Content Placeholder 2"/>
          <p:cNvSpPr>
            <a:spLocks noGrp="1"/>
          </p:cNvSpPr>
          <p:nvPr>
            <p:ph idx="1"/>
          </p:nvPr>
        </p:nvSpPr>
        <p:spPr/>
        <p:txBody>
          <a:bodyPr/>
          <a:lstStyle/>
          <a:p>
            <a:r>
              <a:rPr lang="en-US" sz="2400" dirty="0" smtClean="0"/>
              <a:t>New England made enormous profits from trade and England wanted to make sure that it received part of those profits.</a:t>
            </a:r>
          </a:p>
          <a:p>
            <a:r>
              <a:rPr lang="en-US" sz="2400" dirty="0" smtClean="0"/>
              <a:t>As a result the Navigation Acts were passed in 1651, and had 4 major parts to make sure England made money from its colonies’ trade. (Mercantilism)</a:t>
            </a:r>
          </a:p>
          <a:p>
            <a:pPr marL="914400" lvl="1" indent="-457200">
              <a:buAutoNum type="arabicPeriod"/>
            </a:pPr>
            <a:r>
              <a:rPr lang="en-US" sz="2000" dirty="0" smtClean="0"/>
              <a:t>All shipping done in English ships or ships made in English colonies.</a:t>
            </a:r>
          </a:p>
          <a:p>
            <a:pPr marL="914400" lvl="1" indent="-457200">
              <a:buAutoNum type="arabicPeriod"/>
            </a:pPr>
            <a:r>
              <a:rPr lang="en-US" sz="2000" dirty="0" smtClean="0"/>
              <a:t>Products such as tobacco, wood, and sugar could be sold only to England or its colonies.</a:t>
            </a:r>
          </a:p>
          <a:p>
            <a:pPr marL="914400" lvl="1" indent="-457200">
              <a:buAutoNum type="arabicPeriod"/>
            </a:pPr>
            <a:r>
              <a:rPr lang="en-US" sz="2000" dirty="0" smtClean="0"/>
              <a:t>European imports to the colonies had to pass through English ports.</a:t>
            </a:r>
          </a:p>
          <a:p>
            <a:pPr marL="914400" lvl="1" indent="-457200">
              <a:buAutoNum type="arabicPeriod"/>
            </a:pPr>
            <a:r>
              <a:rPr lang="en-US" sz="2000" dirty="0" smtClean="0"/>
              <a:t>English officials were to tax and colonial goods not shipped to England.</a:t>
            </a:r>
          </a:p>
          <a:p>
            <a:pPr marL="514350" indent="-457200"/>
            <a:r>
              <a:rPr lang="en-US" sz="2400" dirty="0" smtClean="0"/>
              <a:t>Why would this law anger merchants and colonists in the 13 colonies?  How do you think the reacted to the passage of the Navigation Acts?</a:t>
            </a:r>
          </a:p>
          <a:p>
            <a:pPr marL="914400" lvl="1" indent="-457200">
              <a:buAutoNum type="arabicPeriod"/>
            </a:pPr>
            <a:endParaRPr lang="en-US" sz="2000" dirty="0"/>
          </a:p>
        </p:txBody>
      </p:sp>
    </p:spTree>
    <p:extLst>
      <p:ext uri="{BB962C8B-B14F-4D97-AF65-F5344CB8AC3E}">
        <p14:creationId xmlns:p14="http://schemas.microsoft.com/office/powerpoint/2010/main" val="2238139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Smuggling &amp; Pirates</a:t>
            </a:r>
            <a:endParaRPr lang="en-US" dirty="0"/>
          </a:p>
        </p:txBody>
      </p:sp>
      <p:sp>
        <p:nvSpPr>
          <p:cNvPr id="3" name="Content Placeholder 2"/>
          <p:cNvSpPr>
            <a:spLocks noGrp="1"/>
          </p:cNvSpPr>
          <p:nvPr>
            <p:ph type="body" sz="half" idx="1"/>
          </p:nvPr>
        </p:nvSpPr>
        <p:spPr>
          <a:xfrm>
            <a:off x="228600" y="1295400"/>
            <a:ext cx="4038600" cy="4525963"/>
          </a:xfrm>
        </p:spPr>
        <p:txBody>
          <a:bodyPr/>
          <a:lstStyle/>
          <a:p>
            <a:r>
              <a:rPr lang="en-US" sz="2400" dirty="0" smtClean="0"/>
              <a:t>As one might expect, England had trouble controlling colonial shipping from thousands of miles away.</a:t>
            </a:r>
          </a:p>
          <a:p>
            <a:r>
              <a:rPr lang="en-US" sz="2400" dirty="0" smtClean="0"/>
              <a:t>Merchants ignored the acts whenever possible.</a:t>
            </a:r>
          </a:p>
          <a:p>
            <a:r>
              <a:rPr lang="en-US" sz="2400" dirty="0" smtClean="0"/>
              <a:t>Smuggling, importing or exporting goods illegally, was very common.</a:t>
            </a:r>
          </a:p>
          <a:p>
            <a:r>
              <a:rPr lang="en-US" sz="2400" dirty="0" smtClean="0"/>
              <a:t>Pirates were popular and common at this time, attacking colonial ships.</a:t>
            </a:r>
            <a:endParaRPr lang="en-US" sz="2400" dirty="0"/>
          </a:p>
        </p:txBody>
      </p:sp>
      <p:pic>
        <p:nvPicPr>
          <p:cNvPr id="4098" name="Picture 2" descr="http://www.edinburghwargames.com/Pirate%20Blog%20Pictures/Image%201%20Blackbeard.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163331"/>
            <a:ext cx="4343400" cy="4962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06730" y="6308725"/>
            <a:ext cx="4921540" cy="338554"/>
          </a:xfrm>
          <a:prstGeom prst="rect">
            <a:avLst/>
          </a:prstGeom>
          <a:noFill/>
        </p:spPr>
        <p:txBody>
          <a:bodyPr wrap="none" rtlCol="0">
            <a:spAutoFit/>
          </a:bodyPr>
          <a:lstStyle/>
          <a:p>
            <a:r>
              <a:rPr lang="en-US" sz="1600" dirty="0" smtClean="0">
                <a:solidFill>
                  <a:srgbClr val="C00000"/>
                </a:solidFill>
              </a:rPr>
              <a:t>The most famous pirate of the time was Blackbeard!</a:t>
            </a:r>
            <a:endParaRPr lang="en-US" sz="1600" dirty="0">
              <a:solidFill>
                <a:srgbClr val="C00000"/>
              </a:solidFill>
            </a:endParaRPr>
          </a:p>
        </p:txBody>
      </p:sp>
    </p:spTree>
    <p:extLst>
      <p:ext uri="{BB962C8B-B14F-4D97-AF65-F5344CB8AC3E}">
        <p14:creationId xmlns:p14="http://schemas.microsoft.com/office/powerpoint/2010/main" val="3496034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Awakening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589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96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0800000" algn="r" rotWithShape="0">
              <a:prstClr val="black">
                <a:alpha val="40000"/>
              </a:prstClr>
            </a:outerShdw>
          </a:effectLst>
        </p:spPr>
        <p:txBody>
          <a:bodyPr/>
          <a:lstStyle/>
          <a:p>
            <a:pPr eaLnBrk="1" fontAlgn="auto" hangingPunct="1">
              <a:spcAft>
                <a:spcPts val="0"/>
              </a:spcAft>
              <a:defRPr/>
            </a:pPr>
            <a:r>
              <a:rPr lang="en-US" sz="4000" dirty="0" smtClean="0"/>
              <a:t>New England Colonies</a:t>
            </a:r>
            <a:endParaRPr lang="en-US" sz="4000" dirty="0"/>
          </a:p>
        </p:txBody>
      </p:sp>
      <p:pic>
        <p:nvPicPr>
          <p:cNvPr id="17411" name="Content Placeholder 4" descr="http://mrcapwebpage.com/VCSUSHISTORY/13mapnewenglandsmall.jpg"/>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1295400"/>
            <a:ext cx="4114800" cy="2590800"/>
          </a:xfrm>
        </p:spPr>
      </p:pic>
      <p:sp>
        <p:nvSpPr>
          <p:cNvPr id="4" name="Content Placeholder 3"/>
          <p:cNvSpPr>
            <a:spLocks noGrp="1"/>
          </p:cNvSpPr>
          <p:nvPr>
            <p:ph sz="half" idx="2"/>
          </p:nvPr>
        </p:nvSpPr>
        <p:spPr>
          <a:xfrm>
            <a:off x="0" y="3886200"/>
            <a:ext cx="9144000" cy="2971800"/>
          </a:xfrm>
        </p:spPr>
        <p:txBody>
          <a:bodyPr>
            <a:normAutofit fontScale="92500" lnSpcReduction="20000"/>
          </a:bodyPr>
          <a:lstStyle/>
          <a:p>
            <a:pPr eaLnBrk="1" fontAlgn="auto" hangingPunct="1">
              <a:spcAft>
                <a:spcPts val="0"/>
              </a:spcAft>
              <a:buFont typeface="Wingdings 2"/>
              <a:buChar char=""/>
              <a:defRPr/>
            </a:pPr>
            <a:r>
              <a:rPr lang="en-US" u="sng" dirty="0" smtClean="0"/>
              <a:t>Climate</a:t>
            </a:r>
            <a:r>
              <a:rPr lang="en-US" dirty="0" smtClean="0"/>
              <a:t> - bitterly cold winters, mild summers, short growing season</a:t>
            </a:r>
          </a:p>
          <a:p>
            <a:pPr eaLnBrk="1" fontAlgn="auto" hangingPunct="1">
              <a:spcAft>
                <a:spcPts val="0"/>
              </a:spcAft>
              <a:buFont typeface="Wingdings 2"/>
              <a:buChar char=""/>
              <a:defRPr/>
            </a:pPr>
            <a:r>
              <a:rPr lang="en-US" u="sng" dirty="0" smtClean="0"/>
              <a:t>Resources</a:t>
            </a:r>
            <a:r>
              <a:rPr lang="en-US" dirty="0" smtClean="0"/>
              <a:t> – rocky soil, forested lands, abundant fish </a:t>
            </a:r>
          </a:p>
          <a:p>
            <a:pPr eaLnBrk="1" fontAlgn="auto" hangingPunct="1">
              <a:spcAft>
                <a:spcPts val="0"/>
              </a:spcAft>
              <a:buFont typeface="Wingdings 2"/>
              <a:buChar char=""/>
              <a:defRPr/>
            </a:pPr>
            <a:r>
              <a:rPr lang="en-US" u="sng" dirty="0" smtClean="0"/>
              <a:t>Settlements</a:t>
            </a:r>
            <a:r>
              <a:rPr lang="en-US" dirty="0" smtClean="0"/>
              <a:t> – small towns, mainly on the coast, created harbors and ports for trade</a:t>
            </a:r>
          </a:p>
          <a:p>
            <a:pPr eaLnBrk="1" fontAlgn="auto" hangingPunct="1">
              <a:spcAft>
                <a:spcPts val="0"/>
              </a:spcAft>
              <a:buFont typeface="Wingdings 2"/>
              <a:buChar char=""/>
              <a:defRPr/>
            </a:pPr>
            <a:r>
              <a:rPr lang="en-US" u="sng" dirty="0" smtClean="0"/>
              <a:t>Economy</a:t>
            </a:r>
            <a:r>
              <a:rPr lang="en-US" dirty="0" smtClean="0"/>
              <a:t> – shipbuilding, farming, fishing, &amp; part of Triangular Trade  </a:t>
            </a:r>
          </a:p>
          <a:p>
            <a:pPr eaLnBrk="1" fontAlgn="auto" hangingPunct="1">
              <a:spcAft>
                <a:spcPts val="0"/>
              </a:spcAft>
              <a:buFont typeface="Wingdings 2"/>
              <a:buChar char=""/>
              <a:defRPr/>
            </a:pPr>
            <a:r>
              <a:rPr lang="en-US" u="sng" dirty="0" smtClean="0"/>
              <a:t>Major Cities </a:t>
            </a:r>
            <a:r>
              <a:rPr lang="en-US" dirty="0" smtClean="0"/>
              <a:t>- Boston</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Subsistence Farming</a:t>
            </a:r>
            <a:endParaRPr lang="en-US" dirty="0"/>
          </a:p>
        </p:txBody>
      </p:sp>
      <p:sp>
        <p:nvSpPr>
          <p:cNvPr id="3" name="Content Placeholder 2"/>
          <p:cNvSpPr>
            <a:spLocks noGrp="1"/>
          </p:cNvSpPr>
          <p:nvPr>
            <p:ph sz="half" idx="1"/>
          </p:nvPr>
        </p:nvSpPr>
        <p:spPr/>
        <p:txBody>
          <a:bodyPr/>
          <a:lstStyle/>
          <a:p>
            <a:r>
              <a:rPr lang="en-US" sz="2400" dirty="0" smtClean="0"/>
              <a:t>Most farmers in the New England colonies practiced subsistence farming, meaning they produced just enough food for themselves and sometimes a little extra to trade in town.</a:t>
            </a:r>
          </a:p>
          <a:p>
            <a:r>
              <a:rPr lang="en-US" sz="2400" dirty="0" smtClean="0"/>
              <a:t>Why do you think farmers in the North did not grow cash crops such as tobacco or indigo?</a:t>
            </a:r>
            <a:endParaRPr lang="en-US" sz="2400" dirty="0"/>
          </a:p>
        </p:txBody>
      </p:sp>
      <p:pic>
        <p:nvPicPr>
          <p:cNvPr id="2050" name="Picture 2" descr="http://upload.wikimedia.org/wikipedia/commons/thumb/3/3e/Gift_for_the_grangers_ppmsca02956u.jpg/450px-Gift_for_the_grangers_ppmsca02956u.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298448"/>
            <a:ext cx="3962400" cy="495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3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533400" y="1905000"/>
            <a:ext cx="3124200" cy="4191000"/>
          </a:xfrm>
        </p:spPr>
        <p:txBody>
          <a:bodyPr/>
          <a:lstStyle/>
          <a:p>
            <a:pPr eaLnBrk="1" hangingPunct="1">
              <a:lnSpc>
                <a:spcPct val="90000"/>
              </a:lnSpc>
            </a:pPr>
            <a:r>
              <a:rPr lang="en-US" sz="3000" dirty="0" smtClean="0"/>
              <a:t>Self-Governing Charters</a:t>
            </a:r>
          </a:p>
          <a:p>
            <a:pPr eaLnBrk="1" hangingPunct="1">
              <a:lnSpc>
                <a:spcPct val="90000"/>
              </a:lnSpc>
            </a:pPr>
            <a:r>
              <a:rPr lang="en-US" sz="3000" dirty="0" smtClean="0"/>
              <a:t>Town Meetings</a:t>
            </a:r>
          </a:p>
          <a:p>
            <a:pPr eaLnBrk="1" hangingPunct="1">
              <a:lnSpc>
                <a:spcPct val="90000"/>
              </a:lnSpc>
            </a:pPr>
            <a:r>
              <a:rPr lang="en-US" sz="3000" dirty="0" smtClean="0"/>
              <a:t>The Mayflower Compact</a:t>
            </a:r>
          </a:p>
          <a:p>
            <a:pPr eaLnBrk="1" hangingPunct="1">
              <a:lnSpc>
                <a:spcPct val="90000"/>
              </a:lnSpc>
            </a:pPr>
            <a:r>
              <a:rPr lang="en-US" sz="3000" dirty="0" smtClean="0"/>
              <a:t>The Fundamental Orders of Connecticut</a:t>
            </a:r>
          </a:p>
        </p:txBody>
      </p:sp>
      <p:sp>
        <p:nvSpPr>
          <p:cNvPr id="7171" name="Rectangle 7"/>
          <p:cNvSpPr>
            <a:spLocks noGrp="1" noChangeArrowheads="1"/>
          </p:cNvSpPr>
          <p:nvPr>
            <p:ph type="title"/>
          </p:nvPr>
        </p:nvSpPr>
        <p:spPr>
          <a:xfrm>
            <a:off x="1295400" y="304800"/>
            <a:ext cx="7543800" cy="1143000"/>
          </a:xfrm>
        </p:spPr>
        <p:txBody>
          <a:bodyPr>
            <a:normAutofit/>
          </a:bodyPr>
          <a:lstStyle/>
          <a:p>
            <a:pPr eaLnBrk="1" hangingPunct="1">
              <a:defRPr/>
            </a:pPr>
            <a:r>
              <a:rPr lang="en-US" dirty="0" smtClean="0"/>
              <a:t>New England Government</a:t>
            </a:r>
          </a:p>
        </p:txBody>
      </p:sp>
      <p:pic>
        <p:nvPicPr>
          <p:cNvPr id="32777" name="Picture 9" descr="A:\colregmap.jpg"/>
          <p:cNvPicPr>
            <a:picLocks noChangeAspect="1" noChangeArrowheads="1"/>
          </p:cNvPicPr>
          <p:nvPr/>
        </p:nvPicPr>
        <p:blipFill>
          <a:blip r:embed="rId2">
            <a:extLst>
              <a:ext uri="{28A0092B-C50C-407E-A947-70E740481C1C}">
                <a14:useLocalDpi xmlns:a14="http://schemas.microsoft.com/office/drawing/2010/main" val="0"/>
              </a:ext>
            </a:extLst>
          </a:blip>
          <a:srcRect l="63824" r="2385" b="61905"/>
          <a:stretch>
            <a:fillRect/>
          </a:stretch>
        </p:blipFill>
        <p:spPr bwMode="auto">
          <a:xfrm>
            <a:off x="5029200" y="1600200"/>
            <a:ext cx="3714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AutoShape 16"/>
          <p:cNvSpPr>
            <a:spLocks noChangeArrowheads="1"/>
          </p:cNvSpPr>
          <p:nvPr/>
        </p:nvSpPr>
        <p:spPr bwMode="auto">
          <a:xfrm>
            <a:off x="6934200" y="4191000"/>
            <a:ext cx="2209800" cy="381000"/>
          </a:xfrm>
          <a:prstGeom prst="wedgeRectCallout">
            <a:avLst>
              <a:gd name="adj1" fmla="val -78449"/>
              <a:gd name="adj2" fmla="val 288750"/>
            </a:avLst>
          </a:prstGeom>
          <a:solidFill>
            <a:schemeClr val="accent1">
              <a:alpha val="50195"/>
            </a:schemeClr>
          </a:solidFill>
          <a:ln w="12700" cap="sq">
            <a:solidFill>
              <a:schemeClr val="tx1"/>
            </a:solidFill>
            <a:miter lim="800000"/>
            <a:headEnd type="none" w="sm" len="sm"/>
            <a:tailEnd type="none" w="sm" len="sm"/>
          </a:ln>
        </p:spPr>
        <p:txBody>
          <a:bodyPr/>
          <a:lstStyle/>
          <a:p>
            <a:pPr algn="ctr"/>
            <a:r>
              <a:rPr lang="en-US" b="1"/>
              <a:t>Massachusetts</a:t>
            </a:r>
          </a:p>
        </p:txBody>
      </p:sp>
      <p:sp>
        <p:nvSpPr>
          <p:cNvPr id="32785" name="AutoShape 17"/>
          <p:cNvSpPr>
            <a:spLocks noChangeArrowheads="1"/>
          </p:cNvSpPr>
          <p:nvPr/>
        </p:nvSpPr>
        <p:spPr bwMode="auto">
          <a:xfrm>
            <a:off x="4114800" y="2438400"/>
            <a:ext cx="2362200" cy="381000"/>
          </a:xfrm>
          <a:prstGeom prst="wedgeRectCallout">
            <a:avLst>
              <a:gd name="adj1" fmla="val 25537"/>
              <a:gd name="adj2" fmla="val 328750"/>
            </a:avLst>
          </a:prstGeom>
          <a:solidFill>
            <a:schemeClr val="accent1">
              <a:alpha val="50195"/>
            </a:schemeClr>
          </a:solidFill>
          <a:ln w="12700" cap="sq">
            <a:solidFill>
              <a:schemeClr val="tx1"/>
            </a:solidFill>
            <a:miter lim="800000"/>
            <a:headEnd type="none" w="sm" len="sm"/>
            <a:tailEnd type="none" w="sm" len="sm"/>
          </a:ln>
        </p:spPr>
        <p:txBody>
          <a:bodyPr/>
          <a:lstStyle/>
          <a:p>
            <a:pPr algn="ctr"/>
            <a:r>
              <a:rPr lang="en-US" b="1"/>
              <a:t>New Hampshire</a:t>
            </a:r>
          </a:p>
        </p:txBody>
      </p:sp>
      <p:sp>
        <p:nvSpPr>
          <p:cNvPr id="32786" name="AutoShape 18"/>
          <p:cNvSpPr>
            <a:spLocks noChangeArrowheads="1"/>
          </p:cNvSpPr>
          <p:nvPr/>
        </p:nvSpPr>
        <p:spPr bwMode="auto">
          <a:xfrm>
            <a:off x="2895600" y="6096000"/>
            <a:ext cx="1828800" cy="457200"/>
          </a:xfrm>
          <a:prstGeom prst="wedgeRectCallout">
            <a:avLst>
              <a:gd name="adj1" fmla="val 110069"/>
              <a:gd name="adj2" fmla="val -73264"/>
            </a:avLst>
          </a:prstGeom>
          <a:solidFill>
            <a:schemeClr val="accent1">
              <a:alpha val="50195"/>
            </a:schemeClr>
          </a:solidFill>
          <a:ln w="12700" cap="sq">
            <a:solidFill>
              <a:schemeClr val="tx1"/>
            </a:solidFill>
            <a:miter lim="800000"/>
            <a:headEnd type="none" w="sm" len="sm"/>
            <a:tailEnd type="none" w="sm" len="sm"/>
          </a:ln>
        </p:spPr>
        <p:txBody>
          <a:bodyPr/>
          <a:lstStyle/>
          <a:p>
            <a:pPr algn="ctr"/>
            <a:r>
              <a:rPr lang="en-US" b="1"/>
              <a:t>Connecticut</a:t>
            </a:r>
          </a:p>
        </p:txBody>
      </p:sp>
      <p:sp>
        <p:nvSpPr>
          <p:cNvPr id="32787" name="AutoShape 19"/>
          <p:cNvSpPr>
            <a:spLocks noChangeArrowheads="1"/>
          </p:cNvSpPr>
          <p:nvPr/>
        </p:nvSpPr>
        <p:spPr bwMode="auto">
          <a:xfrm>
            <a:off x="6477000" y="6172200"/>
            <a:ext cx="2286000" cy="381000"/>
          </a:xfrm>
          <a:prstGeom prst="wedgeRectCallout">
            <a:avLst>
              <a:gd name="adj1" fmla="val -54931"/>
              <a:gd name="adj2" fmla="val -94167"/>
            </a:avLst>
          </a:prstGeom>
          <a:solidFill>
            <a:schemeClr val="accent1">
              <a:alpha val="50195"/>
            </a:schemeClr>
          </a:solidFill>
          <a:ln w="12700" cap="sq">
            <a:solidFill>
              <a:schemeClr val="tx1"/>
            </a:solidFill>
            <a:miter lim="800000"/>
            <a:headEnd type="none" w="sm" len="sm"/>
            <a:tailEnd type="none" w="sm" len="sm"/>
          </a:ln>
        </p:spPr>
        <p:txBody>
          <a:bodyPr/>
          <a:lstStyle/>
          <a:p>
            <a:pPr algn="ctr"/>
            <a:r>
              <a:rPr lang="en-US" b="1"/>
              <a:t>Rhode Island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additive="base">
                                        <p:cTn id="1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 calcmode="lin" valueType="num">
                                      <p:cBhvr additive="base">
                                        <p:cTn id="22"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7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32777"/>
                                        </p:tgtEl>
                                        <p:attrNameLst>
                                          <p:attrName>style.visibility</p:attrName>
                                        </p:attrNameLst>
                                      </p:cBhvr>
                                      <p:to>
                                        <p:strVal val="visible"/>
                                      </p:to>
                                    </p:set>
                                    <p:animEffect transition="in" filter="box(out)">
                                      <p:cBhvr>
                                        <p:cTn id="28" dur="500"/>
                                        <p:tgtEl>
                                          <p:spTgt spid="32777"/>
                                        </p:tgtEl>
                                      </p:cBhvr>
                                    </p:animEffect>
                                  </p:childTnLst>
                                </p:cTn>
                              </p:par>
                            </p:childTnLst>
                          </p:cTn>
                        </p:par>
                        <p:par>
                          <p:cTn id="29" fill="hold" nodeType="afterGroup">
                            <p:stCondLst>
                              <p:cond delay="500"/>
                            </p:stCondLst>
                            <p:childTnLst>
                              <p:par>
                                <p:cTn id="30" presetID="23" presetClass="entr" presetSubtype="36" fill="hold" grpId="0" nodeType="afterEffect">
                                  <p:stCondLst>
                                    <p:cond delay="0"/>
                                  </p:stCondLst>
                                  <p:childTnLst>
                                    <p:set>
                                      <p:cBhvr>
                                        <p:cTn id="31" dur="1" fill="hold">
                                          <p:stCondLst>
                                            <p:cond delay="0"/>
                                          </p:stCondLst>
                                        </p:cTn>
                                        <p:tgtEl>
                                          <p:spTgt spid="32784"/>
                                        </p:tgtEl>
                                        <p:attrNameLst>
                                          <p:attrName>style.visibility</p:attrName>
                                        </p:attrNameLst>
                                      </p:cBhvr>
                                      <p:to>
                                        <p:strVal val="visible"/>
                                      </p:to>
                                    </p:set>
                                    <p:anim calcmode="lin" valueType="num">
                                      <p:cBhvr>
                                        <p:cTn id="32" dur="500" fill="hold"/>
                                        <p:tgtEl>
                                          <p:spTgt spid="32784"/>
                                        </p:tgtEl>
                                        <p:attrNameLst>
                                          <p:attrName>ppt_w</p:attrName>
                                        </p:attrNameLst>
                                      </p:cBhvr>
                                      <p:tavLst>
                                        <p:tav tm="0">
                                          <p:val>
                                            <p:strVal val="(6*min(max(#ppt_w*#ppt_h,.3),1)-7.4)/-.7*#ppt_w"/>
                                          </p:val>
                                        </p:tav>
                                        <p:tav tm="100000">
                                          <p:val>
                                            <p:strVal val="#ppt_w"/>
                                          </p:val>
                                        </p:tav>
                                      </p:tavLst>
                                    </p:anim>
                                    <p:anim calcmode="lin" valueType="num">
                                      <p:cBhvr>
                                        <p:cTn id="33" dur="500" fill="hold"/>
                                        <p:tgtEl>
                                          <p:spTgt spid="32784"/>
                                        </p:tgtEl>
                                        <p:attrNameLst>
                                          <p:attrName>ppt_h</p:attrName>
                                        </p:attrNameLst>
                                      </p:cBhvr>
                                      <p:tavLst>
                                        <p:tav tm="0">
                                          <p:val>
                                            <p:strVal val="(6*min(max(#ppt_w*#ppt_h,.3),1)-7.4)/-.7*#ppt_h"/>
                                          </p:val>
                                        </p:tav>
                                        <p:tav tm="100000">
                                          <p:val>
                                            <p:strVal val="#ppt_h"/>
                                          </p:val>
                                        </p:tav>
                                      </p:tavLst>
                                    </p:anim>
                                    <p:anim calcmode="lin" valueType="num">
                                      <p:cBhvr>
                                        <p:cTn id="34" dur="500" fill="hold"/>
                                        <p:tgtEl>
                                          <p:spTgt spid="32784"/>
                                        </p:tgtEl>
                                        <p:attrNameLst>
                                          <p:attrName>ppt_x</p:attrName>
                                        </p:attrNameLst>
                                      </p:cBhvr>
                                      <p:tavLst>
                                        <p:tav tm="0">
                                          <p:val>
                                            <p:fltVal val="0.5"/>
                                          </p:val>
                                        </p:tav>
                                        <p:tav tm="100000">
                                          <p:val>
                                            <p:strVal val="#ppt_x"/>
                                          </p:val>
                                        </p:tav>
                                      </p:tavLst>
                                    </p:anim>
                                    <p:anim calcmode="lin" valueType="num">
                                      <p:cBhvr>
                                        <p:cTn id="35" dur="500" fill="hold"/>
                                        <p:tgtEl>
                                          <p:spTgt spid="32784"/>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1000"/>
                            </p:stCondLst>
                            <p:childTnLst>
                              <p:par>
                                <p:cTn id="37" presetID="23" presetClass="entr" presetSubtype="36" fill="hold" grpId="0" nodeType="afterEffect">
                                  <p:stCondLst>
                                    <p:cond delay="0"/>
                                  </p:stCondLst>
                                  <p:childTnLst>
                                    <p:set>
                                      <p:cBhvr>
                                        <p:cTn id="38" dur="1" fill="hold">
                                          <p:stCondLst>
                                            <p:cond delay="0"/>
                                          </p:stCondLst>
                                        </p:cTn>
                                        <p:tgtEl>
                                          <p:spTgt spid="32785"/>
                                        </p:tgtEl>
                                        <p:attrNameLst>
                                          <p:attrName>style.visibility</p:attrName>
                                        </p:attrNameLst>
                                      </p:cBhvr>
                                      <p:to>
                                        <p:strVal val="visible"/>
                                      </p:to>
                                    </p:set>
                                    <p:anim calcmode="lin" valueType="num">
                                      <p:cBhvr>
                                        <p:cTn id="39" dur="500" fill="hold"/>
                                        <p:tgtEl>
                                          <p:spTgt spid="32785"/>
                                        </p:tgtEl>
                                        <p:attrNameLst>
                                          <p:attrName>ppt_w</p:attrName>
                                        </p:attrNameLst>
                                      </p:cBhvr>
                                      <p:tavLst>
                                        <p:tav tm="0">
                                          <p:val>
                                            <p:strVal val="(6*min(max(#ppt_w*#ppt_h,.3),1)-7.4)/-.7*#ppt_w"/>
                                          </p:val>
                                        </p:tav>
                                        <p:tav tm="100000">
                                          <p:val>
                                            <p:strVal val="#ppt_w"/>
                                          </p:val>
                                        </p:tav>
                                      </p:tavLst>
                                    </p:anim>
                                    <p:anim calcmode="lin" valueType="num">
                                      <p:cBhvr>
                                        <p:cTn id="40" dur="500" fill="hold"/>
                                        <p:tgtEl>
                                          <p:spTgt spid="32785"/>
                                        </p:tgtEl>
                                        <p:attrNameLst>
                                          <p:attrName>ppt_h</p:attrName>
                                        </p:attrNameLst>
                                      </p:cBhvr>
                                      <p:tavLst>
                                        <p:tav tm="0">
                                          <p:val>
                                            <p:strVal val="(6*min(max(#ppt_w*#ppt_h,.3),1)-7.4)/-.7*#ppt_h"/>
                                          </p:val>
                                        </p:tav>
                                        <p:tav tm="100000">
                                          <p:val>
                                            <p:strVal val="#ppt_h"/>
                                          </p:val>
                                        </p:tav>
                                      </p:tavLst>
                                    </p:anim>
                                    <p:anim calcmode="lin" valueType="num">
                                      <p:cBhvr>
                                        <p:cTn id="41" dur="500" fill="hold"/>
                                        <p:tgtEl>
                                          <p:spTgt spid="32785"/>
                                        </p:tgtEl>
                                        <p:attrNameLst>
                                          <p:attrName>ppt_x</p:attrName>
                                        </p:attrNameLst>
                                      </p:cBhvr>
                                      <p:tavLst>
                                        <p:tav tm="0">
                                          <p:val>
                                            <p:fltVal val="0.5"/>
                                          </p:val>
                                        </p:tav>
                                        <p:tav tm="100000">
                                          <p:val>
                                            <p:strVal val="#ppt_x"/>
                                          </p:val>
                                        </p:tav>
                                      </p:tavLst>
                                    </p:anim>
                                    <p:anim calcmode="lin" valueType="num">
                                      <p:cBhvr>
                                        <p:cTn id="42" dur="500" fill="hold"/>
                                        <p:tgtEl>
                                          <p:spTgt spid="32785"/>
                                        </p:tgtEl>
                                        <p:attrNameLst>
                                          <p:attrName>ppt_y</p:attrName>
                                        </p:attrNameLst>
                                      </p:cBhvr>
                                      <p:tavLst>
                                        <p:tav tm="0">
                                          <p:val>
                                            <p:strVal val="1+(6*min(max(#ppt_w*#ppt_h,.3),1)-7.4)/-.7*#ppt_h/2"/>
                                          </p:val>
                                        </p:tav>
                                        <p:tav tm="100000">
                                          <p:val>
                                            <p:strVal val="#ppt_y"/>
                                          </p:val>
                                        </p:tav>
                                      </p:tavLst>
                                    </p:anim>
                                  </p:childTnLst>
                                </p:cTn>
                              </p:par>
                            </p:childTnLst>
                          </p:cTn>
                        </p:par>
                        <p:par>
                          <p:cTn id="43" fill="hold" nodeType="afterGroup">
                            <p:stCondLst>
                              <p:cond delay="1500"/>
                            </p:stCondLst>
                            <p:childTnLst>
                              <p:par>
                                <p:cTn id="44" presetID="23" presetClass="entr" presetSubtype="36" fill="hold" grpId="0" nodeType="after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500" fill="hold"/>
                                        <p:tgtEl>
                                          <p:spTgt spid="32786"/>
                                        </p:tgtEl>
                                        <p:attrNameLst>
                                          <p:attrName>ppt_w</p:attrName>
                                        </p:attrNameLst>
                                      </p:cBhvr>
                                      <p:tavLst>
                                        <p:tav tm="0">
                                          <p:val>
                                            <p:strVal val="(6*min(max(#ppt_w*#ppt_h,.3),1)-7.4)/-.7*#ppt_w"/>
                                          </p:val>
                                        </p:tav>
                                        <p:tav tm="100000">
                                          <p:val>
                                            <p:strVal val="#ppt_w"/>
                                          </p:val>
                                        </p:tav>
                                      </p:tavLst>
                                    </p:anim>
                                    <p:anim calcmode="lin" valueType="num">
                                      <p:cBhvr>
                                        <p:cTn id="47" dur="500" fill="hold"/>
                                        <p:tgtEl>
                                          <p:spTgt spid="32786"/>
                                        </p:tgtEl>
                                        <p:attrNameLst>
                                          <p:attrName>ppt_h</p:attrName>
                                        </p:attrNameLst>
                                      </p:cBhvr>
                                      <p:tavLst>
                                        <p:tav tm="0">
                                          <p:val>
                                            <p:strVal val="(6*min(max(#ppt_w*#ppt_h,.3),1)-7.4)/-.7*#ppt_h"/>
                                          </p:val>
                                        </p:tav>
                                        <p:tav tm="100000">
                                          <p:val>
                                            <p:strVal val="#ppt_h"/>
                                          </p:val>
                                        </p:tav>
                                      </p:tavLst>
                                    </p:anim>
                                    <p:anim calcmode="lin" valueType="num">
                                      <p:cBhvr>
                                        <p:cTn id="48" dur="500" fill="hold"/>
                                        <p:tgtEl>
                                          <p:spTgt spid="32786"/>
                                        </p:tgtEl>
                                        <p:attrNameLst>
                                          <p:attrName>ppt_x</p:attrName>
                                        </p:attrNameLst>
                                      </p:cBhvr>
                                      <p:tavLst>
                                        <p:tav tm="0">
                                          <p:val>
                                            <p:fltVal val="0.5"/>
                                          </p:val>
                                        </p:tav>
                                        <p:tav tm="100000">
                                          <p:val>
                                            <p:strVal val="#ppt_x"/>
                                          </p:val>
                                        </p:tav>
                                      </p:tavLst>
                                    </p:anim>
                                    <p:anim calcmode="lin" valueType="num">
                                      <p:cBhvr>
                                        <p:cTn id="49" dur="500" fill="hold"/>
                                        <p:tgtEl>
                                          <p:spTgt spid="32786"/>
                                        </p:tgtEl>
                                        <p:attrNameLst>
                                          <p:attrName>ppt_y</p:attrName>
                                        </p:attrNameLst>
                                      </p:cBhvr>
                                      <p:tavLst>
                                        <p:tav tm="0">
                                          <p:val>
                                            <p:strVal val="1+(6*min(max(#ppt_w*#ppt_h,.3),1)-7.4)/-.7*#ppt_h/2"/>
                                          </p:val>
                                        </p:tav>
                                        <p:tav tm="100000">
                                          <p:val>
                                            <p:strVal val="#ppt_y"/>
                                          </p:val>
                                        </p:tav>
                                      </p:tavLst>
                                    </p:anim>
                                  </p:childTnLst>
                                </p:cTn>
                              </p:par>
                            </p:childTnLst>
                          </p:cTn>
                        </p:par>
                        <p:par>
                          <p:cTn id="50" fill="hold" nodeType="afterGroup">
                            <p:stCondLst>
                              <p:cond delay="2000"/>
                            </p:stCondLst>
                            <p:childTnLst>
                              <p:par>
                                <p:cTn id="51" presetID="23" presetClass="entr" presetSubtype="36" fill="hold" grpId="0" nodeType="afterEffect">
                                  <p:stCondLst>
                                    <p:cond delay="0"/>
                                  </p:stCondLst>
                                  <p:childTnLst>
                                    <p:set>
                                      <p:cBhvr>
                                        <p:cTn id="52" dur="1" fill="hold">
                                          <p:stCondLst>
                                            <p:cond delay="0"/>
                                          </p:stCondLst>
                                        </p:cTn>
                                        <p:tgtEl>
                                          <p:spTgt spid="32787"/>
                                        </p:tgtEl>
                                        <p:attrNameLst>
                                          <p:attrName>style.visibility</p:attrName>
                                        </p:attrNameLst>
                                      </p:cBhvr>
                                      <p:to>
                                        <p:strVal val="visible"/>
                                      </p:to>
                                    </p:set>
                                    <p:anim calcmode="lin" valueType="num">
                                      <p:cBhvr>
                                        <p:cTn id="53" dur="500" fill="hold"/>
                                        <p:tgtEl>
                                          <p:spTgt spid="32787"/>
                                        </p:tgtEl>
                                        <p:attrNameLst>
                                          <p:attrName>ppt_w</p:attrName>
                                        </p:attrNameLst>
                                      </p:cBhvr>
                                      <p:tavLst>
                                        <p:tav tm="0">
                                          <p:val>
                                            <p:strVal val="(6*min(max(#ppt_w*#ppt_h,.3),1)-7.4)/-.7*#ppt_w"/>
                                          </p:val>
                                        </p:tav>
                                        <p:tav tm="100000">
                                          <p:val>
                                            <p:strVal val="#ppt_w"/>
                                          </p:val>
                                        </p:tav>
                                      </p:tavLst>
                                    </p:anim>
                                    <p:anim calcmode="lin" valueType="num">
                                      <p:cBhvr>
                                        <p:cTn id="54" dur="500" fill="hold"/>
                                        <p:tgtEl>
                                          <p:spTgt spid="32787"/>
                                        </p:tgtEl>
                                        <p:attrNameLst>
                                          <p:attrName>ppt_h</p:attrName>
                                        </p:attrNameLst>
                                      </p:cBhvr>
                                      <p:tavLst>
                                        <p:tav tm="0">
                                          <p:val>
                                            <p:strVal val="(6*min(max(#ppt_w*#ppt_h,.3),1)-7.4)/-.7*#ppt_h"/>
                                          </p:val>
                                        </p:tav>
                                        <p:tav tm="100000">
                                          <p:val>
                                            <p:strVal val="#ppt_h"/>
                                          </p:val>
                                        </p:tav>
                                      </p:tavLst>
                                    </p:anim>
                                    <p:anim calcmode="lin" valueType="num">
                                      <p:cBhvr>
                                        <p:cTn id="55" dur="500" fill="hold"/>
                                        <p:tgtEl>
                                          <p:spTgt spid="32787"/>
                                        </p:tgtEl>
                                        <p:attrNameLst>
                                          <p:attrName>ppt_x</p:attrName>
                                        </p:attrNameLst>
                                      </p:cBhvr>
                                      <p:tavLst>
                                        <p:tav tm="0">
                                          <p:val>
                                            <p:fltVal val="0.5"/>
                                          </p:val>
                                        </p:tav>
                                        <p:tav tm="100000">
                                          <p:val>
                                            <p:strVal val="#ppt_x"/>
                                          </p:val>
                                        </p:tav>
                                      </p:tavLst>
                                    </p:anim>
                                    <p:anim calcmode="lin" valueType="num">
                                      <p:cBhvr>
                                        <p:cTn id="56" dur="500" fill="hold"/>
                                        <p:tgtEl>
                                          <p:spTgt spid="3278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advAuto="0"/>
      <p:bldP spid="32784" grpId="0" animBg="1" autoUpdateAnimBg="0"/>
      <p:bldP spid="32785" grpId="0" animBg="1" autoUpdateAnimBg="0"/>
      <p:bldP spid="32786" grpId="0" animBg="1" autoUpdateAnimBg="0"/>
      <p:bldP spid="3278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6200" b="1" dirty="0" smtClean="0">
                <a:latin typeface="Monotype Corsiva" pitchFamily="66" charset="0"/>
              </a:rPr>
              <a:t>Massachusetts</a:t>
            </a:r>
          </a:p>
        </p:txBody>
      </p:sp>
      <p:sp>
        <p:nvSpPr>
          <p:cNvPr id="12292" name="Rectangle 4"/>
          <p:cNvSpPr>
            <a:spLocks noGrp="1" noChangeArrowheads="1"/>
          </p:cNvSpPr>
          <p:nvPr>
            <p:ph type="body" sz="half" idx="1"/>
          </p:nvPr>
        </p:nvSpPr>
        <p:spPr/>
        <p:txBody>
          <a:bodyPr/>
          <a:lstStyle/>
          <a:p>
            <a:pPr eaLnBrk="1" hangingPunct="1"/>
            <a:r>
              <a:rPr lang="en-US" sz="2000" dirty="0" smtClean="0"/>
              <a:t>Plymouth Colony - Founded in </a:t>
            </a:r>
            <a:r>
              <a:rPr lang="en-US" sz="2000" dirty="0" smtClean="0">
                <a:solidFill>
                  <a:srgbClr val="FF0000"/>
                </a:solidFill>
              </a:rPr>
              <a:t>1620</a:t>
            </a:r>
            <a:r>
              <a:rPr lang="en-US" sz="2000" dirty="0" smtClean="0"/>
              <a:t> by the </a:t>
            </a:r>
            <a:r>
              <a:rPr lang="en-US" sz="2000" u="sng" dirty="0" smtClean="0">
                <a:solidFill>
                  <a:srgbClr val="FF0000"/>
                </a:solidFill>
              </a:rPr>
              <a:t>Pilgrims</a:t>
            </a:r>
            <a:r>
              <a:rPr lang="en-US" sz="2000" dirty="0" smtClean="0">
                <a:solidFill>
                  <a:srgbClr val="FF0000"/>
                </a:solidFill>
              </a:rPr>
              <a:t> </a:t>
            </a:r>
            <a:r>
              <a:rPr lang="en-US" sz="2000" dirty="0" smtClean="0"/>
              <a:t>(1</a:t>
            </a:r>
            <a:r>
              <a:rPr lang="en-US" sz="2000" baseline="30000" dirty="0" smtClean="0"/>
              <a:t>st</a:t>
            </a:r>
            <a:r>
              <a:rPr lang="en-US" sz="2000" dirty="0" smtClean="0"/>
              <a:t> Thanksgiving!!).</a:t>
            </a:r>
          </a:p>
          <a:p>
            <a:pPr eaLnBrk="1" hangingPunct="1"/>
            <a:r>
              <a:rPr lang="en-US" sz="2000" dirty="0" smtClean="0"/>
              <a:t>A religious group that sought to </a:t>
            </a:r>
            <a:r>
              <a:rPr lang="en-US" sz="2000" u="sng" dirty="0" smtClean="0">
                <a:solidFill>
                  <a:srgbClr val="FF0000"/>
                </a:solidFill>
              </a:rPr>
              <a:t>separate</a:t>
            </a:r>
            <a:r>
              <a:rPr lang="en-US" sz="2000" dirty="0" smtClean="0"/>
              <a:t> themselves from the Church of England became know as Pilgrims. They were persecuted, picked on, because of their beliefs.</a:t>
            </a:r>
          </a:p>
          <a:p>
            <a:pPr eaLnBrk="1" hangingPunct="1"/>
            <a:r>
              <a:rPr lang="en-US" sz="2000" dirty="0" smtClean="0"/>
              <a:t>Plymouth was the original name of the settlement.</a:t>
            </a:r>
          </a:p>
          <a:p>
            <a:pPr eaLnBrk="1" hangingPunct="1"/>
            <a:r>
              <a:rPr lang="en-US" sz="2000" dirty="0" smtClean="0">
                <a:solidFill>
                  <a:srgbClr val="0000FF"/>
                </a:solidFill>
              </a:rPr>
              <a:t>John Carver</a:t>
            </a:r>
            <a:r>
              <a:rPr lang="en-US" sz="2000" dirty="0" smtClean="0"/>
              <a:t> was the leader of the Pilgrims and author of the Mayflower Compact.</a:t>
            </a:r>
          </a:p>
          <a:p>
            <a:pPr eaLnBrk="1" hangingPunct="1"/>
            <a:endParaRPr lang="en-US" sz="2800" dirty="0" smtClean="0"/>
          </a:p>
        </p:txBody>
      </p:sp>
      <p:pic>
        <p:nvPicPr>
          <p:cNvPr id="12295" name="Picture 7" descr="Plimoth Plantation, with Cape Cod Bay visible in the distance">
            <a:hlinkClick r:id="rId2" tooltip="Plimoth Plantation, with Cape Cod Bay visible in the distance"/>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62600" y="1295400"/>
            <a:ext cx="3276600" cy="1984375"/>
          </a:xfrm>
        </p:spPr>
      </p:pic>
      <p:sp>
        <p:nvSpPr>
          <p:cNvPr id="12296" name="Text Box 8"/>
          <p:cNvSpPr txBox="1">
            <a:spLocks noChangeArrowheads="1"/>
          </p:cNvSpPr>
          <p:nvPr/>
        </p:nvSpPr>
        <p:spPr bwMode="auto">
          <a:xfrm>
            <a:off x="5638800" y="3276600"/>
            <a:ext cx="320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Plymouth Plantation, with Cape Cod Bay visible in the </a:t>
            </a:r>
            <a:r>
              <a:rPr lang="en-US" dirty="0" smtClean="0"/>
              <a:t>distance. </a:t>
            </a:r>
            <a:endParaRPr lang="en-US" dirty="0"/>
          </a:p>
        </p:txBody>
      </p:sp>
      <p:pic>
        <p:nvPicPr>
          <p:cNvPr id="12301" name="Picture 13" descr="Mayflower in Plymouth Harbor by William Halsall (1882)">
            <a:hlinkClick r:id="rId4" tooltip="Mayflower in Plymouth Harbor by William Halsall (188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35052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4"/>
          <p:cNvSpPr txBox="1">
            <a:spLocks noChangeArrowheads="1"/>
          </p:cNvSpPr>
          <p:nvPr/>
        </p:nvSpPr>
        <p:spPr bwMode="auto">
          <a:xfrm>
            <a:off x="228600" y="6216650"/>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t>Mayflower in Plymouth Harbor</a:t>
            </a:r>
            <a:r>
              <a:rPr lang="en-US" dirty="0"/>
              <a:t> by William </a:t>
            </a:r>
            <a:r>
              <a:rPr lang="en-US" dirty="0" err="1"/>
              <a:t>Halsall</a:t>
            </a:r>
            <a:r>
              <a:rPr lang="en-US" dirty="0"/>
              <a:t> (1882)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par>
                          <p:cTn id="11" fill="hold" nodeType="afterGroup">
                            <p:stCondLst>
                              <p:cond delay="1600"/>
                            </p:stCondLst>
                            <p:childTnLst>
                              <p:par>
                                <p:cTn id="12" presetID="9" presetClass="entr" presetSubtype="0" fill="hold" nodeType="afterEffect">
                                  <p:stCondLst>
                                    <p:cond delay="0"/>
                                  </p:stCondLst>
                                  <p:childTnLst>
                                    <p:set>
                                      <p:cBhvr>
                                        <p:cTn id="13" dur="1" fill="hold">
                                          <p:stCondLst>
                                            <p:cond delay="0"/>
                                          </p:stCondLst>
                                        </p:cTn>
                                        <p:tgtEl>
                                          <p:spTgt spid="12295"/>
                                        </p:tgtEl>
                                        <p:attrNameLst>
                                          <p:attrName>style.visibility</p:attrName>
                                        </p:attrNameLst>
                                      </p:cBhvr>
                                      <p:to>
                                        <p:strVal val="visible"/>
                                      </p:to>
                                    </p:set>
                                    <p:animEffect transition="in" filter="dissolve">
                                      <p:cBhvr>
                                        <p:cTn id="14" dur="500"/>
                                        <p:tgtEl>
                                          <p:spTgt spid="1229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dissolve">
                                      <p:cBhvr>
                                        <p:cTn id="17" dur="500"/>
                                        <p:tgtEl>
                                          <p:spTgt spid="122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12292">
                                            <p:txEl>
                                              <p:pRg st="0" end="0"/>
                                            </p:txEl>
                                          </p:spTgt>
                                        </p:tgtEl>
                                        <p:attrNameLst>
                                          <p:attrName>style.visibility</p:attrName>
                                        </p:attrNameLst>
                                      </p:cBhvr>
                                      <p:to>
                                        <p:strVal val="visible"/>
                                      </p:to>
                                    </p:set>
                                    <p:animScale>
                                      <p:cBhvr>
                                        <p:cTn id="22" dur="1000" decel="50000" fill="hold">
                                          <p:stCondLst>
                                            <p:cond delay="0"/>
                                          </p:stCondLst>
                                        </p:cTn>
                                        <p:tgtEl>
                                          <p:spTgt spid="1229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292">
                                            <p:txEl>
                                              <p:pRg st="0" end="0"/>
                                            </p:txEl>
                                          </p:spTgt>
                                        </p:tgtEl>
                                        <p:attrNameLst>
                                          <p:attrName>ppt_x</p:attrName>
                                          <p:attrName>ppt_y</p:attrName>
                                        </p:attrNameLst>
                                      </p:cBhvr>
                                    </p:animMotion>
                                    <p:animEffect transition="in" filter="fade">
                                      <p:cBhvr>
                                        <p:cTn id="24" dur="1000"/>
                                        <p:tgtEl>
                                          <p:spTgt spid="1229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2292">
                                            <p:txEl>
                                              <p:pRg st="1" end="1"/>
                                            </p:txEl>
                                          </p:spTgt>
                                        </p:tgtEl>
                                        <p:attrNameLst>
                                          <p:attrName>style.visibility</p:attrName>
                                        </p:attrNameLst>
                                      </p:cBhvr>
                                      <p:to>
                                        <p:strVal val="visible"/>
                                      </p:to>
                                    </p:set>
                                    <p:animScale>
                                      <p:cBhvr>
                                        <p:cTn id="29" dur="1000" decel="50000" fill="hold">
                                          <p:stCondLst>
                                            <p:cond delay="0"/>
                                          </p:stCondLst>
                                        </p:cTn>
                                        <p:tgtEl>
                                          <p:spTgt spid="1229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2292">
                                            <p:txEl>
                                              <p:pRg st="1" end="1"/>
                                            </p:txEl>
                                          </p:spTgt>
                                        </p:tgtEl>
                                        <p:attrNameLst>
                                          <p:attrName>ppt_x</p:attrName>
                                          <p:attrName>ppt_y</p:attrName>
                                        </p:attrNameLst>
                                      </p:cBhvr>
                                    </p:animMotion>
                                    <p:animEffect transition="in" filter="fade">
                                      <p:cBhvr>
                                        <p:cTn id="31" dur="1000"/>
                                        <p:tgtEl>
                                          <p:spTgt spid="1229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12292">
                                            <p:txEl>
                                              <p:pRg st="2" end="2"/>
                                            </p:txEl>
                                          </p:spTgt>
                                        </p:tgtEl>
                                        <p:attrNameLst>
                                          <p:attrName>style.visibility</p:attrName>
                                        </p:attrNameLst>
                                      </p:cBhvr>
                                      <p:to>
                                        <p:strVal val="visible"/>
                                      </p:to>
                                    </p:set>
                                    <p:animScale>
                                      <p:cBhvr>
                                        <p:cTn id="36" dur="1000" decel="50000" fill="hold">
                                          <p:stCondLst>
                                            <p:cond delay="0"/>
                                          </p:stCondLst>
                                        </p:cTn>
                                        <p:tgtEl>
                                          <p:spTgt spid="1229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2292">
                                            <p:txEl>
                                              <p:pRg st="2" end="2"/>
                                            </p:txEl>
                                          </p:spTgt>
                                        </p:tgtEl>
                                        <p:attrNameLst>
                                          <p:attrName>ppt_x</p:attrName>
                                          <p:attrName>ppt_y</p:attrName>
                                        </p:attrNameLst>
                                      </p:cBhvr>
                                    </p:animMotion>
                                    <p:animEffect transition="in" filter="fade">
                                      <p:cBhvr>
                                        <p:cTn id="38" dur="1000"/>
                                        <p:tgtEl>
                                          <p:spTgt spid="1229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12292">
                                            <p:txEl>
                                              <p:pRg st="3" end="3"/>
                                            </p:txEl>
                                          </p:spTgt>
                                        </p:tgtEl>
                                        <p:attrNameLst>
                                          <p:attrName>style.visibility</p:attrName>
                                        </p:attrNameLst>
                                      </p:cBhvr>
                                      <p:to>
                                        <p:strVal val="visible"/>
                                      </p:to>
                                    </p:set>
                                    <p:animScale>
                                      <p:cBhvr>
                                        <p:cTn id="43" dur="1000" decel="50000" fill="hold">
                                          <p:stCondLst>
                                            <p:cond delay="0"/>
                                          </p:stCondLst>
                                        </p:cTn>
                                        <p:tgtEl>
                                          <p:spTgt spid="1229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2292">
                                            <p:txEl>
                                              <p:pRg st="3" end="3"/>
                                            </p:txEl>
                                          </p:spTgt>
                                        </p:tgtEl>
                                        <p:attrNameLst>
                                          <p:attrName>ppt_x</p:attrName>
                                          <p:attrName>ppt_y</p:attrName>
                                        </p:attrNameLst>
                                      </p:cBhvr>
                                    </p:animMotion>
                                    <p:animEffect transition="in" filter="fade">
                                      <p:cBhvr>
                                        <p:cTn id="45" dur="1000"/>
                                        <p:tgtEl>
                                          <p:spTgt spid="12292">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2301"/>
                                        </p:tgtEl>
                                        <p:attrNameLst>
                                          <p:attrName>style.visibility</p:attrName>
                                        </p:attrNameLst>
                                      </p:cBhvr>
                                      <p:to>
                                        <p:strVal val="visible"/>
                                      </p:to>
                                    </p:set>
                                    <p:anim calcmode="lin" valueType="num">
                                      <p:cBhvr>
                                        <p:cTn id="50" dur="1000" fill="hold"/>
                                        <p:tgtEl>
                                          <p:spTgt spid="12301"/>
                                        </p:tgtEl>
                                        <p:attrNameLst>
                                          <p:attrName>ppt_w</p:attrName>
                                        </p:attrNameLst>
                                      </p:cBhvr>
                                      <p:tavLst>
                                        <p:tav tm="0">
                                          <p:val>
                                            <p:fltVal val="0"/>
                                          </p:val>
                                        </p:tav>
                                        <p:tav tm="100000">
                                          <p:val>
                                            <p:strVal val="#ppt_w"/>
                                          </p:val>
                                        </p:tav>
                                      </p:tavLst>
                                    </p:anim>
                                    <p:anim calcmode="lin" valueType="num">
                                      <p:cBhvr>
                                        <p:cTn id="51" dur="1000" fill="hold"/>
                                        <p:tgtEl>
                                          <p:spTgt spid="12301"/>
                                        </p:tgtEl>
                                        <p:attrNameLst>
                                          <p:attrName>ppt_h</p:attrName>
                                        </p:attrNameLst>
                                      </p:cBhvr>
                                      <p:tavLst>
                                        <p:tav tm="0">
                                          <p:val>
                                            <p:fltVal val="0"/>
                                          </p:val>
                                        </p:tav>
                                        <p:tav tm="100000">
                                          <p:val>
                                            <p:strVal val="#ppt_h"/>
                                          </p:val>
                                        </p:tav>
                                      </p:tavLst>
                                    </p:anim>
                                    <p:anim calcmode="lin" valueType="num">
                                      <p:cBhvr>
                                        <p:cTn id="52" dur="1000" fill="hold"/>
                                        <p:tgtEl>
                                          <p:spTgt spid="12301"/>
                                        </p:tgtEl>
                                        <p:attrNameLst>
                                          <p:attrName>style.rotation</p:attrName>
                                        </p:attrNameLst>
                                      </p:cBhvr>
                                      <p:tavLst>
                                        <p:tav tm="0">
                                          <p:val>
                                            <p:fltVal val="90"/>
                                          </p:val>
                                        </p:tav>
                                        <p:tav tm="100000">
                                          <p:val>
                                            <p:fltVal val="0"/>
                                          </p:val>
                                        </p:tav>
                                      </p:tavLst>
                                    </p:anim>
                                    <p:animEffect transition="in" filter="fade">
                                      <p:cBhvr>
                                        <p:cTn id="53" dur="1000"/>
                                        <p:tgtEl>
                                          <p:spTgt spid="12301"/>
                                        </p:tgtEl>
                                      </p:cBhvr>
                                    </p:animEffect>
                                  </p:childTnLst>
                                </p:cTn>
                              </p:par>
                              <p:par>
                                <p:cTn id="54" presetID="31" presetClass="entr" presetSubtype="0" fill="hold" grpId="0" nodeType="withEffect">
                                  <p:stCondLst>
                                    <p:cond delay="0"/>
                                  </p:stCondLst>
                                  <p:iterate type="lt">
                                    <p:tmPct val="5000"/>
                                  </p:iterate>
                                  <p:childTnLst>
                                    <p:set>
                                      <p:cBhvr>
                                        <p:cTn id="55" dur="1" fill="hold">
                                          <p:stCondLst>
                                            <p:cond delay="0"/>
                                          </p:stCondLst>
                                        </p:cTn>
                                        <p:tgtEl>
                                          <p:spTgt spid="12302"/>
                                        </p:tgtEl>
                                        <p:attrNameLst>
                                          <p:attrName>style.visibility</p:attrName>
                                        </p:attrNameLst>
                                      </p:cBhvr>
                                      <p:to>
                                        <p:strVal val="visible"/>
                                      </p:to>
                                    </p:set>
                                    <p:anim calcmode="lin" valueType="num">
                                      <p:cBhvr>
                                        <p:cTn id="56" dur="1000" fill="hold"/>
                                        <p:tgtEl>
                                          <p:spTgt spid="12302"/>
                                        </p:tgtEl>
                                        <p:attrNameLst>
                                          <p:attrName>ppt_w</p:attrName>
                                        </p:attrNameLst>
                                      </p:cBhvr>
                                      <p:tavLst>
                                        <p:tav tm="0">
                                          <p:val>
                                            <p:fltVal val="0"/>
                                          </p:val>
                                        </p:tav>
                                        <p:tav tm="100000">
                                          <p:val>
                                            <p:strVal val="#ppt_w"/>
                                          </p:val>
                                        </p:tav>
                                      </p:tavLst>
                                    </p:anim>
                                    <p:anim calcmode="lin" valueType="num">
                                      <p:cBhvr>
                                        <p:cTn id="57" dur="1000" fill="hold"/>
                                        <p:tgtEl>
                                          <p:spTgt spid="12302"/>
                                        </p:tgtEl>
                                        <p:attrNameLst>
                                          <p:attrName>ppt_h</p:attrName>
                                        </p:attrNameLst>
                                      </p:cBhvr>
                                      <p:tavLst>
                                        <p:tav tm="0">
                                          <p:val>
                                            <p:fltVal val="0"/>
                                          </p:val>
                                        </p:tav>
                                        <p:tav tm="100000">
                                          <p:val>
                                            <p:strVal val="#ppt_h"/>
                                          </p:val>
                                        </p:tav>
                                      </p:tavLst>
                                    </p:anim>
                                    <p:anim calcmode="lin" valueType="num">
                                      <p:cBhvr>
                                        <p:cTn id="58" dur="1000" fill="hold"/>
                                        <p:tgtEl>
                                          <p:spTgt spid="12302"/>
                                        </p:tgtEl>
                                        <p:attrNameLst>
                                          <p:attrName>style.rotation</p:attrName>
                                        </p:attrNameLst>
                                      </p:cBhvr>
                                      <p:tavLst>
                                        <p:tav tm="0">
                                          <p:val>
                                            <p:fltVal val="90"/>
                                          </p:val>
                                        </p:tav>
                                        <p:tav tm="100000">
                                          <p:val>
                                            <p:fltVal val="0"/>
                                          </p:val>
                                        </p:tav>
                                      </p:tavLst>
                                    </p:anim>
                                    <p:animEffect transition="in" filter="fade">
                                      <p:cBhvr>
                                        <p:cTn id="59" dur="10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2296" grpId="0"/>
      <p:bldP spid="1230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Trek</Template>
  <TotalTime>1542</TotalTime>
  <Words>2661</Words>
  <Application>Microsoft Macintosh PowerPoint</Application>
  <PresentationFormat>On-screen Show (4:3)</PresentationFormat>
  <Paragraphs>332</Paragraphs>
  <Slides>56</Slides>
  <Notes>16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Trek</vt:lpstr>
      <vt:lpstr>13 Colonies</vt:lpstr>
      <vt:lpstr>Were they all the same?</vt:lpstr>
      <vt:lpstr>Geography of the Colonies</vt:lpstr>
      <vt:lpstr>Charter Colony /Proprietary Colony / Royal Colony</vt:lpstr>
      <vt:lpstr>The NEW ENGLAND Colonies</vt:lpstr>
      <vt:lpstr>New England Colonies</vt:lpstr>
      <vt:lpstr>Subsistence Farming</vt:lpstr>
      <vt:lpstr>New England Government</vt:lpstr>
      <vt:lpstr>Massachusetts</vt:lpstr>
      <vt:lpstr>Mayflower Compact</vt:lpstr>
      <vt:lpstr>Massachusetts</vt:lpstr>
      <vt:lpstr>Rhode Island</vt:lpstr>
      <vt:lpstr>Rhode Island</vt:lpstr>
      <vt:lpstr>Rhode Island: Separation of Church and State / Equality</vt:lpstr>
      <vt:lpstr>Connecticut</vt:lpstr>
      <vt:lpstr>Fundamental Orders of Connecticut</vt:lpstr>
      <vt:lpstr>New Hampshire</vt:lpstr>
      <vt:lpstr>PowerPoint Presentation</vt:lpstr>
      <vt:lpstr>Salem Witch Trials</vt:lpstr>
      <vt:lpstr>Evaluate</vt:lpstr>
      <vt:lpstr>The MIDDLE Colonies</vt:lpstr>
      <vt:lpstr>Middle Colonies</vt:lpstr>
      <vt:lpstr>Middle Colonies Government</vt:lpstr>
      <vt:lpstr>New York</vt:lpstr>
      <vt:lpstr>The Zenger Trial - 1733</vt:lpstr>
      <vt:lpstr>Pennsylvania</vt:lpstr>
      <vt:lpstr>William penn (1644-1718)</vt:lpstr>
      <vt:lpstr>Delaware</vt:lpstr>
      <vt:lpstr>New Jersey</vt:lpstr>
      <vt:lpstr>PowerPoint Presentation</vt:lpstr>
      <vt:lpstr>From Dutch to British</vt:lpstr>
      <vt:lpstr>The SOUTHERN Colonies</vt:lpstr>
      <vt:lpstr>Southern Colonies</vt:lpstr>
      <vt:lpstr>Southern Colonies Government</vt:lpstr>
      <vt:lpstr>Plantation Economy</vt:lpstr>
      <vt:lpstr>Plantation Economy cont’d.</vt:lpstr>
      <vt:lpstr>Enslaved Africans Brought Agricultural Knowledge with Them</vt:lpstr>
      <vt:lpstr>Maryland</vt:lpstr>
      <vt:lpstr>Virginia</vt:lpstr>
      <vt:lpstr>Virginia</vt:lpstr>
      <vt:lpstr>Virginia House of Burgesses, 1619</vt:lpstr>
      <vt:lpstr>Bacon’s Rebellion - 1676</vt:lpstr>
      <vt:lpstr>North Carolina</vt:lpstr>
      <vt:lpstr>South Carolina</vt:lpstr>
      <vt:lpstr>South Carolina</vt:lpstr>
      <vt:lpstr>Georgia</vt:lpstr>
      <vt:lpstr>PowerPoint Presentation</vt:lpstr>
      <vt:lpstr>13 Colonies </vt:lpstr>
      <vt:lpstr>Interpret</vt:lpstr>
      <vt:lpstr>Triangular Trade</vt:lpstr>
      <vt:lpstr>Triangular Trade Route</vt:lpstr>
      <vt:lpstr>“Middle Passage”</vt:lpstr>
      <vt:lpstr>Navigation Acts</vt:lpstr>
      <vt:lpstr>Smuggling &amp; Pirates</vt:lpstr>
      <vt:lpstr>Great Awakening</vt:lpstr>
      <vt:lpstr>Enlightenment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Colonies</dc:title>
  <dc:creator>guajardo</dc:creator>
  <cp:lastModifiedBy>Durham Public Schools</cp:lastModifiedBy>
  <cp:revision>59</cp:revision>
  <dcterms:created xsi:type="dcterms:W3CDTF">2010-09-13T01:07:47Z</dcterms:created>
  <dcterms:modified xsi:type="dcterms:W3CDTF">2015-07-17T16:07:16Z</dcterms:modified>
</cp:coreProperties>
</file>