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29"/>
  </p:handoutMasterIdLst>
  <p:sldIdLst>
    <p:sldId id="257" r:id="rId2"/>
    <p:sldId id="273" r:id="rId3"/>
    <p:sldId id="274" r:id="rId4"/>
    <p:sldId id="258" r:id="rId5"/>
    <p:sldId id="259" r:id="rId6"/>
    <p:sldId id="264" r:id="rId7"/>
    <p:sldId id="268" r:id="rId8"/>
    <p:sldId id="266" r:id="rId9"/>
    <p:sldId id="267" r:id="rId10"/>
    <p:sldId id="265" r:id="rId11"/>
    <p:sldId id="280" r:id="rId12"/>
    <p:sldId id="270" r:id="rId13"/>
    <p:sldId id="272" r:id="rId14"/>
    <p:sldId id="275" r:id="rId15"/>
    <p:sldId id="276" r:id="rId16"/>
    <p:sldId id="277" r:id="rId17"/>
    <p:sldId id="278" r:id="rId18"/>
    <p:sldId id="281" r:id="rId19"/>
    <p:sldId id="282" r:id="rId20"/>
    <p:sldId id="283" r:id="rId21"/>
    <p:sldId id="284" r:id="rId22"/>
    <p:sldId id="289" r:id="rId23"/>
    <p:sldId id="286" r:id="rId24"/>
    <p:sldId id="287" r:id="rId25"/>
    <p:sldId id="288" r:id="rId26"/>
    <p:sldId id="291" r:id="rId27"/>
    <p:sldId id="290" r:id="rId28"/>
  </p:sldIdLst>
  <p:sldSz cx="9144000" cy="6858000" type="screen4x3"/>
  <p:notesSz cx="7010400" cy="9296400"/>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9" d="100"/>
          <a:sy n="79" d="100"/>
        </p:scale>
        <p:origin x="-10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smtClean="0"/>
            </a:lvl1pPr>
          </a:lstStyle>
          <a:p>
            <a:pPr>
              <a:defRPr/>
            </a:pPr>
            <a:endParaRPr lang="en-US"/>
          </a:p>
        </p:txBody>
      </p:sp>
      <p:sp>
        <p:nvSpPr>
          <p:cNvPr id="2048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2048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smtClean="0"/>
            </a:lvl1pPr>
          </a:lstStyle>
          <a:p>
            <a:pPr>
              <a:defRPr/>
            </a:pPr>
            <a:endParaRPr lang="en-US"/>
          </a:p>
        </p:txBody>
      </p:sp>
      <p:sp>
        <p:nvSpPr>
          <p:cNvPr id="2048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D745689D-1372-41D7-9D42-33468B1F8688}" type="slidenum">
              <a:rPr lang="en-US"/>
              <a:pPr>
                <a:defRPr/>
              </a:pPr>
              <a:t>‹#›</a:t>
            </a:fld>
            <a:endParaRPr lang="en-US"/>
          </a:p>
        </p:txBody>
      </p:sp>
    </p:spTree>
    <p:extLst>
      <p:ext uri="{BB962C8B-B14F-4D97-AF65-F5344CB8AC3E}">
        <p14:creationId xmlns:p14="http://schemas.microsoft.com/office/powerpoint/2010/main" val="7174860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C:\My Documents\bits\Expbanna.png"/>
            <p:cNvPicPr>
              <a:picLocks noChangeAspect="1" noChangeArrowheads="1"/>
            </p:cNvPicPr>
            <p:nvPr/>
          </p:nvPicPr>
          <p:blipFill>
            <a:blip r:embed="rId2" cstate="print"/>
            <a:srcRect/>
            <a:stretch>
              <a:fillRect/>
            </a:stretch>
          </p:blipFill>
          <p:spPr bwMode="invGray">
            <a:xfrm>
              <a:off x="0" y="0"/>
              <a:ext cx="432" cy="4320"/>
            </a:xfrm>
            <a:prstGeom prst="rect">
              <a:avLst/>
            </a:prstGeom>
            <a:noFill/>
            <a:ln w="9525">
              <a:noFill/>
              <a:miter lim="800000"/>
              <a:headEnd/>
              <a:tailEnd/>
            </a:ln>
          </p:spPr>
        </p:pic>
        <p:pic>
          <p:nvPicPr>
            <p:cNvPr id="6" name="Picture 9" descr="D:\FRONTPAGE THEMES\EXPEDITN\EXPHORSA.PNG"/>
            <p:cNvPicPr>
              <a:picLocks noChangeAspect="1" noChangeArrowheads="1"/>
            </p:cNvPicPr>
            <p:nvPr/>
          </p:nvPicPr>
          <p:blipFill>
            <a:blip r:embed="rId3" cstate="print"/>
            <a:srcRect/>
            <a:stretch>
              <a:fillRect/>
            </a:stretch>
          </p:blipFill>
          <p:spPr bwMode="auto">
            <a:xfrm>
              <a:off x="2208" y="3600"/>
              <a:ext cx="1800" cy="60"/>
            </a:xfrm>
            <a:prstGeom prst="rect">
              <a:avLst/>
            </a:prstGeom>
            <a:noFill/>
            <a:ln w="9525">
              <a:noFill/>
              <a:miter lim="800000"/>
              <a:headEnd/>
              <a:tailEnd/>
            </a:ln>
          </p:spPr>
        </p:pic>
      </p:grpSp>
      <p:pic>
        <p:nvPicPr>
          <p:cNvPr id="7" name="Picture 10" descr="P:\!Themes\Expedition\EXPHORSA.GIF"/>
          <p:cNvPicPr>
            <a:picLocks noChangeAspect="1" noChangeArrowheads="1"/>
          </p:cNvPicPr>
          <p:nvPr/>
        </p:nvPicPr>
        <p:blipFill>
          <a:blip r:embed="rId4" cstate="print"/>
          <a:srcRect/>
          <a:stretch>
            <a:fillRect/>
          </a:stretch>
        </p:blipFill>
        <p:spPr bwMode="auto">
          <a:xfrm>
            <a:off x="1981200" y="3657600"/>
            <a:ext cx="5715000" cy="95250"/>
          </a:xfrm>
          <a:prstGeom prst="rect">
            <a:avLst/>
          </a:prstGeom>
          <a:noFill/>
          <a:ln w="9525">
            <a:noFill/>
            <a:miter lim="800000"/>
            <a:headEnd/>
            <a:tailEnd/>
          </a:ln>
        </p:spPr>
      </p:pic>
      <p:sp>
        <p:nvSpPr>
          <p:cNvPr id="7170" name="Rectangle 2"/>
          <p:cNvSpPr>
            <a:spLocks noGrp="1" noChangeArrowheads="1"/>
          </p:cNvSpPr>
          <p:nvPr>
            <p:ph type="ctrTitle"/>
          </p:nvPr>
        </p:nvSpPr>
        <p:spPr>
          <a:xfrm>
            <a:off x="1752600" y="990600"/>
            <a:ext cx="6400800" cy="2514600"/>
          </a:xfrm>
          <a:ln w="76200" cmpd="tri"/>
        </p:spPr>
        <p:txBody>
          <a:bodyPr/>
          <a:lstStyle>
            <a:lvl1pPr algn="ctr">
              <a:defRPr/>
            </a:lvl1pPr>
          </a:lstStyle>
          <a:p>
            <a:r>
              <a:rPr lang="en-US"/>
              <a:t>Click to edit Master title style</a:t>
            </a:r>
          </a:p>
        </p:txBody>
      </p:sp>
      <p:sp>
        <p:nvSpPr>
          <p:cNvPr id="7171"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a:xfrm>
            <a:off x="914400" y="6400800"/>
            <a:ext cx="1905000" cy="457200"/>
          </a:xfrm>
        </p:spPr>
        <p:txBody>
          <a:bodyPr anchorCtr="0"/>
          <a:lstStyle>
            <a:lvl1pPr>
              <a:defRPr smtClean="0"/>
            </a:lvl1pPr>
          </a:lstStyle>
          <a:p>
            <a:pPr>
              <a:defRPr/>
            </a:pPr>
            <a:endParaRPr lang="en-US"/>
          </a:p>
        </p:txBody>
      </p:sp>
      <p:sp>
        <p:nvSpPr>
          <p:cNvPr id="9" name="Rectangle 5"/>
          <p:cNvSpPr>
            <a:spLocks noGrp="1" noChangeArrowheads="1"/>
          </p:cNvSpPr>
          <p:nvPr>
            <p:ph type="ftr" sz="quarter" idx="11"/>
          </p:nvPr>
        </p:nvSpPr>
        <p:spPr>
          <a:xfrm>
            <a:off x="3505200" y="6400800"/>
            <a:ext cx="2895600" cy="457200"/>
          </a:xfrm>
        </p:spPr>
        <p:txBody>
          <a:bodyPr anchorCtr="0"/>
          <a:lstStyle>
            <a:lvl1pPr>
              <a:defRPr smtClean="0"/>
            </a:lvl1pPr>
          </a:lstStyle>
          <a:p>
            <a:pPr>
              <a:defRPr/>
            </a:pPr>
            <a:endParaRPr lang="en-US"/>
          </a:p>
        </p:txBody>
      </p:sp>
      <p:sp>
        <p:nvSpPr>
          <p:cNvPr id="10" name="Rectangle 6"/>
          <p:cNvSpPr>
            <a:spLocks noGrp="1" noChangeArrowheads="1"/>
          </p:cNvSpPr>
          <p:nvPr>
            <p:ph type="sldNum" sz="quarter" idx="12"/>
          </p:nvPr>
        </p:nvSpPr>
        <p:spPr/>
        <p:txBody>
          <a:bodyPr anchorCtr="0"/>
          <a:lstStyle>
            <a:lvl1pPr>
              <a:defRPr smtClean="0"/>
            </a:lvl1pPr>
          </a:lstStyle>
          <a:p>
            <a:pPr>
              <a:defRPr/>
            </a:pPr>
            <a:fld id="{06C1C34B-DBBD-4F42-9128-41CC40927A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CB30D4-C446-4A4C-9D08-630CBAD946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F811EE-3D3C-4660-82FE-09768C3CCB7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2038" y="1766888"/>
            <a:ext cx="3808412" cy="4113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22850" y="1766888"/>
            <a:ext cx="3808413" cy="4113212"/>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79DCDF-7615-480E-8901-1B32C662F3C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543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286000"/>
            <a:ext cx="36957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286000"/>
            <a:ext cx="36957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629400" y="6096000"/>
            <a:ext cx="2286000" cy="304800"/>
          </a:xfrm>
        </p:spPr>
        <p:txBody>
          <a:bodyPr/>
          <a:lstStyle>
            <a:lvl1pPr>
              <a:defRPr/>
            </a:lvl1pPr>
          </a:lstStyle>
          <a:p>
            <a:endParaRPr lang="en-US" altLang="en-US"/>
          </a:p>
        </p:txBody>
      </p:sp>
      <p:sp>
        <p:nvSpPr>
          <p:cNvPr id="6" name="Footer Placeholder 5"/>
          <p:cNvSpPr>
            <a:spLocks noGrp="1"/>
          </p:cNvSpPr>
          <p:nvPr>
            <p:ph type="ftr" sz="quarter" idx="11"/>
          </p:nvPr>
        </p:nvSpPr>
        <p:spPr>
          <a:xfrm>
            <a:off x="2286000" y="6096000"/>
            <a:ext cx="4343400" cy="534988"/>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629400" y="6400800"/>
            <a:ext cx="2286000" cy="228600"/>
          </a:xfrm>
        </p:spPr>
        <p:txBody>
          <a:bodyPr/>
          <a:lstStyle>
            <a:lvl1pPr>
              <a:defRPr/>
            </a:lvl1pPr>
          </a:lstStyle>
          <a:p>
            <a:fld id="{F7A6E564-A402-4EA9-816E-E70DB2AA9D2C}" type="slidenum">
              <a:rPr lang="en-US" altLang="en-US"/>
              <a:pPr/>
              <a:t>‹#›</a:t>
            </a:fld>
            <a:endParaRPr lang="en-US" altLang="en-US"/>
          </a:p>
        </p:txBody>
      </p:sp>
    </p:spTree>
    <p:extLst>
      <p:ext uri="{BB962C8B-B14F-4D97-AF65-F5344CB8AC3E}">
        <p14:creationId xmlns:p14="http://schemas.microsoft.com/office/powerpoint/2010/main" val="2980068223"/>
      </p:ext>
    </p:extLst>
  </p:cSld>
  <p:clrMapOvr>
    <a:masterClrMapping/>
  </p:clrMapOvr>
  <p:transition xmlns:p14="http://schemas.microsoft.com/office/powerpoint/2010/main" spd="med">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A8F875-1DB2-44A7-989D-E5578DCCD0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D854FF-C4AA-4B92-BE82-6C5D7EB2C9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D89312-F75F-4BB0-A70B-F263BD870A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58684F-1EF7-4C56-AA05-6C1FE89FA2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D611C2-4CFD-4EB2-AABE-4E81921327B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67CC75-46FD-48AC-A589-D181A5A345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8402E6-5877-4FB5-9066-51A25ADEB2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B68CDC-2993-4240-848B-7F784E5A6B2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png"/><Relationship Id="rId17" Type="http://schemas.openxmlformats.org/officeDocument/2006/relationships/image" Target="../media/image3.png"/><Relationship Id="rId18" Type="http://schemas.openxmlformats.org/officeDocument/2006/relationships/image" Target="../media/image4.png"/><Relationship Id="rId19"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C:\My Documents\bits\Expbanna.png"/>
          <p:cNvPicPr>
            <a:picLocks noChangeAspect="1" noChangeArrowheads="1"/>
          </p:cNvPicPr>
          <p:nvPr/>
        </p:nvPicPr>
        <p:blipFill>
          <a:blip r:embed="rId16" cstate="print"/>
          <a:srcRect/>
          <a:stretch>
            <a:fillRect/>
          </a:stretch>
        </p:blipFill>
        <p:spPr bwMode="invGray">
          <a:xfrm>
            <a:off x="0" y="0"/>
            <a:ext cx="6858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066800" y="3810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8" name="Rectangle 4"/>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smtClean="0">
                <a:solidFill>
                  <a:schemeClr val="tx2"/>
                </a:solidFill>
                <a:latin typeface="Arial" pitchFamily="34" charset="0"/>
              </a:defRPr>
            </a:lvl1pPr>
          </a:lstStyle>
          <a:p>
            <a:pPr>
              <a:defRPr/>
            </a:pPr>
            <a:endParaRPr lang="en-US"/>
          </a:p>
        </p:txBody>
      </p:sp>
      <p:sp>
        <p:nvSpPr>
          <p:cNvPr id="6149" name="Rectangle 5"/>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smtClean="0">
                <a:solidFill>
                  <a:schemeClr val="tx2"/>
                </a:solidFill>
                <a:latin typeface="Arial" pitchFamily="34" charset="0"/>
              </a:defRPr>
            </a:lvl1pPr>
          </a:lstStyle>
          <a:p>
            <a:pPr>
              <a:defRPr/>
            </a:pPr>
            <a:endParaRPr lang="en-US"/>
          </a:p>
        </p:txBody>
      </p:sp>
      <p:sp>
        <p:nvSpPr>
          <p:cNvPr id="6150"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smtClean="0">
                <a:solidFill>
                  <a:schemeClr val="tx2"/>
                </a:solidFill>
                <a:latin typeface="Arial" pitchFamily="34" charset="0"/>
              </a:defRPr>
            </a:lvl1pPr>
          </a:lstStyle>
          <a:p>
            <a:pPr>
              <a:defRPr/>
            </a:pPr>
            <a:fld id="{99FE8C7A-FE5E-46CD-B477-5B8057DCE4EE}" type="slidenum">
              <a:rPr lang="en-US"/>
              <a:pPr>
                <a:defRPr/>
              </a:pPr>
              <a:t>‹#›</a:t>
            </a:fld>
            <a:endParaRPr lang="en-US"/>
          </a:p>
        </p:txBody>
      </p:sp>
      <p:pic>
        <p:nvPicPr>
          <p:cNvPr id="1031" name="Picture 7" descr="P:\!Themes\Expedition\EXPHORSA.GIF"/>
          <p:cNvPicPr>
            <a:picLocks noChangeAspect="1" noChangeArrowheads="1"/>
          </p:cNvPicPr>
          <p:nvPr/>
        </p:nvPicPr>
        <p:blipFill>
          <a:blip r:embed="rId17" cstate="print"/>
          <a:srcRect/>
          <a:stretch>
            <a:fillRect/>
          </a:stretch>
        </p:blipFill>
        <p:spPr bwMode="auto">
          <a:xfrm>
            <a:off x="1066800" y="1574800"/>
            <a:ext cx="7772400" cy="130175"/>
          </a:xfrm>
          <a:prstGeom prst="rect">
            <a:avLst/>
          </a:prstGeom>
          <a:noFill/>
          <a:ln w="9525">
            <a:noFill/>
            <a:miter lim="800000"/>
            <a:headEnd/>
            <a:tailEnd/>
          </a:ln>
        </p:spPr>
      </p:pic>
      <p:sp>
        <p:nvSpPr>
          <p:cNvPr id="1032" name="Rectangle 8"/>
          <p:cNvSpPr>
            <a:spLocks noGrp="1" noChangeArrowheads="1"/>
          </p:cNvSpPr>
          <p:nvPr>
            <p:ph type="body" idx="1"/>
          </p:nvPr>
        </p:nvSpPr>
        <p:spPr bwMode="auto">
          <a:xfrm>
            <a:off x="1062038" y="1766888"/>
            <a:ext cx="7769225" cy="4113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7"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8"/>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Blip>
          <a:blip r:embed="rId19"/>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uplace.com/kids/socsci/books/applications/imaps/maps/g5s_u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jpeg"/><Relationship Id="rId3"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0.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jpeg"/><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cnn.com/US/9907/19/lauren.bessette.obit/connecticut.greenwich.lg.jpg" TargetMode="External"/><Relationship Id="rId3"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ln w="9525" cmpd="sng"/>
        </p:spPr>
        <p:txBody>
          <a:bodyPr/>
          <a:lstStyle/>
          <a:p>
            <a:pPr eaLnBrk="1" hangingPunct="1"/>
            <a:r>
              <a:rPr lang="en-US" dirty="0" smtClean="0"/>
              <a:t>Roots of Democracy</a:t>
            </a:r>
          </a:p>
        </p:txBody>
      </p:sp>
      <p:pic>
        <p:nvPicPr>
          <p:cNvPr id="3075" name="Picture 4" descr="C:\Program Files\Common Files\Microsoft Shared\Clipart\cagcat50\na01441_.wmf"/>
          <p:cNvPicPr>
            <a:picLocks noChangeAspect="1" noChangeArrowheads="1"/>
          </p:cNvPicPr>
          <p:nvPr/>
        </p:nvPicPr>
        <p:blipFill>
          <a:blip r:embed="rId2" cstate="print"/>
          <a:srcRect/>
          <a:stretch>
            <a:fillRect/>
          </a:stretch>
        </p:blipFill>
        <p:spPr bwMode="auto">
          <a:xfrm>
            <a:off x="3886200" y="3962400"/>
            <a:ext cx="1493838" cy="1685925"/>
          </a:xfrm>
          <a:prstGeom prst="rect">
            <a:avLst/>
          </a:prstGeom>
          <a:noFill/>
          <a:ln w="9525">
            <a:noFill/>
            <a:miter lim="800000"/>
            <a:headEnd/>
            <a:tailEnd/>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English Bill of Rights (1689)</a:t>
            </a:r>
          </a:p>
        </p:txBody>
      </p:sp>
      <p:sp>
        <p:nvSpPr>
          <p:cNvPr id="7171" name="Rectangle 3"/>
          <p:cNvSpPr>
            <a:spLocks noGrp="1" noChangeArrowheads="1"/>
          </p:cNvSpPr>
          <p:nvPr>
            <p:ph type="body" sz="half" idx="1"/>
          </p:nvPr>
        </p:nvSpPr>
        <p:spPr>
          <a:xfrm>
            <a:off x="1062038" y="1766888"/>
            <a:ext cx="4652962" cy="4113212"/>
          </a:xfrm>
        </p:spPr>
        <p:txBody>
          <a:bodyPr/>
          <a:lstStyle/>
          <a:p>
            <a:pPr eaLnBrk="1" hangingPunct="1"/>
            <a:r>
              <a:rPr lang="en-US" dirty="0" smtClean="0"/>
              <a:t>Laws are created by </a:t>
            </a:r>
            <a:r>
              <a:rPr lang="en-US" b="1" dirty="0" smtClean="0"/>
              <a:t>Parliament</a:t>
            </a:r>
            <a:r>
              <a:rPr lang="en-US" dirty="0" smtClean="0"/>
              <a:t>, not the King or Queen</a:t>
            </a:r>
          </a:p>
          <a:p>
            <a:pPr eaLnBrk="1" hangingPunct="1"/>
            <a:r>
              <a:rPr lang="en-US" dirty="0" smtClean="0"/>
              <a:t>Protected rights to trial by jury</a:t>
            </a:r>
          </a:p>
          <a:p>
            <a:pPr eaLnBrk="1" hangingPunct="1"/>
            <a:r>
              <a:rPr lang="en-US" dirty="0" smtClean="0"/>
              <a:t>Outlawed cruel and unusual punishment</a:t>
            </a:r>
          </a:p>
        </p:txBody>
      </p:sp>
      <p:pic>
        <p:nvPicPr>
          <p:cNvPr id="7172" name="Picture 6" descr="http://www.medical-acupuncture.co.uk/find/england.gif"/>
          <p:cNvPicPr>
            <a:picLocks noChangeAspect="1" noChangeArrowheads="1"/>
          </p:cNvPicPr>
          <p:nvPr/>
        </p:nvPicPr>
        <p:blipFill>
          <a:blip r:embed="rId2" cstate="print"/>
          <a:srcRect/>
          <a:stretch>
            <a:fillRect/>
          </a:stretch>
        </p:blipFill>
        <p:spPr bwMode="auto">
          <a:xfrm>
            <a:off x="5867400" y="1828800"/>
            <a:ext cx="3006969" cy="4114800"/>
          </a:xfrm>
          <a:prstGeom prst="rect">
            <a:avLst/>
          </a:prstGeom>
          <a:noFill/>
          <a:ln w="9525">
            <a:noFill/>
            <a:miter lim="800000"/>
            <a:headEnd/>
            <a:tailEnd/>
          </a:ln>
        </p:spPr>
      </p:pic>
      <p:sp>
        <p:nvSpPr>
          <p:cNvPr id="7173" name="Text Box 7"/>
          <p:cNvSpPr txBox="1">
            <a:spLocks noChangeArrowheads="1"/>
          </p:cNvSpPr>
          <p:nvPr/>
        </p:nvSpPr>
        <p:spPr bwMode="auto">
          <a:xfrm>
            <a:off x="990600" y="5943600"/>
            <a:ext cx="7696200" cy="584775"/>
          </a:xfrm>
          <a:prstGeom prst="rect">
            <a:avLst/>
          </a:prstGeom>
          <a:noFill/>
          <a:ln w="9525">
            <a:noFill/>
            <a:miter lim="800000"/>
            <a:headEnd/>
            <a:tailEnd/>
          </a:ln>
        </p:spPr>
        <p:txBody>
          <a:bodyPr wrap="square">
            <a:spAutoFit/>
          </a:bodyPr>
          <a:lstStyle/>
          <a:p>
            <a:pPr>
              <a:spcBef>
                <a:spcPct val="50000"/>
              </a:spcBef>
            </a:pPr>
            <a:r>
              <a:rPr lang="en-US" sz="3200" b="1" i="1" dirty="0"/>
              <a:t>Individual </a:t>
            </a:r>
            <a:r>
              <a:rPr lang="en-US" sz="3200" b="1" i="1" dirty="0" smtClean="0"/>
              <a:t>Rights for All English People</a:t>
            </a:r>
            <a:endParaRPr lang="en-US" sz="3200" b="1" i="1"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228600"/>
            <a:ext cx="7543800" cy="1143000"/>
          </a:xfrm>
        </p:spPr>
        <p:txBody>
          <a:bodyPr/>
          <a:lstStyle/>
          <a:p>
            <a:r>
              <a:rPr lang="en-US" altLang="en-US" sz="3800"/>
              <a:t>Parliament:  England’s Version of Congress</a:t>
            </a:r>
          </a:p>
        </p:txBody>
      </p:sp>
      <p:sp>
        <p:nvSpPr>
          <p:cNvPr id="9219" name="Rectangle 3"/>
          <p:cNvSpPr>
            <a:spLocks noGrp="1" noChangeArrowheads="1"/>
          </p:cNvSpPr>
          <p:nvPr>
            <p:ph type="body" sz="half" idx="1"/>
          </p:nvPr>
        </p:nvSpPr>
        <p:spPr>
          <a:xfrm>
            <a:off x="495300" y="1905000"/>
            <a:ext cx="8382000" cy="5257800"/>
          </a:xfrm>
        </p:spPr>
        <p:txBody>
          <a:bodyPr/>
          <a:lstStyle/>
          <a:p>
            <a:r>
              <a:rPr lang="en-US" altLang="en-US" sz="2400" b="1" dirty="0"/>
              <a:t>Like our Congress in the U.S., England’s Parliament has two houses within it. (Bicameral) </a:t>
            </a:r>
          </a:p>
          <a:p>
            <a:pPr>
              <a:buFontTx/>
              <a:buNone/>
            </a:pPr>
            <a:r>
              <a:rPr lang="en-US" altLang="en-US" sz="2400" b="1" dirty="0" smtClean="0"/>
              <a:t>    U.S</a:t>
            </a:r>
            <a:r>
              <a:rPr lang="en-US" altLang="en-US" sz="2400" b="1" dirty="0"/>
              <a:t>. – Senate/House of Representatives (Legislature)</a:t>
            </a:r>
          </a:p>
          <a:p>
            <a:pPr>
              <a:buFontTx/>
              <a:buNone/>
            </a:pPr>
            <a:r>
              <a:rPr lang="en-US" altLang="en-US" sz="2400" b="1" dirty="0" smtClean="0"/>
              <a:t>    Parliament </a:t>
            </a:r>
            <a:r>
              <a:rPr lang="en-US" altLang="en-US" sz="2400" b="1" dirty="0"/>
              <a:t>– House of Commons/House of Lords</a:t>
            </a:r>
          </a:p>
          <a:p>
            <a:r>
              <a:rPr lang="en-US" altLang="en-US" sz="2400" b="1" dirty="0"/>
              <a:t>Parliament allows colonies to form their own assemblies. </a:t>
            </a:r>
          </a:p>
          <a:p>
            <a:r>
              <a:rPr lang="en-US" altLang="en-US" sz="2400" b="1" dirty="0">
                <a:solidFill>
                  <a:schemeClr val="tx2"/>
                </a:solidFill>
              </a:rPr>
              <a:t>2.</a:t>
            </a:r>
            <a:r>
              <a:rPr lang="en-US" altLang="en-US" sz="2400" b="1" dirty="0"/>
              <a:t>  </a:t>
            </a:r>
            <a:r>
              <a:rPr lang="en-US" altLang="en-US" sz="2400" b="1" u="sng" dirty="0">
                <a:solidFill>
                  <a:schemeClr val="tx2"/>
                </a:solidFill>
              </a:rPr>
              <a:t>How was representative government limited in the Colonies?</a:t>
            </a:r>
            <a:endParaRPr lang="en-US" altLang="en-US" sz="2400" b="1" dirty="0">
              <a:solidFill>
                <a:schemeClr val="tx2"/>
              </a:solidFill>
            </a:endParaRPr>
          </a:p>
          <a:p>
            <a:r>
              <a:rPr lang="en-US" altLang="en-US" sz="2400" b="1" dirty="0"/>
              <a:t>Parliament can overrule colonial assemblies.</a:t>
            </a:r>
          </a:p>
          <a:p>
            <a:r>
              <a:rPr lang="en-US" altLang="en-US" sz="2400" b="1" dirty="0"/>
              <a:t>Colonists had no voice in Parliament (No seats in the House of Commons/Lords)</a:t>
            </a:r>
          </a:p>
        </p:txBody>
      </p:sp>
      <p:pic>
        <p:nvPicPr>
          <p:cNvPr id="9220" name="Picture 4" descr="j0283600"/>
          <p:cNvPicPr>
            <a:picLocks noGrp="1"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418388" y="2514600"/>
            <a:ext cx="1725612" cy="175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7869862"/>
      </p:ext>
    </p:extLst>
  </p:cSld>
  <p:clrMapOvr>
    <a:masterClrMapping/>
  </p:clrMapOvr>
  <p:transition xmlns:p14="http://schemas.microsoft.com/office/powerpoint/2010/main" spd="med">
    <p:wheel spokes="3"/>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768" decel="100000"/>
                                        <p:tgtEl>
                                          <p:spTgt spid="9218"/>
                                        </p:tgtEl>
                                      </p:cBhvr>
                                    </p:animEffect>
                                    <p:animScale>
                                      <p:cBhvr>
                                        <p:cTn id="8" dur="768" decel="100000"/>
                                        <p:tgtEl>
                                          <p:spTgt spid="9218"/>
                                        </p:tgtEl>
                                      </p:cBhvr>
                                      <p:from x="10000" y="10000"/>
                                      <p:to x="200000" y="450000"/>
                                    </p:animScale>
                                    <p:animScale>
                                      <p:cBhvr>
                                        <p:cTn id="9" dur="1230" accel="100000" fill="hold">
                                          <p:stCondLst>
                                            <p:cond delay="768"/>
                                          </p:stCondLst>
                                        </p:cTn>
                                        <p:tgtEl>
                                          <p:spTgt spid="9218"/>
                                        </p:tgtEl>
                                      </p:cBhvr>
                                      <p:from x="200000" y="450000"/>
                                      <p:to x="100000" y="100000"/>
                                    </p:animScale>
                                    <p:set>
                                      <p:cBhvr>
                                        <p:cTn id="10" dur="768" fill="hold"/>
                                        <p:tgtEl>
                                          <p:spTgt spid="9218"/>
                                        </p:tgtEl>
                                        <p:attrNameLst>
                                          <p:attrName>ppt_x</p:attrName>
                                        </p:attrNameLst>
                                      </p:cBhvr>
                                      <p:to>
                                        <p:strVal val="(0.5)"/>
                                      </p:to>
                                    </p:set>
                                    <p:anim from="(0.5)" to="(#ppt_x)" calcmode="lin" valueType="num">
                                      <p:cBhvr>
                                        <p:cTn id="11" dur="1230" accel="100000" fill="hold">
                                          <p:stCondLst>
                                            <p:cond delay="768"/>
                                          </p:stCondLst>
                                        </p:cTn>
                                        <p:tgtEl>
                                          <p:spTgt spid="9218"/>
                                        </p:tgtEl>
                                        <p:attrNameLst>
                                          <p:attrName>ppt_x</p:attrName>
                                        </p:attrNameLst>
                                      </p:cBhvr>
                                    </p:anim>
                                    <p:set>
                                      <p:cBhvr>
                                        <p:cTn id="12" dur="768" fill="hold"/>
                                        <p:tgtEl>
                                          <p:spTgt spid="9218"/>
                                        </p:tgtEl>
                                        <p:attrNameLst>
                                          <p:attrName>ppt_y</p:attrName>
                                        </p:attrNameLst>
                                      </p:cBhvr>
                                      <p:to>
                                        <p:strVal val="(#ppt_y+0.4)"/>
                                      </p:to>
                                    </p:set>
                                    <p:anim from="(#ppt_y+0.4)" to="(#ppt_y)" calcmode="lin" valueType="num">
                                      <p:cBhvr>
                                        <p:cTn id="13" dur="1230" accel="100000" fill="hold">
                                          <p:stCondLst>
                                            <p:cond delay="768"/>
                                          </p:stCondLst>
                                        </p:cTn>
                                        <p:tgtEl>
                                          <p:spTgt spid="921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9219">
                                            <p:txEl>
                                              <p:pRg st="0" end="0"/>
                                            </p:txEl>
                                          </p:spTgt>
                                        </p:tgtEl>
                                        <p:attrNameLst>
                                          <p:attrName>style.visibility</p:attrName>
                                        </p:attrNameLst>
                                      </p:cBhvr>
                                      <p:to>
                                        <p:strVal val="visible"/>
                                      </p:to>
                                    </p:set>
                                    <p:anim calcmode="lin" valueType="num">
                                      <p:cBhvr>
                                        <p:cTn id="18"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92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9219">
                                            <p:txEl>
                                              <p:pRg st="1" end="1"/>
                                            </p:txEl>
                                          </p:spTgt>
                                        </p:tgtEl>
                                        <p:attrNameLst>
                                          <p:attrName>style.visibility</p:attrName>
                                        </p:attrNameLst>
                                      </p:cBhvr>
                                      <p:to>
                                        <p:strVal val="visible"/>
                                      </p:to>
                                    </p:set>
                                    <p:anim calcmode="lin" valueType="num">
                                      <p:cBhvr>
                                        <p:cTn id="25"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9219">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9219">
                                            <p:txEl>
                                              <p:pRg st="2" end="2"/>
                                            </p:txEl>
                                          </p:spTgt>
                                        </p:tgtEl>
                                        <p:attrNameLst>
                                          <p:attrName>style.visibility</p:attrName>
                                        </p:attrNameLst>
                                      </p:cBhvr>
                                      <p:to>
                                        <p:strVal val="visible"/>
                                      </p:to>
                                    </p:set>
                                    <p:anim calcmode="lin" valueType="num">
                                      <p:cBhvr>
                                        <p:cTn id="32"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9219">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9219">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9219">
                                            <p:txEl>
                                              <p:pRg st="3" end="3"/>
                                            </p:txEl>
                                          </p:spTgt>
                                        </p:tgtEl>
                                        <p:attrNameLst>
                                          <p:attrName>style.visibility</p:attrName>
                                        </p:attrNameLst>
                                      </p:cBhvr>
                                      <p:to>
                                        <p:strVal val="visible"/>
                                      </p:to>
                                    </p:set>
                                    <p:anim calcmode="lin" valueType="num">
                                      <p:cBhvr>
                                        <p:cTn id="39"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9219">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9219">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9219">
                                            <p:txEl>
                                              <p:pRg st="4" end="4"/>
                                            </p:txEl>
                                          </p:spTgt>
                                        </p:tgtEl>
                                        <p:attrNameLst>
                                          <p:attrName>style.visibility</p:attrName>
                                        </p:attrNameLst>
                                      </p:cBhvr>
                                      <p:to>
                                        <p:strVal val="visible"/>
                                      </p:to>
                                    </p:set>
                                    <p:anim calcmode="lin" valueType="num">
                                      <p:cBhvr>
                                        <p:cTn id="46"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9219">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9219">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9219">
                                            <p:txEl>
                                              <p:pRg st="5" end="5"/>
                                            </p:txEl>
                                          </p:spTgt>
                                        </p:tgtEl>
                                        <p:attrNameLst>
                                          <p:attrName>style.visibility</p:attrName>
                                        </p:attrNameLst>
                                      </p:cBhvr>
                                      <p:to>
                                        <p:strVal val="visible"/>
                                      </p:to>
                                    </p:set>
                                    <p:anim calcmode="lin" valueType="num">
                                      <p:cBhvr>
                                        <p:cTn id="53"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9219">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9219">
                                            <p:txEl>
                                              <p:pRg st="5" end="5"/>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9219">
                                            <p:txEl>
                                              <p:pRg st="6" end="6"/>
                                            </p:txEl>
                                          </p:spTgt>
                                        </p:tgtEl>
                                        <p:attrNameLst>
                                          <p:attrName>style.visibility</p:attrName>
                                        </p:attrNameLst>
                                      </p:cBhvr>
                                      <p:to>
                                        <p:strVal val="visible"/>
                                      </p:to>
                                    </p:set>
                                    <p:anim calcmode="lin" valueType="num">
                                      <p:cBhvr>
                                        <p:cTn id="60" dur="5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9219">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Zenger Trial</a:t>
            </a:r>
            <a:endParaRPr lang="en-US" dirty="0"/>
          </a:p>
        </p:txBody>
      </p:sp>
      <p:sp>
        <p:nvSpPr>
          <p:cNvPr id="3" name="Content Placeholder 2"/>
          <p:cNvSpPr>
            <a:spLocks noGrp="1"/>
          </p:cNvSpPr>
          <p:nvPr>
            <p:ph sz="half" idx="1"/>
          </p:nvPr>
        </p:nvSpPr>
        <p:spPr>
          <a:xfrm>
            <a:off x="762000" y="1828800"/>
            <a:ext cx="4191000" cy="4113212"/>
          </a:xfrm>
        </p:spPr>
        <p:txBody>
          <a:bodyPr/>
          <a:lstStyle/>
          <a:p>
            <a:r>
              <a:rPr lang="en-US" sz="3200" dirty="0" smtClean="0"/>
              <a:t>John Peter Zenger – publisher of the </a:t>
            </a:r>
            <a:r>
              <a:rPr lang="en-US" sz="3200" i="1" dirty="0" smtClean="0"/>
              <a:t>New-York Weekly</a:t>
            </a:r>
          </a:p>
          <a:p>
            <a:r>
              <a:rPr lang="en-US" sz="3200" dirty="0" smtClean="0"/>
              <a:t>Criticized the Governor of New York for fixing an election</a:t>
            </a:r>
          </a:p>
          <a:p>
            <a:r>
              <a:rPr lang="en-US" sz="3200" dirty="0" smtClean="0"/>
              <a:t>Zenger was put in jail </a:t>
            </a:r>
            <a:endParaRPr lang="en-US" sz="3200" dirty="0"/>
          </a:p>
        </p:txBody>
      </p:sp>
      <p:sp>
        <p:nvSpPr>
          <p:cNvPr id="4" name="Content Placeholder 3"/>
          <p:cNvSpPr>
            <a:spLocks noGrp="1"/>
          </p:cNvSpPr>
          <p:nvPr>
            <p:ph sz="half" idx="2"/>
          </p:nvPr>
        </p:nvSpPr>
        <p:spPr>
          <a:xfrm>
            <a:off x="4724400" y="1766888"/>
            <a:ext cx="4267200" cy="5091112"/>
          </a:xfrm>
        </p:spPr>
        <p:txBody>
          <a:bodyPr/>
          <a:lstStyle/>
          <a:p>
            <a:r>
              <a:rPr lang="en-US" sz="3200" dirty="0" smtClean="0"/>
              <a:t>At the trial Andrew Hamilton claimed that people had the right to speak (write) the </a:t>
            </a:r>
            <a:r>
              <a:rPr lang="en-US" sz="3600" i="1" dirty="0" smtClean="0"/>
              <a:t>truth</a:t>
            </a:r>
            <a:endParaRPr lang="en-US" sz="3600" dirty="0" smtClean="0"/>
          </a:p>
          <a:p>
            <a:r>
              <a:rPr lang="en-US" sz="3200" dirty="0" smtClean="0"/>
              <a:t>Zenger was set free by the jury</a:t>
            </a:r>
          </a:p>
          <a:p>
            <a:r>
              <a:rPr lang="en-US" sz="3200" b="1" dirty="0" smtClean="0"/>
              <a:t>What do you think this set a precedence for?</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A Closer Look…</a:t>
            </a:r>
          </a:p>
        </p:txBody>
      </p:sp>
      <p:sp>
        <p:nvSpPr>
          <p:cNvPr id="23555" name="Content Placeholder 2"/>
          <p:cNvSpPr>
            <a:spLocks noGrp="1"/>
          </p:cNvSpPr>
          <p:nvPr>
            <p:ph idx="1"/>
          </p:nvPr>
        </p:nvSpPr>
        <p:spPr>
          <a:xfrm>
            <a:off x="381000" y="1905000"/>
            <a:ext cx="8763000" cy="5105400"/>
          </a:xfrm>
        </p:spPr>
        <p:txBody>
          <a:bodyPr/>
          <a:lstStyle/>
          <a:p>
            <a:pPr eaLnBrk="1" hangingPunct="1"/>
            <a:r>
              <a:rPr lang="en-US" altLang="en-US" sz="1800" b="1" dirty="0">
                <a:solidFill>
                  <a:srgbClr val="C00000"/>
                </a:solidFill>
              </a:rPr>
              <a:t>The Virginia House of Burgesses (1619) </a:t>
            </a:r>
            <a:r>
              <a:rPr lang="en-US" altLang="en-US" sz="1800" dirty="0"/>
              <a:t>– </a:t>
            </a:r>
            <a:r>
              <a:rPr lang="en-US" altLang="en-US" sz="1800" u="sng" dirty="0"/>
              <a:t>first representative assembly in the colonies.</a:t>
            </a:r>
            <a:r>
              <a:rPr lang="en-US" altLang="en-US" sz="1800" dirty="0"/>
              <a:t> Representatives (elected by the people) immediately began to enact laws and to safeguard individual rights. Setting precedent in the colonies for individual rights protected by law (British law did not provide for individual rights.)</a:t>
            </a:r>
          </a:p>
          <a:p>
            <a:pPr eaLnBrk="1" hangingPunct="1"/>
            <a:endParaRPr lang="en-US" altLang="en-US" sz="1800" b="1" dirty="0" smtClean="0">
              <a:solidFill>
                <a:srgbClr val="C00000"/>
              </a:solidFill>
            </a:endParaRPr>
          </a:p>
          <a:p>
            <a:pPr eaLnBrk="1" hangingPunct="1"/>
            <a:r>
              <a:rPr lang="en-US" altLang="en-US" sz="1800" b="1" dirty="0" smtClean="0">
                <a:solidFill>
                  <a:srgbClr val="C00000"/>
                </a:solidFill>
              </a:rPr>
              <a:t>Mayflower Compact (1620) </a:t>
            </a:r>
            <a:r>
              <a:rPr lang="en-US" altLang="en-US" sz="1800" dirty="0" smtClean="0"/>
              <a:t>–  </a:t>
            </a:r>
            <a:r>
              <a:rPr lang="en-US" altLang="en-US" sz="1800" u="sng" dirty="0" smtClean="0"/>
              <a:t>established the idea of self-government and majority rule</a:t>
            </a:r>
            <a:r>
              <a:rPr lang="en-US" altLang="en-US" sz="1800" dirty="0" smtClean="0"/>
              <a:t>. Signed by most of the men on the Mayflower, this compact was an agreement to form a political body and give it the power to enact laws for the good of the colony. It provided a model for later development of representative government. A social contract where all agreed to abide by these rules.</a:t>
            </a:r>
          </a:p>
          <a:p>
            <a:pPr eaLnBrk="1" hangingPunct="1"/>
            <a:endParaRPr lang="en-US" altLang="en-US" sz="1800" dirty="0" smtClean="0"/>
          </a:p>
          <a:p>
            <a:pPr eaLnBrk="1" hangingPunct="1"/>
            <a:r>
              <a:rPr lang="en-US" altLang="en-US" sz="1800" b="1" dirty="0" smtClean="0">
                <a:solidFill>
                  <a:srgbClr val="C00000"/>
                </a:solidFill>
              </a:rPr>
              <a:t>The Fundamental Orders of Connecticut (1638) </a:t>
            </a:r>
            <a:r>
              <a:rPr lang="en-US" altLang="en-US" sz="1800" dirty="0" smtClean="0"/>
              <a:t>– </a:t>
            </a:r>
            <a:r>
              <a:rPr lang="en-US" altLang="en-US" sz="1800" u="sng" dirty="0" smtClean="0"/>
              <a:t>first written constitution in the colonies</a:t>
            </a:r>
            <a:r>
              <a:rPr lang="en-US" altLang="en-US" sz="1800" dirty="0" smtClean="0"/>
              <a:t>. This document stated that people had the right to elect governors, judges, and a legislature. Was written by the people; the fact that it was written down gave it credence.</a:t>
            </a:r>
          </a:p>
          <a:p>
            <a:pPr eaLnBrk="1" hangingPunct="1"/>
            <a:endParaRPr lang="en-US" altLang="en-US" sz="1800" dirty="0" smtClean="0"/>
          </a:p>
        </p:txBody>
      </p:sp>
    </p:spTree>
    <p:extLst>
      <p:ext uri="{BB962C8B-B14F-4D97-AF65-F5344CB8AC3E}">
        <p14:creationId xmlns:p14="http://schemas.microsoft.com/office/powerpoint/2010/main" val="39010516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863" y="304800"/>
            <a:ext cx="7772400" cy="838200"/>
          </a:xfrm>
        </p:spPr>
        <p:txBody>
          <a:bodyPr/>
          <a:lstStyle/>
          <a:p>
            <a:r>
              <a:rPr lang="en-US" dirty="0" smtClean="0"/>
              <a:t>Economics:</a:t>
            </a:r>
            <a:endParaRPr lang="en-US" dirty="0"/>
          </a:p>
        </p:txBody>
      </p:sp>
      <p:sp>
        <p:nvSpPr>
          <p:cNvPr id="3" name="Content Placeholder 2"/>
          <p:cNvSpPr>
            <a:spLocks noGrp="1"/>
          </p:cNvSpPr>
          <p:nvPr>
            <p:ph idx="1"/>
          </p:nvPr>
        </p:nvSpPr>
        <p:spPr/>
        <p:txBody>
          <a:bodyPr/>
          <a:lstStyle/>
          <a:p>
            <a:r>
              <a:rPr lang="en-US" u="sng" dirty="0" smtClean="0">
                <a:solidFill>
                  <a:srgbClr val="C00000"/>
                </a:solidFill>
              </a:rPr>
              <a:t>Mercantilism</a:t>
            </a:r>
            <a:r>
              <a:rPr lang="en-US" dirty="0" smtClean="0">
                <a:solidFill>
                  <a:srgbClr val="C00000"/>
                </a:solidFill>
              </a:rPr>
              <a:t>: policy of using colonies to bring wealth (gold and silver) to the “Mother Country”. </a:t>
            </a:r>
          </a:p>
          <a:p>
            <a:r>
              <a:rPr lang="en-US" dirty="0" smtClean="0"/>
              <a:t>Great Britain thought that the colonists should sell cash crops to the Mother Country and buy more expensive manufactured (finished) goods in return.</a:t>
            </a:r>
            <a:endParaRPr lang="en-US" dirty="0"/>
          </a:p>
        </p:txBody>
      </p:sp>
    </p:spTree>
    <p:extLst>
      <p:ext uri="{BB962C8B-B14F-4D97-AF65-F5344CB8AC3E}">
        <p14:creationId xmlns:p14="http://schemas.microsoft.com/office/powerpoint/2010/main" val="13138868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1295399"/>
          </a:xfrm>
        </p:spPr>
        <p:txBody>
          <a:bodyPr/>
          <a:lstStyle/>
          <a:p>
            <a:r>
              <a:rPr lang="en-US" dirty="0" smtClean="0"/>
              <a:t/>
            </a:r>
            <a:br>
              <a:rPr lang="en-US" dirty="0" smtClean="0"/>
            </a:br>
            <a:r>
              <a:rPr lang="en-US" dirty="0"/>
              <a:t/>
            </a:r>
            <a:br>
              <a:rPr lang="en-US" dirty="0"/>
            </a:br>
            <a:r>
              <a:rPr lang="en-US" sz="3200" dirty="0" smtClean="0"/>
              <a:t>Mercantilism</a:t>
            </a:r>
            <a:br>
              <a:rPr lang="en-US" sz="3200" dirty="0" smtClean="0"/>
            </a:br>
            <a:r>
              <a:rPr lang="en-US" u="sng" dirty="0" smtClean="0"/>
              <a:t>Draw this: </a:t>
            </a:r>
            <a:endParaRPr lang="en-US" u="sng" dirty="0"/>
          </a:p>
        </p:txBody>
      </p:sp>
      <p:sp>
        <p:nvSpPr>
          <p:cNvPr id="6" name="Rounded Rectangle 5"/>
          <p:cNvSpPr/>
          <p:nvPr/>
        </p:nvSpPr>
        <p:spPr bwMode="auto">
          <a:xfrm>
            <a:off x="1676400" y="3506821"/>
            <a:ext cx="1905000" cy="1143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18" charset="0"/>
              </a:rPr>
              <a:t>Mother</a:t>
            </a:r>
          </a:p>
          <a:p>
            <a:pPr marL="0" marR="0" indent="0" algn="ctr" defTabSz="914400" rtl="0" eaLnBrk="1" fontAlgn="base" latinLnBrk="0" hangingPunct="1">
              <a:lnSpc>
                <a:spcPct val="100000"/>
              </a:lnSpc>
              <a:spcBef>
                <a:spcPct val="20000"/>
              </a:spcBef>
              <a:spcAft>
                <a:spcPct val="0"/>
              </a:spcAft>
              <a:buClrTx/>
              <a:buSzTx/>
              <a:buFontTx/>
              <a:buNone/>
              <a:tabLst/>
            </a:pPr>
            <a:r>
              <a:rPr lang="en-US" dirty="0" smtClean="0">
                <a:solidFill>
                  <a:schemeClr val="tx2"/>
                </a:solidFill>
              </a:rPr>
              <a:t>Country</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2"/>
                </a:solidFill>
                <a:effectLst/>
                <a:latin typeface="Times New Roman" pitchFamily="18" charset="0"/>
              </a:rPr>
              <a:t>Great Britain</a:t>
            </a:r>
          </a:p>
        </p:txBody>
      </p:sp>
      <p:sp>
        <p:nvSpPr>
          <p:cNvPr id="10" name="Rounded Rectangle 9"/>
          <p:cNvSpPr/>
          <p:nvPr/>
        </p:nvSpPr>
        <p:spPr bwMode="auto">
          <a:xfrm>
            <a:off x="5867400" y="3505200"/>
            <a:ext cx="1905000" cy="1143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 Colonies</a:t>
            </a:r>
          </a:p>
        </p:txBody>
      </p:sp>
      <p:sp>
        <p:nvSpPr>
          <p:cNvPr id="11" name="Bent-Up Arrow 10"/>
          <p:cNvSpPr/>
          <p:nvPr/>
        </p:nvSpPr>
        <p:spPr bwMode="auto">
          <a:xfrm rot="16200000">
            <a:off x="5867400" y="2362200"/>
            <a:ext cx="1219200" cy="1066800"/>
          </a:xfrm>
          <a:prstGeom prst="bentUpArrow">
            <a:avLst>
              <a:gd name="adj1" fmla="val 13146"/>
              <a:gd name="adj2" fmla="val 25000"/>
              <a:gd name="adj3" fmla="val 25000"/>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3445829" y="1764368"/>
            <a:ext cx="2520242" cy="1348061"/>
          </a:xfrm>
          <a:prstGeom prst="rect">
            <a:avLst/>
          </a:prstGeom>
          <a:noFill/>
        </p:spPr>
        <p:txBody>
          <a:bodyPr wrap="none" rtlCol="0">
            <a:spAutoFit/>
          </a:bodyPr>
          <a:lstStyle/>
          <a:p>
            <a:r>
              <a:rPr lang="en-US" dirty="0" smtClean="0"/>
              <a:t>Gold, Silver,</a:t>
            </a:r>
          </a:p>
          <a:p>
            <a:r>
              <a:rPr lang="en-US" dirty="0" smtClean="0"/>
              <a:t>Fur, Lumber,</a:t>
            </a:r>
          </a:p>
          <a:p>
            <a:r>
              <a:rPr lang="en-US" dirty="0" smtClean="0"/>
              <a:t>Cash Crops. Foods</a:t>
            </a:r>
          </a:p>
        </p:txBody>
      </p:sp>
      <p:sp>
        <p:nvSpPr>
          <p:cNvPr id="13" name="Bent-Up Arrow 12"/>
          <p:cNvSpPr/>
          <p:nvPr/>
        </p:nvSpPr>
        <p:spPr bwMode="auto">
          <a:xfrm rot="10800000">
            <a:off x="2362200" y="2438398"/>
            <a:ext cx="1219200" cy="1066800"/>
          </a:xfrm>
          <a:prstGeom prst="bentUpArrow">
            <a:avLst>
              <a:gd name="adj1" fmla="val 13146"/>
              <a:gd name="adj2" fmla="val 25000"/>
              <a:gd name="adj3" fmla="val 25000"/>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3751201" y="5181600"/>
            <a:ext cx="1909497" cy="904863"/>
          </a:xfrm>
          <a:prstGeom prst="rect">
            <a:avLst/>
          </a:prstGeom>
          <a:noFill/>
        </p:spPr>
        <p:txBody>
          <a:bodyPr wrap="none" rtlCol="0">
            <a:spAutoFit/>
          </a:bodyPr>
          <a:lstStyle/>
          <a:p>
            <a:r>
              <a:rPr lang="en-US" dirty="0" smtClean="0"/>
              <a:t>Manufactured</a:t>
            </a:r>
          </a:p>
          <a:p>
            <a:r>
              <a:rPr lang="en-US" dirty="0" smtClean="0"/>
              <a:t>goods</a:t>
            </a:r>
            <a:endParaRPr lang="en-US" dirty="0"/>
          </a:p>
        </p:txBody>
      </p:sp>
      <p:sp>
        <p:nvSpPr>
          <p:cNvPr id="15" name="Bent-Up Arrow 14"/>
          <p:cNvSpPr/>
          <p:nvPr/>
        </p:nvSpPr>
        <p:spPr bwMode="auto">
          <a:xfrm rot="5400000">
            <a:off x="2552700" y="4800600"/>
            <a:ext cx="1219200" cy="1066800"/>
          </a:xfrm>
          <a:prstGeom prst="bentUpArrow">
            <a:avLst>
              <a:gd name="adj1" fmla="val 13146"/>
              <a:gd name="adj2" fmla="val 25000"/>
              <a:gd name="adj3" fmla="val 25000"/>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Bent-Up Arrow 15"/>
          <p:cNvSpPr/>
          <p:nvPr/>
        </p:nvSpPr>
        <p:spPr bwMode="auto">
          <a:xfrm>
            <a:off x="6019800" y="4735749"/>
            <a:ext cx="1219200" cy="1066800"/>
          </a:xfrm>
          <a:prstGeom prst="bentUpArrow">
            <a:avLst>
              <a:gd name="adj1" fmla="val 13146"/>
              <a:gd name="adj2" fmla="val 25000"/>
              <a:gd name="adj3" fmla="val 25000"/>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7365985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772400" cy="1143000"/>
          </a:xfrm>
        </p:spPr>
        <p:txBody>
          <a:bodyPr/>
          <a:lstStyle/>
          <a:p>
            <a:r>
              <a:rPr lang="en-US" dirty="0" smtClean="0"/>
              <a:t>Transatlantic Slave Trade</a:t>
            </a:r>
            <a:br>
              <a:rPr lang="en-US" dirty="0" smtClean="0"/>
            </a:br>
            <a:r>
              <a:rPr lang="en-US" sz="2800" dirty="0" smtClean="0"/>
              <a:t>(Triangular Trade)</a:t>
            </a:r>
            <a:endParaRPr lang="en-US" sz="2800" dirty="0"/>
          </a:p>
        </p:txBody>
      </p:sp>
      <p:sp>
        <p:nvSpPr>
          <p:cNvPr id="3" name="Content Placeholder 2"/>
          <p:cNvSpPr>
            <a:spLocks noGrp="1"/>
          </p:cNvSpPr>
          <p:nvPr>
            <p:ph idx="1"/>
          </p:nvPr>
        </p:nvSpPr>
        <p:spPr>
          <a:xfrm>
            <a:off x="388937" y="1752600"/>
            <a:ext cx="8374063" cy="4113212"/>
          </a:xfrm>
        </p:spPr>
        <p:txBody>
          <a:bodyPr/>
          <a:lstStyle/>
          <a:p>
            <a:r>
              <a:rPr lang="en-US" sz="2200" dirty="0" smtClean="0"/>
              <a:t>By the 1700s, the colonies had become involved with several trading partners. The most important of these became known as the triangular trades- since each of these routes formed a triangle. </a:t>
            </a:r>
          </a:p>
          <a:p>
            <a:r>
              <a:rPr lang="en-US" sz="2200" dirty="0"/>
              <a:t>G</a:t>
            </a:r>
            <a:r>
              <a:rPr lang="en-US" sz="2200" dirty="0" smtClean="0"/>
              <a:t>rowth in trade encouraged the rise of port towns like Boston, New York, Philadelphia, and Charleston. </a:t>
            </a:r>
          </a:p>
          <a:p>
            <a:r>
              <a:rPr lang="en-US" sz="2200" b="1" dirty="0" smtClean="0"/>
              <a:t>As the North American colonies grew, their trade became increasingly important to Britain for its own economic well-being. </a:t>
            </a:r>
          </a:p>
          <a:p>
            <a:r>
              <a:rPr lang="en-US" sz="2200" dirty="0" smtClean="0"/>
              <a:t>Another important aspect of the triangular trade between Europe, Africa, and the Americas was that it helped disperse African slaves throughout the Western Hemisphere.</a:t>
            </a:r>
          </a:p>
          <a:p>
            <a:endParaRPr lang="en-US" sz="2200" dirty="0" smtClean="0"/>
          </a:p>
          <a:p>
            <a:r>
              <a:rPr lang="en-US" sz="1800" u="sng" dirty="0">
                <a:hlinkClick r:id="rId2"/>
              </a:rPr>
              <a:t>http://www.eduplace.com/kids/socsci/books/applications/imaps/maps/g5s_u3/</a:t>
            </a:r>
            <a:endParaRPr lang="en-US" sz="1800" dirty="0"/>
          </a:p>
          <a:p>
            <a:endParaRPr lang="en-US" sz="2400" dirty="0"/>
          </a:p>
        </p:txBody>
      </p:sp>
    </p:spTree>
    <p:extLst>
      <p:ext uri="{BB962C8B-B14F-4D97-AF65-F5344CB8AC3E}">
        <p14:creationId xmlns:p14="http://schemas.microsoft.com/office/powerpoint/2010/main" val="2288547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Religious:</a:t>
            </a:r>
            <a:br>
              <a:rPr lang="en-US" dirty="0" smtClean="0"/>
            </a:br>
            <a:r>
              <a:rPr lang="en-US" dirty="0" smtClean="0"/>
              <a:t>The Great Awakening</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39787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228600"/>
            <a:ext cx="7772400" cy="876300"/>
          </a:xfrm>
        </p:spPr>
        <p:txBody>
          <a:bodyPr/>
          <a:lstStyle/>
          <a:p>
            <a:pPr eaLnBrk="1" hangingPunct="1">
              <a:defRPr/>
            </a:pPr>
            <a:r>
              <a:rPr lang="en-US" sz="3200" b="1" u="sng" dirty="0" smtClean="0"/>
              <a:t>The First Great Awakening</a:t>
            </a:r>
          </a:p>
        </p:txBody>
      </p:sp>
      <p:sp>
        <p:nvSpPr>
          <p:cNvPr id="17411" name="Rectangle 3"/>
          <p:cNvSpPr>
            <a:spLocks noGrp="1" noChangeArrowheads="1"/>
          </p:cNvSpPr>
          <p:nvPr>
            <p:ph type="body" sz="half" idx="1"/>
          </p:nvPr>
        </p:nvSpPr>
        <p:spPr>
          <a:xfrm>
            <a:off x="459184" y="1766888"/>
            <a:ext cx="4495800" cy="5638800"/>
          </a:xfrm>
        </p:spPr>
        <p:txBody>
          <a:bodyPr/>
          <a:lstStyle/>
          <a:p>
            <a:pPr marL="609600" indent="-609600" eaLnBrk="1" hangingPunct="1">
              <a:defRPr/>
            </a:pPr>
            <a:r>
              <a:rPr lang="en-US" sz="2400" b="1" u="sng" dirty="0" smtClean="0"/>
              <a:t>Many 1730’s colonists felt these things</a:t>
            </a:r>
            <a:r>
              <a:rPr lang="en-US" sz="2400" dirty="0" smtClean="0"/>
              <a:t>:</a:t>
            </a:r>
          </a:p>
          <a:p>
            <a:pPr marL="990600" lvl="1" indent="-533400" eaLnBrk="1" hangingPunct="1">
              <a:buFont typeface="Wingdings" pitchFamily="2" charset="2"/>
              <a:buAutoNum type="alphaLcParenR"/>
              <a:defRPr/>
            </a:pPr>
            <a:r>
              <a:rPr lang="en-US" sz="2000" dirty="0" smtClean="0"/>
              <a:t>Their grandparents had more religious feelings than they did</a:t>
            </a:r>
          </a:p>
          <a:p>
            <a:pPr marL="990600" lvl="1" indent="-533400" eaLnBrk="1" hangingPunct="1">
              <a:buFont typeface="Wingdings" pitchFamily="2" charset="2"/>
              <a:buAutoNum type="alphaLcParenR"/>
              <a:defRPr/>
            </a:pPr>
            <a:r>
              <a:rPr lang="en-US" sz="2000" dirty="0" smtClean="0"/>
              <a:t>Church had become stale to them</a:t>
            </a:r>
          </a:p>
          <a:p>
            <a:pPr marL="609600" indent="-609600" eaLnBrk="1" hangingPunct="1">
              <a:buFont typeface="Wingdings" panose="05000000000000000000" pitchFamily="2" charset="2"/>
              <a:buNone/>
              <a:defRPr/>
            </a:pPr>
            <a:r>
              <a:rPr lang="en-US" sz="2400" dirty="0" smtClean="0"/>
              <a:t> </a:t>
            </a:r>
          </a:p>
          <a:p>
            <a:pPr marL="609600" indent="-609600" eaLnBrk="1" hangingPunct="1">
              <a:buFont typeface="Wingdings" panose="05000000000000000000" pitchFamily="2" charset="2"/>
              <a:buNone/>
              <a:defRPr/>
            </a:pPr>
            <a:r>
              <a:rPr lang="en-US" sz="2400" b="1" dirty="0" smtClean="0"/>
              <a:t>	</a:t>
            </a:r>
            <a:r>
              <a:rPr lang="en-US" sz="2400" b="1" u="sng" dirty="0" smtClean="0"/>
              <a:t>Great Awakening:</a:t>
            </a:r>
          </a:p>
          <a:p>
            <a:pPr marL="609600" indent="-609600" eaLnBrk="1" hangingPunct="1">
              <a:buFont typeface="Wingdings" panose="05000000000000000000" pitchFamily="2" charset="2"/>
              <a:buNone/>
              <a:defRPr/>
            </a:pPr>
            <a:r>
              <a:rPr lang="en-US" sz="2400" dirty="0" smtClean="0"/>
              <a:t>	-  religious movement that occurred during the 1730’s and 1740’s</a:t>
            </a:r>
          </a:p>
          <a:p>
            <a:pPr marL="609600" indent="-609600" eaLnBrk="1" hangingPunct="1">
              <a:buFont typeface="Wingdings" panose="05000000000000000000" pitchFamily="2" charset="2"/>
              <a:buNone/>
              <a:defRPr/>
            </a:pPr>
            <a:endParaRPr lang="en-US" sz="2400" dirty="0" smtClean="0"/>
          </a:p>
          <a:p>
            <a:pPr marL="609600" indent="-609600" eaLnBrk="1" hangingPunct="1">
              <a:buFont typeface="Wingdings" panose="05000000000000000000" pitchFamily="2" charset="2"/>
              <a:buAutoNum type="alphaLcParenR" startAt="3"/>
              <a:defRPr/>
            </a:pPr>
            <a:endParaRPr lang="en-US" sz="2400" dirty="0" smtClean="0"/>
          </a:p>
        </p:txBody>
      </p:sp>
      <p:sp>
        <p:nvSpPr>
          <p:cNvPr id="17412" name="Rectangle 4"/>
          <p:cNvSpPr>
            <a:spLocks noGrp="1" noChangeArrowheads="1"/>
          </p:cNvSpPr>
          <p:nvPr>
            <p:ph type="body" sz="half" idx="2"/>
          </p:nvPr>
        </p:nvSpPr>
        <p:spPr/>
        <p:txBody>
          <a:bodyPr/>
          <a:lstStyle/>
          <a:p>
            <a:pPr eaLnBrk="1" hangingPunct="1">
              <a:defRPr/>
            </a:pPr>
            <a:endParaRPr lang="en-US" sz="2400" smtClean="0"/>
          </a:p>
        </p:txBody>
      </p:sp>
      <p:pic>
        <p:nvPicPr>
          <p:cNvPr id="12293" name="Picture 6" descr="George White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197" y="1766888"/>
            <a:ext cx="407987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5903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sz="4000" smtClean="0"/>
              <a:t>Important People of the Great Awakening</a:t>
            </a:r>
          </a:p>
        </p:txBody>
      </p:sp>
      <p:sp>
        <p:nvSpPr>
          <p:cNvPr id="36867" name="Rectangle 3"/>
          <p:cNvSpPr>
            <a:spLocks noGrp="1" noChangeArrowheads="1"/>
          </p:cNvSpPr>
          <p:nvPr>
            <p:ph type="body" sz="half" idx="1"/>
          </p:nvPr>
        </p:nvSpPr>
        <p:spPr/>
        <p:txBody>
          <a:bodyPr/>
          <a:lstStyle/>
          <a:p>
            <a:pPr eaLnBrk="1" hangingPunct="1">
              <a:defRPr/>
            </a:pPr>
            <a:r>
              <a:rPr lang="en-US" smtClean="0"/>
              <a:t>Jonathon Edwards</a:t>
            </a:r>
          </a:p>
        </p:txBody>
      </p:sp>
      <p:sp>
        <p:nvSpPr>
          <p:cNvPr id="36868" name="Rectangle 4"/>
          <p:cNvSpPr>
            <a:spLocks noGrp="1" noChangeArrowheads="1"/>
          </p:cNvSpPr>
          <p:nvPr>
            <p:ph type="body" sz="half" idx="2"/>
          </p:nvPr>
        </p:nvSpPr>
        <p:spPr/>
        <p:txBody>
          <a:bodyPr/>
          <a:lstStyle/>
          <a:p>
            <a:pPr eaLnBrk="1" hangingPunct="1">
              <a:defRPr/>
            </a:pPr>
            <a:r>
              <a:rPr lang="en-US" smtClean="0"/>
              <a:t>George Whitefield</a:t>
            </a:r>
          </a:p>
        </p:txBody>
      </p:sp>
      <p:pic>
        <p:nvPicPr>
          <p:cNvPr id="13317" name="Picture 6" descr="Jonathan Edwa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438400"/>
            <a:ext cx="30480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8" descr="Gilbert Tenn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590800"/>
            <a:ext cx="2743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4187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solidFill>
                  <a:srgbClr val="C00000"/>
                </a:solidFill>
              </a:rPr>
              <a:t>Why did the colonies need Representative Government?</a:t>
            </a:r>
          </a:p>
        </p:txBody>
      </p:sp>
      <p:sp>
        <p:nvSpPr>
          <p:cNvPr id="3075" name="Content Placeholder 2"/>
          <p:cNvSpPr>
            <a:spLocks noGrp="1"/>
          </p:cNvSpPr>
          <p:nvPr>
            <p:ph idx="1"/>
          </p:nvPr>
        </p:nvSpPr>
        <p:spPr/>
        <p:txBody>
          <a:bodyPr/>
          <a:lstStyle/>
          <a:p>
            <a:pPr eaLnBrk="1" hangingPunct="1"/>
            <a:r>
              <a:rPr lang="en-US" altLang="en-US" sz="2800" b="1" smtClean="0"/>
              <a:t>1. </a:t>
            </a:r>
            <a:r>
              <a:rPr lang="en-US" altLang="en-US" b="1" u="sng" smtClean="0"/>
              <a:t>Distance</a:t>
            </a:r>
          </a:p>
          <a:p>
            <a:pPr lvl="1" eaLnBrk="1" hangingPunct="1"/>
            <a:r>
              <a:rPr lang="en-US" altLang="en-US" sz="3200" smtClean="0"/>
              <a:t>England was thousands of miles away &amp; colonists needed to make own laws to keep peace &amp; order.</a:t>
            </a:r>
          </a:p>
          <a:p>
            <a:pPr eaLnBrk="1" hangingPunct="1"/>
            <a:r>
              <a:rPr lang="en-US" altLang="en-US" smtClean="0"/>
              <a:t>Examples:</a:t>
            </a:r>
          </a:p>
          <a:p>
            <a:pPr lvl="1" eaLnBrk="1" hangingPunct="1"/>
            <a:r>
              <a:rPr lang="en-US" altLang="en-US" sz="3200" smtClean="0"/>
              <a:t>Mayflower Compact</a:t>
            </a:r>
          </a:p>
          <a:p>
            <a:pPr lvl="1" eaLnBrk="1" hangingPunct="1"/>
            <a:r>
              <a:rPr lang="en-US" altLang="en-US" sz="3200" smtClean="0"/>
              <a:t>Fundamental Orders of Connecticut</a:t>
            </a:r>
          </a:p>
          <a:p>
            <a:pPr lvl="1" eaLnBrk="1" hangingPunct="1"/>
            <a:r>
              <a:rPr lang="en-US" altLang="en-US" sz="3200" smtClean="0"/>
              <a:t>House of Burgesses</a:t>
            </a:r>
          </a:p>
        </p:txBody>
      </p:sp>
    </p:spTree>
    <p:extLst>
      <p:ext uri="{BB962C8B-B14F-4D97-AF65-F5344CB8AC3E}">
        <p14:creationId xmlns:p14="http://schemas.microsoft.com/office/powerpoint/2010/main" val="101986047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Edwards and Whitefield</a:t>
            </a:r>
          </a:p>
        </p:txBody>
      </p:sp>
      <p:sp>
        <p:nvSpPr>
          <p:cNvPr id="3" name="Content Placeholder 2"/>
          <p:cNvSpPr>
            <a:spLocks noGrp="1"/>
          </p:cNvSpPr>
          <p:nvPr>
            <p:ph idx="1"/>
          </p:nvPr>
        </p:nvSpPr>
        <p:spPr>
          <a:xfrm>
            <a:off x="1062038" y="1766888"/>
            <a:ext cx="7769225" cy="4633912"/>
          </a:xfrm>
        </p:spPr>
        <p:txBody>
          <a:bodyPr/>
          <a:lstStyle/>
          <a:p>
            <a:pPr eaLnBrk="1" hangingPunct="1">
              <a:defRPr/>
            </a:pPr>
            <a:r>
              <a:rPr lang="en-US" dirty="0" smtClean="0"/>
              <a:t>The First Great Awakening was a time of religious focus on an inward focus.</a:t>
            </a:r>
          </a:p>
          <a:p>
            <a:pPr lvl="1" eaLnBrk="1" hangingPunct="1">
              <a:defRPr/>
            </a:pPr>
            <a:r>
              <a:rPr lang="en-US" dirty="0" smtClean="0"/>
              <a:t>(get your heart right with God and everything else will fall into place).</a:t>
            </a:r>
          </a:p>
          <a:p>
            <a:pPr eaLnBrk="1" hangingPunct="1">
              <a:defRPr/>
            </a:pPr>
            <a:r>
              <a:rPr lang="en-US" dirty="0" smtClean="0"/>
              <a:t>Jonathan Edwards preached about God’s anger and salvation.</a:t>
            </a:r>
          </a:p>
          <a:p>
            <a:pPr eaLnBrk="1" hangingPunct="1">
              <a:defRPr/>
            </a:pPr>
            <a:r>
              <a:rPr lang="en-US" dirty="0" smtClean="0"/>
              <a:t>George Whitefield wanted people to give money for orphanages.  </a:t>
            </a:r>
          </a:p>
        </p:txBody>
      </p:sp>
    </p:spTree>
    <p:extLst>
      <p:ext uri="{BB962C8B-B14F-4D97-AF65-F5344CB8AC3E}">
        <p14:creationId xmlns:p14="http://schemas.microsoft.com/office/powerpoint/2010/main" val="861547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z="4000" smtClean="0"/>
              <a:t>Ideals that were Stressed during the Great Awakening</a:t>
            </a:r>
          </a:p>
        </p:txBody>
      </p:sp>
      <p:sp>
        <p:nvSpPr>
          <p:cNvPr id="38915" name="Rectangle 3"/>
          <p:cNvSpPr>
            <a:spLocks noGrp="1" noChangeArrowheads="1"/>
          </p:cNvSpPr>
          <p:nvPr>
            <p:ph type="body" idx="1"/>
          </p:nvPr>
        </p:nvSpPr>
        <p:spPr/>
        <p:txBody>
          <a:bodyPr/>
          <a:lstStyle/>
          <a:p>
            <a:pPr eaLnBrk="1" hangingPunct="1">
              <a:lnSpc>
                <a:spcPct val="90000"/>
              </a:lnSpc>
              <a:defRPr/>
            </a:pPr>
            <a:r>
              <a:rPr lang="en-US" dirty="0" smtClean="0"/>
              <a:t>1.  Churches were split &amp; grow into different denominations: Baptists, etc…</a:t>
            </a:r>
          </a:p>
          <a:p>
            <a:pPr eaLnBrk="1" hangingPunct="1">
              <a:lnSpc>
                <a:spcPct val="90000"/>
              </a:lnSpc>
              <a:defRPr/>
            </a:pPr>
            <a:endParaRPr lang="en-US" dirty="0" smtClean="0"/>
          </a:p>
          <a:p>
            <a:pPr eaLnBrk="1" hangingPunct="1">
              <a:lnSpc>
                <a:spcPct val="90000"/>
              </a:lnSpc>
              <a:defRPr/>
            </a:pPr>
            <a:r>
              <a:rPr lang="en-US" dirty="0" smtClean="0"/>
              <a:t>2.  Ideas of Individual Worth, EQUALITY </a:t>
            </a:r>
          </a:p>
          <a:p>
            <a:pPr lvl="1" eaLnBrk="1" hangingPunct="1">
              <a:lnSpc>
                <a:spcPct val="90000"/>
              </a:lnSpc>
              <a:defRPr/>
            </a:pPr>
            <a:r>
              <a:rPr lang="en-US" dirty="0" smtClean="0"/>
              <a:t>Challenges Slavery</a:t>
            </a:r>
          </a:p>
          <a:p>
            <a:pPr eaLnBrk="1" hangingPunct="1">
              <a:lnSpc>
                <a:spcPct val="90000"/>
              </a:lnSpc>
              <a:defRPr/>
            </a:pPr>
            <a:endParaRPr lang="en-US" dirty="0" smtClean="0"/>
          </a:p>
          <a:p>
            <a:pPr eaLnBrk="1" hangingPunct="1">
              <a:lnSpc>
                <a:spcPct val="90000"/>
              </a:lnSpc>
              <a:defRPr/>
            </a:pPr>
            <a:r>
              <a:rPr lang="en-US" dirty="0" smtClean="0"/>
              <a:t>3.  Right to Challenge Authority</a:t>
            </a:r>
          </a:p>
          <a:p>
            <a:pPr eaLnBrk="1" hangingPunct="1">
              <a:lnSpc>
                <a:spcPct val="90000"/>
              </a:lnSpc>
              <a:defRPr/>
            </a:pPr>
            <a:endParaRPr lang="en-US" dirty="0" smtClean="0"/>
          </a:p>
          <a:p>
            <a:pPr eaLnBrk="1" hangingPunct="1">
              <a:lnSpc>
                <a:spcPct val="90000"/>
              </a:lnSpc>
              <a:defRPr/>
            </a:pPr>
            <a:r>
              <a:rPr lang="en-US" dirty="0" smtClean="0"/>
              <a:t>4. Eventually, prepares the Colonists to Break Away from England</a:t>
            </a:r>
          </a:p>
        </p:txBody>
      </p:sp>
    </p:spTree>
    <p:extLst>
      <p:ext uri="{BB962C8B-B14F-4D97-AF65-F5344CB8AC3E}">
        <p14:creationId xmlns:p14="http://schemas.microsoft.com/office/powerpoint/2010/main" val="3198588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1000" fill="hold"/>
                                        <p:tgtEl>
                                          <p:spTgt spid="38914"/>
                                        </p:tgtEl>
                                        <p:attrNameLst>
                                          <p:attrName>ppt_x</p:attrName>
                                        </p:attrNameLst>
                                      </p:cBhvr>
                                      <p:tavLst>
                                        <p:tav tm="0">
                                          <p:val>
                                            <p:strVal val="#ppt_x-.2"/>
                                          </p:val>
                                        </p:tav>
                                        <p:tav tm="100000">
                                          <p:val>
                                            <p:strVal val="#ppt_x"/>
                                          </p:val>
                                        </p:tav>
                                      </p:tavLst>
                                    </p:anim>
                                    <p:anim calcmode="lin" valueType="num">
                                      <p:cBhvr>
                                        <p:cTn id="8" dur="1000" fill="hold"/>
                                        <p:tgtEl>
                                          <p:spTgt spid="389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89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8915">
                                            <p:txEl>
                                              <p:pRg st="0" end="0"/>
                                            </p:txEl>
                                          </p:spTgt>
                                        </p:tgtEl>
                                        <p:attrNameLst>
                                          <p:attrName>style.visibility</p:attrName>
                                        </p:attrNameLst>
                                      </p:cBhvr>
                                      <p:to>
                                        <p:strVal val="visible"/>
                                      </p:to>
                                    </p:set>
                                    <p:animEffect transition="in" filter="fade">
                                      <p:cBhvr>
                                        <p:cTn id="14" dur="500"/>
                                        <p:tgtEl>
                                          <p:spTgt spid="38915">
                                            <p:txEl>
                                              <p:pRg st="0" end="0"/>
                                            </p:txEl>
                                          </p:spTgt>
                                        </p:tgtEl>
                                      </p:cBhvr>
                                    </p:animEffect>
                                    <p:anim calcmode="lin" valueType="num">
                                      <p:cBhvr>
                                        <p:cTn id="15"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89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8915">
                                            <p:txEl>
                                              <p:pRg st="2" end="2"/>
                                            </p:txEl>
                                          </p:spTgt>
                                        </p:tgtEl>
                                        <p:attrNameLst>
                                          <p:attrName>style.visibility</p:attrName>
                                        </p:attrNameLst>
                                      </p:cBhvr>
                                      <p:to>
                                        <p:strVal val="visible"/>
                                      </p:to>
                                    </p:set>
                                    <p:animEffect transition="in" filter="fade">
                                      <p:cBhvr>
                                        <p:cTn id="21" dur="500"/>
                                        <p:tgtEl>
                                          <p:spTgt spid="38915">
                                            <p:txEl>
                                              <p:pRg st="2" end="2"/>
                                            </p:txEl>
                                          </p:spTgt>
                                        </p:tgtEl>
                                      </p:cBhvr>
                                    </p:animEffect>
                                    <p:anim calcmode="lin" valueType="num">
                                      <p:cBhvr>
                                        <p:cTn id="22"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8915">
                                            <p:txEl>
                                              <p:pRg st="2" end="2"/>
                                            </p:txEl>
                                          </p:spTgt>
                                        </p:tgtEl>
                                        <p:attrNameLst>
                                          <p:attrName>ppt_y</p:attrName>
                                        </p:attrNameLst>
                                      </p:cBhvr>
                                      <p:tavLst>
                                        <p:tav tm="0">
                                          <p:val>
                                            <p:strVal val="#ppt_y+.05"/>
                                          </p:val>
                                        </p:tav>
                                        <p:tav tm="100000">
                                          <p:val>
                                            <p:strVal val="#ppt_y"/>
                                          </p:val>
                                        </p:tav>
                                      </p:tavLst>
                                    </p:anim>
                                  </p:childTnLst>
                                </p:cTn>
                              </p:par>
                              <p:par>
                                <p:cTn id="24" presetID="44" presetClass="entr" presetSubtype="0" fill="hold" grpId="0" nodeType="withEffect">
                                  <p:stCondLst>
                                    <p:cond delay="0"/>
                                  </p:stCondLst>
                                  <p:childTnLst>
                                    <p:set>
                                      <p:cBhvr>
                                        <p:cTn id="25" dur="1" fill="hold">
                                          <p:stCondLst>
                                            <p:cond delay="0"/>
                                          </p:stCondLst>
                                        </p:cTn>
                                        <p:tgtEl>
                                          <p:spTgt spid="38915">
                                            <p:txEl>
                                              <p:pRg st="3" end="3"/>
                                            </p:txEl>
                                          </p:spTgt>
                                        </p:tgtEl>
                                        <p:attrNameLst>
                                          <p:attrName>style.visibility</p:attrName>
                                        </p:attrNameLst>
                                      </p:cBhvr>
                                      <p:to>
                                        <p:strVal val="visible"/>
                                      </p:to>
                                    </p:set>
                                    <p:animEffect transition="in" filter="fade">
                                      <p:cBhvr>
                                        <p:cTn id="26" dur="500"/>
                                        <p:tgtEl>
                                          <p:spTgt spid="38915">
                                            <p:txEl>
                                              <p:pRg st="3" end="3"/>
                                            </p:txEl>
                                          </p:spTgt>
                                        </p:tgtEl>
                                      </p:cBhvr>
                                    </p:animEffect>
                                    <p:anim calcmode="lin" valueType="num">
                                      <p:cBhvr>
                                        <p:cTn id="27"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891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4" presetClass="entr" presetSubtype="0" fill="hold" grpId="0" nodeType="clickEffect">
                                  <p:stCondLst>
                                    <p:cond delay="0"/>
                                  </p:stCondLst>
                                  <p:childTnLst>
                                    <p:set>
                                      <p:cBhvr>
                                        <p:cTn id="32" dur="1" fill="hold">
                                          <p:stCondLst>
                                            <p:cond delay="0"/>
                                          </p:stCondLst>
                                        </p:cTn>
                                        <p:tgtEl>
                                          <p:spTgt spid="38915">
                                            <p:txEl>
                                              <p:pRg st="5" end="5"/>
                                            </p:txEl>
                                          </p:spTgt>
                                        </p:tgtEl>
                                        <p:attrNameLst>
                                          <p:attrName>style.visibility</p:attrName>
                                        </p:attrNameLst>
                                      </p:cBhvr>
                                      <p:to>
                                        <p:strVal val="visible"/>
                                      </p:to>
                                    </p:set>
                                    <p:animEffect transition="in" filter="fade">
                                      <p:cBhvr>
                                        <p:cTn id="33" dur="500"/>
                                        <p:tgtEl>
                                          <p:spTgt spid="38915">
                                            <p:txEl>
                                              <p:pRg st="5" end="5"/>
                                            </p:txEl>
                                          </p:spTgt>
                                        </p:tgtEl>
                                      </p:cBhvr>
                                    </p:animEffect>
                                    <p:anim calcmode="lin" valueType="num">
                                      <p:cBhvr>
                                        <p:cTn id="34" dur="5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38915">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4" presetClass="entr" presetSubtype="0" fill="hold" grpId="0" nodeType="clickEffect">
                                  <p:stCondLst>
                                    <p:cond delay="0"/>
                                  </p:stCondLst>
                                  <p:childTnLst>
                                    <p:set>
                                      <p:cBhvr>
                                        <p:cTn id="39" dur="1" fill="hold">
                                          <p:stCondLst>
                                            <p:cond delay="0"/>
                                          </p:stCondLst>
                                        </p:cTn>
                                        <p:tgtEl>
                                          <p:spTgt spid="38915">
                                            <p:txEl>
                                              <p:pRg st="7" end="7"/>
                                            </p:txEl>
                                          </p:spTgt>
                                        </p:tgtEl>
                                        <p:attrNameLst>
                                          <p:attrName>style.visibility</p:attrName>
                                        </p:attrNameLst>
                                      </p:cBhvr>
                                      <p:to>
                                        <p:strVal val="visible"/>
                                      </p:to>
                                    </p:set>
                                    <p:animEffect transition="in" filter="fade">
                                      <p:cBhvr>
                                        <p:cTn id="40" dur="500"/>
                                        <p:tgtEl>
                                          <p:spTgt spid="38915">
                                            <p:txEl>
                                              <p:pRg st="7" end="7"/>
                                            </p:txEl>
                                          </p:spTgt>
                                        </p:tgtEl>
                                      </p:cBhvr>
                                    </p:animEffect>
                                    <p:anim calcmode="lin" valueType="num">
                                      <p:cBhvr>
                                        <p:cTn id="41" dur="500" fill="hold"/>
                                        <p:tgtEl>
                                          <p:spTgt spid="38915">
                                            <p:txEl>
                                              <p:pRg st="7" end="7"/>
                                            </p:txEl>
                                          </p:spTgt>
                                        </p:tgtEl>
                                        <p:attrNameLst>
                                          <p:attrName>ppt_x</p:attrName>
                                        </p:attrNameLst>
                                      </p:cBhvr>
                                      <p:tavLst>
                                        <p:tav tm="0">
                                          <p:val>
                                            <p:strVal val="#ppt_x"/>
                                          </p:val>
                                        </p:tav>
                                        <p:tav tm="100000">
                                          <p:val>
                                            <p:strVal val="#ppt_x"/>
                                          </p:val>
                                        </p:tav>
                                      </p:tavLst>
                                    </p:anim>
                                    <p:anim calcmode="lin" valueType="num">
                                      <p:cBhvr>
                                        <p:cTn id="42" dur="500" fill="hold"/>
                                        <p:tgtEl>
                                          <p:spTgt spid="38915">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Enlightenment</a:t>
            </a:r>
            <a:endParaRPr lang="en-US" dirty="0"/>
          </a:p>
        </p:txBody>
      </p:sp>
      <p:sp>
        <p:nvSpPr>
          <p:cNvPr id="5" name="Subtitle 4"/>
          <p:cNvSpPr>
            <a:spLocks noGrp="1"/>
          </p:cNvSpPr>
          <p:nvPr>
            <p:ph type="subTitle" idx="1"/>
          </p:nvPr>
        </p:nvSpPr>
        <p:spPr/>
        <p:txBody>
          <a:bodyPr/>
          <a:lstStyle/>
          <a:p>
            <a:pPr marL="0" lvl="1" indent="0" algn="ctr">
              <a:buClrTx/>
              <a:buNone/>
            </a:pPr>
            <a:r>
              <a:rPr lang="en-US" dirty="0"/>
              <a:t>A movement in history in which people tried to use reason and logic to understand the world.</a:t>
            </a:r>
          </a:p>
          <a:p>
            <a:endParaRPr lang="en-US" dirty="0"/>
          </a:p>
        </p:txBody>
      </p:sp>
    </p:spTree>
    <p:extLst>
      <p:ext uri="{BB962C8B-B14F-4D97-AF65-F5344CB8AC3E}">
        <p14:creationId xmlns:p14="http://schemas.microsoft.com/office/powerpoint/2010/main" val="3407337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bu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657600"/>
            <a:ext cx="2971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2" name="Rectangle 2"/>
          <p:cNvSpPr>
            <a:spLocks noGrp="1" noChangeArrowheads="1"/>
          </p:cNvSpPr>
          <p:nvPr>
            <p:ph type="title"/>
          </p:nvPr>
        </p:nvSpPr>
        <p:spPr/>
        <p:txBody>
          <a:bodyPr/>
          <a:lstStyle/>
          <a:p>
            <a:pPr eaLnBrk="1" hangingPunct="1">
              <a:defRPr/>
            </a:pPr>
            <a:r>
              <a:rPr lang="en-US" dirty="0" smtClean="0"/>
              <a:t>History of the Enlightenment</a:t>
            </a:r>
          </a:p>
        </p:txBody>
      </p:sp>
      <p:sp>
        <p:nvSpPr>
          <p:cNvPr id="40963" name="Rectangle 3"/>
          <p:cNvSpPr>
            <a:spLocks noGrp="1" noChangeArrowheads="1"/>
          </p:cNvSpPr>
          <p:nvPr>
            <p:ph type="body" idx="1"/>
          </p:nvPr>
        </p:nvSpPr>
        <p:spPr>
          <a:xfrm>
            <a:off x="457200" y="1600200"/>
            <a:ext cx="8229600" cy="4953000"/>
          </a:xfrm>
        </p:spPr>
        <p:txBody>
          <a:bodyPr/>
          <a:lstStyle/>
          <a:p>
            <a:pPr eaLnBrk="1" hangingPunct="1">
              <a:defRPr/>
            </a:pPr>
            <a:r>
              <a:rPr lang="en-US" dirty="0" smtClean="0"/>
              <a:t>Began in Europe</a:t>
            </a:r>
          </a:p>
          <a:p>
            <a:pPr eaLnBrk="1" hangingPunct="1">
              <a:defRPr/>
            </a:pPr>
            <a:r>
              <a:rPr lang="en-US" dirty="0" smtClean="0"/>
              <a:t>Tried to figure out the Natural Laws that Controlled the Universe</a:t>
            </a:r>
          </a:p>
          <a:p>
            <a:pPr eaLnBrk="1" hangingPunct="1">
              <a:defRPr/>
            </a:pPr>
            <a:r>
              <a:rPr lang="en-US" dirty="0" smtClean="0"/>
              <a:t>Example: Gravity</a:t>
            </a:r>
          </a:p>
          <a:p>
            <a:pPr eaLnBrk="1" hangingPunct="1">
              <a:defRPr/>
            </a:pPr>
            <a:endParaRPr lang="en-US" dirty="0" smtClean="0"/>
          </a:p>
          <a:p>
            <a:pPr eaLnBrk="1" hangingPunct="1">
              <a:defRPr/>
            </a:pPr>
            <a:r>
              <a:rPr lang="en-US" dirty="0" smtClean="0"/>
              <a:t>Sir Isaac Newton focus on                             the science portion of the                      Enlightenment period.</a:t>
            </a:r>
          </a:p>
        </p:txBody>
      </p:sp>
    </p:spTree>
    <p:extLst>
      <p:ext uri="{BB962C8B-B14F-4D97-AF65-F5344CB8AC3E}">
        <p14:creationId xmlns:p14="http://schemas.microsoft.com/office/powerpoint/2010/main" val="2437845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0"/>
            <a:ext cx="7924800" cy="914400"/>
          </a:xfrm>
        </p:spPr>
        <p:txBody>
          <a:bodyPr/>
          <a:lstStyle/>
          <a:p>
            <a:pPr eaLnBrk="1" hangingPunct="1">
              <a:defRPr/>
            </a:pPr>
            <a:r>
              <a:rPr lang="en-US" dirty="0" smtClean="0"/>
              <a:t>An Important Man:  John Locke</a:t>
            </a:r>
          </a:p>
        </p:txBody>
      </p:sp>
      <p:sp>
        <p:nvSpPr>
          <p:cNvPr id="26627" name="Rectangle 3"/>
          <p:cNvSpPr>
            <a:spLocks noGrp="1" noChangeArrowheads="1"/>
          </p:cNvSpPr>
          <p:nvPr>
            <p:ph type="body" sz="half" idx="1"/>
          </p:nvPr>
        </p:nvSpPr>
        <p:spPr>
          <a:xfrm>
            <a:off x="762000" y="914400"/>
            <a:ext cx="4191000" cy="5943600"/>
          </a:xfrm>
        </p:spPr>
        <p:txBody>
          <a:bodyPr/>
          <a:lstStyle/>
          <a:p>
            <a:pPr marL="609600" indent="-609600" eaLnBrk="1" hangingPunct="1">
              <a:lnSpc>
                <a:spcPct val="80000"/>
              </a:lnSpc>
              <a:defRPr/>
            </a:pPr>
            <a:r>
              <a:rPr lang="en-US" sz="2000" b="1" i="1" dirty="0" smtClean="0"/>
              <a:t>Two Treatises (TRE-</a:t>
            </a:r>
            <a:r>
              <a:rPr lang="en-US" sz="2000" b="1" i="1" dirty="0" err="1" smtClean="0"/>
              <a:t>tis</a:t>
            </a:r>
            <a:r>
              <a:rPr lang="en-US" sz="2000" b="1" i="1" dirty="0" smtClean="0"/>
              <a:t>-</a:t>
            </a:r>
            <a:r>
              <a:rPr lang="en-US" sz="2000" b="1" i="1" dirty="0" err="1" smtClean="0"/>
              <a:t>ez</a:t>
            </a:r>
            <a:r>
              <a:rPr lang="en-US" sz="2000" b="1" i="1" dirty="0" smtClean="0"/>
              <a:t>) on Government</a:t>
            </a:r>
            <a:r>
              <a:rPr lang="en-US" sz="2000" dirty="0" smtClean="0"/>
              <a:t>.</a:t>
            </a:r>
          </a:p>
          <a:p>
            <a:pPr marL="609600" indent="-609600" eaLnBrk="1" hangingPunct="1">
              <a:lnSpc>
                <a:spcPct val="80000"/>
              </a:lnSpc>
              <a:buFont typeface="Wingdings" panose="05000000000000000000" pitchFamily="2" charset="2"/>
              <a:buAutoNum type="alphaLcParenR"/>
              <a:defRPr/>
            </a:pPr>
            <a:endParaRPr lang="en-US" sz="2000" dirty="0" smtClean="0"/>
          </a:p>
          <a:p>
            <a:pPr marL="609600" indent="-609600" eaLnBrk="1" hangingPunct="1">
              <a:lnSpc>
                <a:spcPct val="80000"/>
              </a:lnSpc>
              <a:buFont typeface="Wingdings" panose="05000000000000000000" pitchFamily="2" charset="2"/>
              <a:buAutoNum type="alphaLcParenR"/>
              <a:defRPr/>
            </a:pPr>
            <a:r>
              <a:rPr lang="en-US" sz="2000" b="1" u="sng" dirty="0" smtClean="0"/>
              <a:t>Social Contract</a:t>
            </a:r>
            <a:r>
              <a:rPr lang="en-US" sz="2000" dirty="0" smtClean="0"/>
              <a:t> – the government and those who are governed have a contract (whether written down or no)</a:t>
            </a:r>
          </a:p>
          <a:p>
            <a:pPr marL="609600" indent="-609600" eaLnBrk="1" hangingPunct="1">
              <a:lnSpc>
                <a:spcPct val="80000"/>
              </a:lnSpc>
              <a:buFont typeface="Wingdings" panose="05000000000000000000" pitchFamily="2" charset="2"/>
              <a:buAutoNum type="alphaLcParenR"/>
              <a:defRPr/>
            </a:pPr>
            <a:endParaRPr lang="en-US" sz="2000" dirty="0" smtClean="0"/>
          </a:p>
          <a:p>
            <a:pPr marL="609600" indent="-609600" eaLnBrk="1" hangingPunct="1">
              <a:lnSpc>
                <a:spcPct val="80000"/>
              </a:lnSpc>
              <a:buFont typeface="Wingdings" panose="05000000000000000000" pitchFamily="2" charset="2"/>
              <a:buAutoNum type="alphaLcParenR"/>
              <a:defRPr/>
            </a:pPr>
            <a:r>
              <a:rPr lang="en-US" sz="2000" b="1" u="sng" dirty="0" smtClean="0"/>
              <a:t>Government’s Role</a:t>
            </a:r>
            <a:r>
              <a:rPr lang="en-US" sz="2000" dirty="0" smtClean="0"/>
              <a:t> – Protect the NATURAL RIGHTS or </a:t>
            </a:r>
            <a:r>
              <a:rPr lang="en-US" sz="2000" dirty="0" smtClean="0">
                <a:solidFill>
                  <a:srgbClr val="FF0000"/>
                </a:solidFill>
              </a:rPr>
              <a:t>Unalienable Rights</a:t>
            </a:r>
            <a:r>
              <a:rPr lang="en-US" sz="2000" dirty="0" smtClean="0"/>
              <a:t> </a:t>
            </a:r>
            <a:r>
              <a:rPr lang="en-US" sz="2000" dirty="0"/>
              <a:t>of citizens. W</a:t>
            </a:r>
            <a:r>
              <a:rPr lang="en-US" sz="2000" dirty="0" smtClean="0"/>
              <a:t>hich are: </a:t>
            </a:r>
          </a:p>
          <a:p>
            <a:pPr marL="609600" indent="-609600" eaLnBrk="1" hangingPunct="1">
              <a:lnSpc>
                <a:spcPct val="80000"/>
              </a:lnSpc>
              <a:buFont typeface="Wingdings" panose="05000000000000000000" pitchFamily="2" charset="2"/>
              <a:buAutoNum type="alphaLcParenR"/>
              <a:defRPr/>
            </a:pPr>
            <a:r>
              <a:rPr lang="en-US" sz="2000" dirty="0" smtClean="0">
                <a:solidFill>
                  <a:srgbClr val="FF0000"/>
                </a:solidFill>
              </a:rPr>
              <a:t>(Life, Liberty, and Property)</a:t>
            </a:r>
          </a:p>
          <a:p>
            <a:pPr marL="609600" indent="-609600" eaLnBrk="1" hangingPunct="1">
              <a:lnSpc>
                <a:spcPct val="80000"/>
              </a:lnSpc>
              <a:buFont typeface="Wingdings" panose="05000000000000000000" pitchFamily="2" charset="2"/>
              <a:buAutoNum type="alphaLcParenR"/>
              <a:defRPr/>
            </a:pPr>
            <a:endParaRPr lang="en-US" sz="2000" dirty="0" smtClean="0"/>
          </a:p>
          <a:p>
            <a:pPr marL="609600" indent="-609600" eaLnBrk="1" hangingPunct="1">
              <a:lnSpc>
                <a:spcPct val="80000"/>
              </a:lnSpc>
              <a:buFont typeface="Wingdings" panose="05000000000000000000" pitchFamily="2" charset="2"/>
              <a:buAutoNum type="alphaLcParenR"/>
              <a:defRPr/>
            </a:pPr>
            <a:r>
              <a:rPr lang="en-US" sz="2000" b="1" u="sng" dirty="0" smtClean="0">
                <a:solidFill>
                  <a:srgbClr val="FF0000"/>
                </a:solidFill>
              </a:rPr>
              <a:t>People’s Role</a:t>
            </a:r>
            <a:r>
              <a:rPr lang="en-US" sz="2000" dirty="0" smtClean="0">
                <a:solidFill>
                  <a:srgbClr val="FF0000"/>
                </a:solidFill>
              </a:rPr>
              <a:t> – If the government doesn’t honor “NATURAL RIGHTS”, THE PEOPLE HAVE THE RIGHT TO REBEL!!!</a:t>
            </a:r>
          </a:p>
          <a:p>
            <a:pPr marL="609600" indent="-609600" eaLnBrk="1" hangingPunct="1">
              <a:lnSpc>
                <a:spcPct val="80000"/>
              </a:lnSpc>
              <a:buFont typeface="Wingdings" panose="05000000000000000000" pitchFamily="2" charset="2"/>
              <a:buAutoNum type="alphaLcParenR"/>
              <a:defRPr/>
            </a:pPr>
            <a:endParaRPr lang="en-US" sz="2000" dirty="0" smtClean="0"/>
          </a:p>
        </p:txBody>
      </p:sp>
      <p:sp>
        <p:nvSpPr>
          <p:cNvPr id="26628" name="Rectangle 4"/>
          <p:cNvSpPr>
            <a:spLocks noGrp="1" noChangeArrowheads="1"/>
          </p:cNvSpPr>
          <p:nvPr>
            <p:ph type="body" sz="half" idx="2"/>
          </p:nvPr>
        </p:nvSpPr>
        <p:spPr/>
        <p:txBody>
          <a:bodyPr/>
          <a:lstStyle/>
          <a:p>
            <a:pPr eaLnBrk="1" hangingPunct="1">
              <a:lnSpc>
                <a:spcPct val="80000"/>
              </a:lnSpc>
              <a:defRPr/>
            </a:pPr>
            <a:endParaRPr lang="en-US" sz="2000" smtClean="0"/>
          </a:p>
        </p:txBody>
      </p:sp>
      <p:pic>
        <p:nvPicPr>
          <p:cNvPr id="18437" name="Picture 6" descr="picture of John Loc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632626"/>
            <a:ext cx="4038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1578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40923" y="381000"/>
            <a:ext cx="8069094" cy="1905000"/>
          </a:xfrm>
        </p:spPr>
        <p:txBody>
          <a:bodyPr/>
          <a:lstStyle/>
          <a:p>
            <a:pPr eaLnBrk="1" hangingPunct="1">
              <a:defRPr/>
            </a:pPr>
            <a:r>
              <a:rPr lang="en-US" sz="4000" dirty="0" smtClean="0"/>
              <a:t>What Enlightenment ideas led colonists to break away from England?</a:t>
            </a:r>
          </a:p>
        </p:txBody>
      </p:sp>
      <p:sp>
        <p:nvSpPr>
          <p:cNvPr id="47107" name="Rectangle 3"/>
          <p:cNvSpPr>
            <a:spLocks noGrp="1" noChangeArrowheads="1"/>
          </p:cNvSpPr>
          <p:nvPr>
            <p:ph type="body" idx="1"/>
          </p:nvPr>
        </p:nvSpPr>
        <p:spPr>
          <a:xfrm>
            <a:off x="572311" y="2971800"/>
            <a:ext cx="8229600" cy="4149725"/>
          </a:xfrm>
        </p:spPr>
        <p:txBody>
          <a:bodyPr/>
          <a:lstStyle/>
          <a:p>
            <a:pPr eaLnBrk="1" hangingPunct="1">
              <a:defRPr/>
            </a:pPr>
            <a:r>
              <a:rPr lang="en-US" dirty="0" smtClean="0"/>
              <a:t>1.  Government should protect people’s natural rights</a:t>
            </a:r>
          </a:p>
          <a:p>
            <a:pPr eaLnBrk="1" hangingPunct="1">
              <a:defRPr/>
            </a:pPr>
            <a:endParaRPr lang="en-US" dirty="0" smtClean="0"/>
          </a:p>
          <a:p>
            <a:pPr eaLnBrk="1" hangingPunct="1">
              <a:defRPr/>
            </a:pPr>
            <a:r>
              <a:rPr lang="en-US" dirty="0" smtClean="0"/>
              <a:t>2.  If the government did not protect these rights then the people could BREAK AWAY</a:t>
            </a:r>
          </a:p>
        </p:txBody>
      </p:sp>
    </p:spTree>
    <p:extLst>
      <p:ext uri="{BB962C8B-B14F-4D97-AF65-F5344CB8AC3E}">
        <p14:creationId xmlns:p14="http://schemas.microsoft.com/office/powerpoint/2010/main" val="1619114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de </a:t>
            </a:r>
            <a:r>
              <a:rPr lang="en-US" dirty="0" err="1" smtClean="0"/>
              <a:t>Montequieu</a:t>
            </a:r>
            <a:endParaRPr lang="en-US" dirty="0"/>
          </a:p>
        </p:txBody>
      </p:sp>
      <p:sp>
        <p:nvSpPr>
          <p:cNvPr id="3" name="Content Placeholder 2"/>
          <p:cNvSpPr>
            <a:spLocks noGrp="1"/>
          </p:cNvSpPr>
          <p:nvPr>
            <p:ph idx="1"/>
          </p:nvPr>
        </p:nvSpPr>
        <p:spPr>
          <a:xfrm>
            <a:off x="685800" y="1766888"/>
            <a:ext cx="8382000" cy="4113212"/>
          </a:xfrm>
        </p:spPr>
        <p:txBody>
          <a:bodyPr/>
          <a:lstStyle/>
          <a:p>
            <a:r>
              <a:rPr lang="en-US" dirty="0" smtClean="0"/>
              <a:t>expanded</a:t>
            </a:r>
            <a:r>
              <a:rPr lang="en-US" dirty="0"/>
              <a:t> on Locke’s beliefs, added the </a:t>
            </a:r>
            <a:r>
              <a:rPr lang="en-US" dirty="0" smtClean="0"/>
              <a:t>            judiciary</a:t>
            </a:r>
            <a:r>
              <a:rPr lang="en-US" dirty="0"/>
              <a:t> to Locke’s</a:t>
            </a:r>
          </a:p>
          <a:p>
            <a:r>
              <a:rPr lang="en-US" dirty="0"/>
              <a:t>executive and legislature; wrote of the separation of powers; believed that in a </a:t>
            </a:r>
            <a:r>
              <a:rPr lang="en-US" dirty="0" smtClean="0"/>
              <a:t>republic, education </a:t>
            </a:r>
            <a:r>
              <a:rPr lang="en-US" dirty="0"/>
              <a:t>is an absolute </a:t>
            </a:r>
            <a:r>
              <a:rPr lang="en-US" dirty="0" smtClean="0"/>
              <a:t>necessity.</a:t>
            </a:r>
          </a:p>
          <a:p>
            <a:r>
              <a:rPr lang="en-US" dirty="0" smtClean="0">
                <a:solidFill>
                  <a:srgbClr val="FF0000"/>
                </a:solidFill>
              </a:rPr>
              <a:t>In other words, wrote about the separation of powers in a government.</a:t>
            </a:r>
            <a:endParaRPr lang="en-US" dirty="0">
              <a:solidFill>
                <a:srgbClr val="FF0000"/>
              </a:solidFill>
            </a:endParaRPr>
          </a:p>
          <a:p>
            <a:endParaRPr lang="en-US" dirty="0"/>
          </a:p>
        </p:txBody>
      </p:sp>
    </p:spTree>
    <p:extLst>
      <p:ext uri="{BB962C8B-B14F-4D97-AF65-F5344CB8AC3E}">
        <p14:creationId xmlns:p14="http://schemas.microsoft.com/office/powerpoint/2010/main" val="2019862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William Blackstone: </a:t>
            </a:r>
          </a:p>
        </p:txBody>
      </p:sp>
      <p:sp>
        <p:nvSpPr>
          <p:cNvPr id="3" name="Content Placeholder 2"/>
          <p:cNvSpPr>
            <a:spLocks noGrp="1"/>
          </p:cNvSpPr>
          <p:nvPr>
            <p:ph idx="1"/>
          </p:nvPr>
        </p:nvSpPr>
        <p:spPr>
          <a:xfrm>
            <a:off x="762000" y="1766888"/>
            <a:ext cx="8305800" cy="4557712"/>
          </a:xfrm>
        </p:spPr>
        <p:txBody>
          <a:bodyPr/>
          <a:lstStyle/>
          <a:p>
            <a:pPr marL="0" indent="0">
              <a:buNone/>
            </a:pPr>
            <a:r>
              <a:rPr lang="en-US" sz="2000" dirty="0"/>
              <a:t>A</a:t>
            </a:r>
            <a:r>
              <a:rPr lang="en-US" sz="2000" dirty="0" smtClean="0"/>
              <a:t>n</a:t>
            </a:r>
            <a:r>
              <a:rPr lang="en-US" sz="2000" dirty="0"/>
              <a:t> English judge, </a:t>
            </a:r>
            <a:r>
              <a:rPr lang="en-US" sz="2000" dirty="0" smtClean="0"/>
              <a:t>jurist</a:t>
            </a:r>
            <a:r>
              <a:rPr lang="en-US" sz="2000" dirty="0"/>
              <a:t>, and professor who wrote the historical and</a:t>
            </a:r>
          </a:p>
          <a:p>
            <a:pPr marL="0" indent="0">
              <a:buNone/>
            </a:pPr>
            <a:r>
              <a:rPr lang="en-US" sz="2000" dirty="0" smtClean="0"/>
              <a:t>definitive pre-Revolutionary War </a:t>
            </a:r>
            <a:r>
              <a:rPr lang="en-US" sz="2000" dirty="0"/>
              <a:t>source of common law; believed strongly in </a:t>
            </a:r>
            <a:endParaRPr lang="en-US" sz="2000" dirty="0" smtClean="0"/>
          </a:p>
          <a:p>
            <a:pPr marL="0" indent="0">
              <a:buNone/>
            </a:pPr>
            <a:r>
              <a:rPr lang="en-US" sz="2000" dirty="0" smtClean="0"/>
              <a:t>	</a:t>
            </a:r>
          </a:p>
          <a:p>
            <a:pPr marL="0" indent="0">
              <a:buNone/>
            </a:pPr>
            <a:r>
              <a:rPr lang="en-US" sz="2000" dirty="0"/>
              <a:t>	</a:t>
            </a:r>
            <a:r>
              <a:rPr lang="en-US" sz="2000" dirty="0" smtClean="0"/>
              <a:t>religious tolerance; </a:t>
            </a:r>
          </a:p>
          <a:p>
            <a:pPr marL="0" indent="0">
              <a:buNone/>
            </a:pPr>
            <a:r>
              <a:rPr lang="en-US" sz="2000" dirty="0" smtClean="0"/>
              <a:t>	</a:t>
            </a:r>
          </a:p>
          <a:p>
            <a:pPr marL="0" indent="0">
              <a:buNone/>
            </a:pPr>
            <a:r>
              <a:rPr lang="en-US" sz="2000" dirty="0"/>
              <a:t> </a:t>
            </a:r>
            <a:r>
              <a:rPr lang="en-US" sz="2000" dirty="0" smtClean="0"/>
              <a:t>	supported self-defense (became 2</a:t>
            </a:r>
            <a:r>
              <a:rPr lang="en-US" sz="2000" baseline="30000" dirty="0" smtClean="0"/>
              <a:t>nd</a:t>
            </a:r>
            <a:r>
              <a:rPr lang="en-US" sz="2000" dirty="0" smtClean="0"/>
              <a:t> Amendment)</a:t>
            </a:r>
          </a:p>
          <a:p>
            <a:pPr marL="0" indent="0">
              <a:buNone/>
            </a:pPr>
            <a:r>
              <a:rPr lang="en-US" sz="2000" dirty="0" smtClean="0"/>
              <a:t>	</a:t>
            </a:r>
          </a:p>
          <a:p>
            <a:pPr marL="0" indent="0">
              <a:buNone/>
            </a:pPr>
            <a:r>
              <a:rPr lang="en-US" sz="2000" dirty="0"/>
              <a:t>	</a:t>
            </a:r>
            <a:r>
              <a:rPr lang="en-US" sz="2000" dirty="0" smtClean="0"/>
              <a:t>wrote</a:t>
            </a:r>
            <a:r>
              <a:rPr lang="en-US" sz="2000" dirty="0"/>
              <a:t> about “</a:t>
            </a:r>
            <a:r>
              <a:rPr lang="en-US" sz="2000" dirty="0" smtClean="0"/>
              <a:t>natural rights” (including life &amp; liberty on a woman’s          	legal rights: “By marriage, the husband and the </a:t>
            </a:r>
            <a:r>
              <a:rPr lang="en-US" sz="2000" dirty="0"/>
              <a:t>wife are one person in </a:t>
            </a:r>
            <a:r>
              <a:rPr lang="en-US" sz="2000" dirty="0" smtClean="0"/>
              <a:t> 	the law</a:t>
            </a:r>
            <a:r>
              <a:rPr lang="en-US" sz="2000" dirty="0"/>
              <a:t>... the very being and legal existence of the woman </a:t>
            </a:r>
            <a:r>
              <a:rPr lang="en-US" sz="2000" dirty="0" smtClean="0"/>
              <a:t>is 	suspended</a:t>
            </a:r>
            <a:r>
              <a:rPr lang="en-US" sz="2000" dirty="0"/>
              <a:t> during the marriage.”</a:t>
            </a:r>
          </a:p>
          <a:p>
            <a:endParaRPr lang="en-US" sz="2000" dirty="0"/>
          </a:p>
        </p:txBody>
      </p:sp>
    </p:spTree>
    <p:extLst>
      <p:ext uri="{BB962C8B-B14F-4D97-AF65-F5344CB8AC3E}">
        <p14:creationId xmlns:p14="http://schemas.microsoft.com/office/powerpoint/2010/main" val="2530086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US" altLang="en-US" smtClean="0"/>
          </a:p>
        </p:txBody>
      </p:sp>
      <p:sp>
        <p:nvSpPr>
          <p:cNvPr id="4099" name="Content Placeholder 2"/>
          <p:cNvSpPr>
            <a:spLocks noGrp="1"/>
          </p:cNvSpPr>
          <p:nvPr>
            <p:ph idx="1"/>
          </p:nvPr>
        </p:nvSpPr>
        <p:spPr/>
        <p:txBody>
          <a:bodyPr/>
          <a:lstStyle/>
          <a:p>
            <a:pPr eaLnBrk="1" hangingPunct="1"/>
            <a:r>
              <a:rPr lang="en-US" altLang="en-US" smtClean="0"/>
              <a:t>2. </a:t>
            </a:r>
            <a:r>
              <a:rPr lang="en-US" altLang="en-US" b="1" u="sng" smtClean="0"/>
              <a:t>Parliament</a:t>
            </a:r>
            <a:r>
              <a:rPr lang="en-US" altLang="en-US" smtClean="0"/>
              <a:t>:  Colonists were accustomed to English traditions &amp; structures.</a:t>
            </a:r>
          </a:p>
          <a:p>
            <a:pPr eaLnBrk="1" hangingPunct="1"/>
            <a:r>
              <a:rPr lang="en-US" altLang="en-US" smtClean="0"/>
              <a:t>3. </a:t>
            </a:r>
            <a:r>
              <a:rPr lang="en-US" altLang="en-US" b="1" smtClean="0"/>
              <a:t>“</a:t>
            </a:r>
            <a:r>
              <a:rPr lang="en-US" altLang="en-US" b="1" u="sng" smtClean="0"/>
              <a:t>Everyone was doing it”</a:t>
            </a:r>
            <a:r>
              <a:rPr lang="en-US" altLang="en-US" smtClean="0"/>
              <a:t>: most colonies were self-governing, electing members of their community to a general assembly, which made their laws. </a:t>
            </a:r>
          </a:p>
          <a:p>
            <a:pPr lvl="1" eaLnBrk="1" hangingPunct="1"/>
            <a:r>
              <a:rPr lang="en-US" altLang="en-US" smtClean="0"/>
              <a:t>Religious groups contributed because they created communities that were self-governed.</a:t>
            </a:r>
          </a:p>
          <a:p>
            <a:pPr lvl="1" eaLnBrk="1" hangingPunct="1"/>
            <a:endParaRPr lang="en-US" altLang="en-US" smtClean="0"/>
          </a:p>
        </p:txBody>
      </p:sp>
    </p:spTree>
    <p:extLst>
      <p:ext uri="{BB962C8B-B14F-4D97-AF65-F5344CB8AC3E}">
        <p14:creationId xmlns:p14="http://schemas.microsoft.com/office/powerpoint/2010/main" val="23601376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Democracy is . .</a:t>
            </a:r>
          </a:p>
        </p:txBody>
      </p:sp>
      <p:sp>
        <p:nvSpPr>
          <p:cNvPr id="4099" name="Text Box 4"/>
          <p:cNvSpPr txBox="1">
            <a:spLocks noChangeArrowheads="1"/>
          </p:cNvSpPr>
          <p:nvPr/>
        </p:nvSpPr>
        <p:spPr bwMode="auto">
          <a:xfrm>
            <a:off x="1752600" y="2514600"/>
            <a:ext cx="6248400" cy="1311275"/>
          </a:xfrm>
          <a:prstGeom prst="rect">
            <a:avLst/>
          </a:prstGeom>
          <a:noFill/>
          <a:ln w="9525">
            <a:noFill/>
            <a:miter lim="800000"/>
            <a:headEnd/>
            <a:tailEnd/>
          </a:ln>
        </p:spPr>
        <p:txBody>
          <a:bodyPr>
            <a:spAutoFit/>
          </a:bodyPr>
          <a:lstStyle/>
          <a:p>
            <a:pPr algn="l">
              <a:spcBef>
                <a:spcPct val="50000"/>
              </a:spcBef>
              <a:buFontTx/>
              <a:buChar char="•"/>
            </a:pPr>
            <a:r>
              <a:rPr lang="en-US" sz="4000"/>
              <a:t>A system of government in which citizens:</a:t>
            </a:r>
          </a:p>
        </p:txBody>
      </p:sp>
      <p:sp>
        <p:nvSpPr>
          <p:cNvPr id="4100" name="Text Box 6"/>
          <p:cNvSpPr txBox="1">
            <a:spLocks noChangeArrowheads="1"/>
          </p:cNvSpPr>
          <p:nvPr/>
        </p:nvSpPr>
        <p:spPr bwMode="auto">
          <a:xfrm>
            <a:off x="2590800" y="4038600"/>
            <a:ext cx="6553200" cy="2225675"/>
          </a:xfrm>
          <a:prstGeom prst="rect">
            <a:avLst/>
          </a:prstGeom>
          <a:noFill/>
          <a:ln w="9525">
            <a:noFill/>
            <a:miter lim="800000"/>
            <a:headEnd/>
            <a:tailEnd/>
          </a:ln>
        </p:spPr>
        <p:txBody>
          <a:bodyPr>
            <a:spAutoFit/>
          </a:bodyPr>
          <a:lstStyle/>
          <a:p>
            <a:pPr algn="l">
              <a:spcBef>
                <a:spcPct val="50000"/>
              </a:spcBef>
              <a:buFontTx/>
              <a:buChar char="•"/>
            </a:pPr>
            <a:r>
              <a:rPr lang="en-US" sz="4000"/>
              <a:t>Vote for their leaders</a:t>
            </a:r>
          </a:p>
          <a:p>
            <a:pPr algn="l">
              <a:spcBef>
                <a:spcPct val="50000"/>
              </a:spcBef>
              <a:buFontTx/>
              <a:buChar char="•"/>
            </a:pPr>
            <a:r>
              <a:rPr lang="en-US" sz="4000"/>
              <a:t>Have specific rights and responsibilities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Democracy came from many sources:</a:t>
            </a:r>
          </a:p>
        </p:txBody>
      </p:sp>
      <p:pic>
        <p:nvPicPr>
          <p:cNvPr id="5123" name="Picture 5" descr="http://www.tomchalk.com/democracy.gif"/>
          <p:cNvPicPr>
            <a:picLocks noChangeAspect="1" noChangeArrowheads="1"/>
          </p:cNvPicPr>
          <p:nvPr/>
        </p:nvPicPr>
        <p:blipFill>
          <a:blip r:embed="rId2" cstate="print"/>
          <a:srcRect/>
          <a:stretch>
            <a:fillRect/>
          </a:stretch>
        </p:blipFill>
        <p:spPr bwMode="auto">
          <a:xfrm>
            <a:off x="3505200" y="2133600"/>
            <a:ext cx="2314575" cy="4095750"/>
          </a:xfrm>
          <a:prstGeom prst="rect">
            <a:avLst/>
          </a:prstGeom>
          <a:noFill/>
          <a:ln w="9525">
            <a:noFill/>
            <a:miter lim="800000"/>
            <a:headEnd/>
            <a:tailEnd/>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The Magna Carta (1215)</a:t>
            </a:r>
          </a:p>
        </p:txBody>
      </p:sp>
      <p:sp>
        <p:nvSpPr>
          <p:cNvPr id="6147" name="Rectangle 3"/>
          <p:cNvSpPr>
            <a:spLocks noGrp="1" noChangeArrowheads="1"/>
          </p:cNvSpPr>
          <p:nvPr>
            <p:ph type="body" sz="half" idx="1"/>
          </p:nvPr>
        </p:nvSpPr>
        <p:spPr>
          <a:xfrm>
            <a:off x="1066800" y="3352800"/>
            <a:ext cx="7772400" cy="2971800"/>
          </a:xfrm>
        </p:spPr>
        <p:txBody>
          <a:bodyPr/>
          <a:lstStyle/>
          <a:p>
            <a:pPr eaLnBrk="1" hangingPunct="1"/>
            <a:r>
              <a:rPr lang="en-US" sz="2800" dirty="0" smtClean="0"/>
              <a:t>British Document</a:t>
            </a:r>
          </a:p>
          <a:p>
            <a:pPr eaLnBrk="1" hangingPunct="1"/>
            <a:r>
              <a:rPr lang="en-US" sz="2800" dirty="0" smtClean="0"/>
              <a:t>King John was forced to recognize his power was limited by the Barons</a:t>
            </a:r>
          </a:p>
          <a:p>
            <a:pPr eaLnBrk="1" hangingPunct="1"/>
            <a:r>
              <a:rPr lang="en-US" sz="2800" dirty="0" smtClean="0"/>
              <a:t>First step toward </a:t>
            </a:r>
            <a:r>
              <a:rPr lang="en-US" sz="2800" u="sng" dirty="0" smtClean="0"/>
              <a:t>limited government</a:t>
            </a:r>
          </a:p>
          <a:p>
            <a:pPr eaLnBrk="1" hangingPunct="1"/>
            <a:r>
              <a:rPr lang="en-US" sz="2800" dirty="0" smtClean="0"/>
              <a:t>Insured  a </a:t>
            </a:r>
            <a:r>
              <a:rPr lang="en-US" sz="2800" b="1" dirty="0" smtClean="0"/>
              <a:t>trial by jury</a:t>
            </a:r>
          </a:p>
          <a:p>
            <a:pPr eaLnBrk="1" hangingPunct="1"/>
            <a:r>
              <a:rPr lang="en-US" sz="2800" dirty="0" smtClean="0"/>
              <a:t>Idea behind the 5</a:t>
            </a:r>
            <a:r>
              <a:rPr lang="en-US" sz="2800" baseline="30000" dirty="0" smtClean="0"/>
              <a:t>th</a:t>
            </a:r>
            <a:r>
              <a:rPr lang="en-US" sz="2800" dirty="0" smtClean="0"/>
              <a:t> &amp; 7</a:t>
            </a:r>
            <a:r>
              <a:rPr lang="en-US" sz="2800" baseline="30000" dirty="0" smtClean="0"/>
              <a:t>th</a:t>
            </a:r>
            <a:r>
              <a:rPr lang="en-US" sz="2800" dirty="0" smtClean="0"/>
              <a:t> Amendments in the U.S. Constitution</a:t>
            </a:r>
          </a:p>
        </p:txBody>
      </p:sp>
      <p:pic>
        <p:nvPicPr>
          <p:cNvPr id="6148" name="Picture 6" descr="http://www.bbc.co.uk/cymru/hanescymru/pennod5/images/300-john-magnacarta.jpg"/>
          <p:cNvPicPr>
            <a:picLocks noChangeAspect="1" noChangeArrowheads="1"/>
          </p:cNvPicPr>
          <p:nvPr/>
        </p:nvPicPr>
        <p:blipFill>
          <a:blip r:embed="rId2" cstate="print"/>
          <a:srcRect/>
          <a:stretch>
            <a:fillRect/>
          </a:stretch>
        </p:blipFill>
        <p:spPr bwMode="auto">
          <a:xfrm>
            <a:off x="5105400" y="1828800"/>
            <a:ext cx="3429000" cy="2057400"/>
          </a:xfrm>
          <a:prstGeom prst="rect">
            <a:avLst/>
          </a:prstGeom>
          <a:noFill/>
          <a:ln w="9525">
            <a:noFill/>
            <a:miter lim="800000"/>
            <a:headEnd/>
            <a:tailEnd/>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House of Burgesses</a:t>
            </a:r>
          </a:p>
        </p:txBody>
      </p:sp>
      <p:sp>
        <p:nvSpPr>
          <p:cNvPr id="10243" name="Rectangle 3"/>
          <p:cNvSpPr>
            <a:spLocks noGrp="1" noChangeArrowheads="1"/>
          </p:cNvSpPr>
          <p:nvPr>
            <p:ph type="body" sz="half" idx="1"/>
          </p:nvPr>
        </p:nvSpPr>
        <p:spPr>
          <a:xfrm>
            <a:off x="1062038" y="1766888"/>
            <a:ext cx="4576762" cy="4113212"/>
          </a:xfrm>
        </p:spPr>
        <p:txBody>
          <a:bodyPr/>
          <a:lstStyle/>
          <a:p>
            <a:pPr eaLnBrk="1" hangingPunct="1"/>
            <a:r>
              <a:rPr lang="en-US" dirty="0" smtClean="0"/>
              <a:t>Founded at Jamestown in 1619</a:t>
            </a:r>
          </a:p>
          <a:p>
            <a:pPr eaLnBrk="1" hangingPunct="1"/>
            <a:r>
              <a:rPr lang="en-US" dirty="0" smtClean="0"/>
              <a:t>First </a:t>
            </a:r>
            <a:r>
              <a:rPr lang="en-US" b="1" dirty="0" smtClean="0"/>
              <a:t>representative </a:t>
            </a:r>
            <a:r>
              <a:rPr lang="en-US" dirty="0" smtClean="0"/>
              <a:t>legislature in the English colonies</a:t>
            </a:r>
          </a:p>
          <a:p>
            <a:pPr eaLnBrk="1" hangingPunct="1"/>
            <a:r>
              <a:rPr lang="en-US" dirty="0" smtClean="0"/>
              <a:t>Served as a model for other colonies </a:t>
            </a:r>
          </a:p>
        </p:txBody>
      </p:sp>
      <p:pic>
        <p:nvPicPr>
          <p:cNvPr id="10244" name="Picture 5" descr="http://www.history.org/Almanack/places/hb/cappc2.jpg"/>
          <p:cNvPicPr>
            <a:picLocks noChangeAspect="1" noChangeArrowheads="1"/>
          </p:cNvPicPr>
          <p:nvPr/>
        </p:nvPicPr>
        <p:blipFill>
          <a:blip r:embed="rId2" cstate="print"/>
          <a:srcRect/>
          <a:stretch>
            <a:fillRect/>
          </a:stretch>
        </p:blipFill>
        <p:spPr bwMode="auto">
          <a:xfrm>
            <a:off x="6172200" y="0"/>
            <a:ext cx="2713038" cy="2743200"/>
          </a:xfrm>
          <a:prstGeom prst="rect">
            <a:avLst/>
          </a:prstGeom>
          <a:noFill/>
          <a:ln w="9525">
            <a:noFill/>
            <a:miter lim="800000"/>
            <a:headEnd/>
            <a:tailEnd/>
          </a:ln>
        </p:spPr>
      </p:pic>
      <p:pic>
        <p:nvPicPr>
          <p:cNvPr id="5" name="Picture 3"/>
          <p:cNvPicPr>
            <a:picLocks noChangeAspect="1"/>
          </p:cNvPicPr>
          <p:nvPr/>
        </p:nvPicPr>
        <p:blipFill>
          <a:blip r:embed="rId3" cstate="print"/>
          <a:srcRect/>
          <a:stretch>
            <a:fillRect/>
          </a:stretch>
        </p:blipFill>
        <p:spPr bwMode="auto">
          <a:xfrm>
            <a:off x="5105400" y="2895600"/>
            <a:ext cx="3827463" cy="3810000"/>
          </a:xfrm>
          <a:prstGeom prst="rect">
            <a:avLst/>
          </a:prstGeom>
          <a:noFill/>
          <a:ln w="9525">
            <a:noFill/>
            <a:miter lim="800000"/>
            <a:headEnd/>
            <a:tailEnd/>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Mayflower Compact</a:t>
            </a:r>
          </a:p>
        </p:txBody>
      </p:sp>
      <p:sp>
        <p:nvSpPr>
          <p:cNvPr id="16387" name="Rectangle 3"/>
          <p:cNvSpPr>
            <a:spLocks noGrp="1" noChangeArrowheads="1"/>
          </p:cNvSpPr>
          <p:nvPr>
            <p:ph type="body" sz="half" idx="1"/>
          </p:nvPr>
        </p:nvSpPr>
        <p:spPr>
          <a:xfrm>
            <a:off x="1143000" y="2209800"/>
            <a:ext cx="7696200" cy="4191000"/>
          </a:xfrm>
        </p:spPr>
        <p:txBody>
          <a:bodyPr/>
          <a:lstStyle/>
          <a:p>
            <a:pPr eaLnBrk="1" hangingPunct="1">
              <a:defRPr/>
            </a:pPr>
            <a:r>
              <a:rPr lang="en-US" dirty="0" smtClean="0"/>
              <a:t>In 1620, 41 men from the Mayflower ship signed a compact promising to write and obey </a:t>
            </a:r>
            <a:r>
              <a:rPr lang="en-US" dirty="0" smtClean="0">
                <a:solidFill>
                  <a:srgbClr val="CC0000"/>
                </a:solidFill>
                <a:effectLst>
                  <a:outerShdw blurRad="38100" dist="38100" dir="2700000" algn="tl">
                    <a:srgbClr val="000000"/>
                  </a:outerShdw>
                </a:effectLst>
              </a:rPr>
              <a:t>"</a:t>
            </a:r>
            <a:r>
              <a:rPr lang="en-US" u="sng" dirty="0" smtClean="0">
                <a:solidFill>
                  <a:srgbClr val="CC0000"/>
                </a:solidFill>
                <a:effectLst>
                  <a:outerShdw blurRad="38100" dist="38100" dir="2700000" algn="tl">
                    <a:srgbClr val="000000"/>
                  </a:outerShdw>
                </a:effectLst>
              </a:rPr>
              <a:t>just and equal laws</a:t>
            </a:r>
            <a:r>
              <a:rPr lang="en-US" dirty="0" smtClean="0"/>
              <a:t> ... for the general good of the colony." </a:t>
            </a:r>
          </a:p>
          <a:p>
            <a:pPr eaLnBrk="1" hangingPunct="1">
              <a:defRPr/>
            </a:pPr>
            <a:r>
              <a:rPr lang="en-US" dirty="0" smtClean="0"/>
              <a:t>The compact brought an element of democracy to America and was an example of the practice of </a:t>
            </a:r>
            <a:r>
              <a:rPr lang="en-US" u="sng" dirty="0" smtClean="0">
                <a:solidFill>
                  <a:srgbClr val="0000CC"/>
                </a:solidFill>
                <a:effectLst>
                  <a:outerShdw blurRad="38100" dist="38100" dir="2700000" algn="tl">
                    <a:srgbClr val="000000"/>
                  </a:outerShdw>
                </a:effectLst>
              </a:rPr>
              <a:t>self-government</a:t>
            </a:r>
            <a:r>
              <a:rPr lang="en-US" dirty="0" smtClean="0"/>
              <a:t> in the colonies</a:t>
            </a:r>
          </a:p>
          <a:p>
            <a:pPr eaLnBrk="1" hangingPunct="1">
              <a:defRPr/>
            </a:pPr>
            <a:endParaRPr lang="en-US" sz="2800" dirty="0" smtClean="0"/>
          </a:p>
        </p:txBody>
      </p:sp>
      <p:pic>
        <p:nvPicPr>
          <p:cNvPr id="8196" name="Picture 6" descr="http://www.project21.org/BookFeatherPen.gif"/>
          <p:cNvPicPr>
            <a:picLocks noChangeAspect="1" noChangeArrowheads="1"/>
          </p:cNvPicPr>
          <p:nvPr/>
        </p:nvPicPr>
        <p:blipFill>
          <a:blip r:embed="rId2" cstate="print">
            <a:grayscl/>
          </a:blip>
          <a:srcRect/>
          <a:stretch>
            <a:fillRect/>
          </a:stretch>
        </p:blipFill>
        <p:spPr bwMode="auto">
          <a:xfrm>
            <a:off x="6172200" y="228600"/>
            <a:ext cx="2152650" cy="1905000"/>
          </a:xfrm>
          <a:prstGeom prst="rect">
            <a:avLst/>
          </a:prstGeom>
          <a:noFill/>
          <a:ln w="9525">
            <a:noFill/>
            <a:miter lim="800000"/>
            <a:headEnd/>
            <a:tailEnd/>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Fundamental Orders of Connecticut</a:t>
            </a:r>
          </a:p>
        </p:txBody>
      </p:sp>
      <p:sp>
        <p:nvSpPr>
          <p:cNvPr id="9219" name="Rectangle 3"/>
          <p:cNvSpPr>
            <a:spLocks noGrp="1" noChangeArrowheads="1"/>
          </p:cNvSpPr>
          <p:nvPr>
            <p:ph type="body" sz="half" idx="1"/>
          </p:nvPr>
        </p:nvSpPr>
        <p:spPr>
          <a:xfrm>
            <a:off x="1066800" y="1600200"/>
            <a:ext cx="4572000" cy="5257800"/>
          </a:xfrm>
        </p:spPr>
        <p:txBody>
          <a:bodyPr/>
          <a:lstStyle/>
          <a:p>
            <a:pPr eaLnBrk="1" hangingPunct="1"/>
            <a:r>
              <a:rPr lang="en-US" dirty="0" smtClean="0"/>
              <a:t>In 1639, men from 3 townships created laws, rules, and orders for how the colony would be ruled</a:t>
            </a:r>
          </a:p>
          <a:p>
            <a:pPr eaLnBrk="1" hangingPunct="1"/>
            <a:r>
              <a:rPr lang="en-US" dirty="0" smtClean="0"/>
              <a:t>Powers not given to colony, given to towns</a:t>
            </a:r>
          </a:p>
          <a:p>
            <a:pPr eaLnBrk="1" hangingPunct="1"/>
            <a:r>
              <a:rPr lang="en-US" b="1" dirty="0" smtClean="0"/>
              <a:t>Considered the first written constitution in North America</a:t>
            </a:r>
          </a:p>
        </p:txBody>
      </p:sp>
      <p:pic>
        <p:nvPicPr>
          <p:cNvPr id="9220" name="Picture 6" descr="http://www.cnn.com/US/9907/19/lauren.bessette.obit/connecticut.greenwich.lg.jpg">
            <a:hlinkClick r:id="rId2"/>
          </p:cNvPr>
          <p:cNvPicPr>
            <a:picLocks noChangeAspect="1" noChangeArrowheads="1"/>
          </p:cNvPicPr>
          <p:nvPr/>
        </p:nvPicPr>
        <p:blipFill>
          <a:blip r:embed="rId3" cstate="print"/>
          <a:srcRect/>
          <a:stretch>
            <a:fillRect/>
          </a:stretch>
        </p:blipFill>
        <p:spPr bwMode="auto">
          <a:xfrm>
            <a:off x="5486400" y="2514600"/>
            <a:ext cx="3429000" cy="3132138"/>
          </a:xfrm>
          <a:prstGeom prst="rect">
            <a:avLst/>
          </a:prstGeom>
          <a:noFill/>
          <a:ln w="9525">
            <a:noFill/>
            <a:miter lim="800000"/>
            <a:headEnd/>
            <a:tailEnd/>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Designs\Expedition.pot</Template>
  <TotalTime>1206</TotalTime>
  <Words>1190</Words>
  <Application>Microsoft Macintosh PowerPoint</Application>
  <PresentationFormat>On-screen Show (4:3)</PresentationFormat>
  <Paragraphs>139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Expedition</vt:lpstr>
      <vt:lpstr>Roots of Democracy</vt:lpstr>
      <vt:lpstr>Why did the colonies need Representative Government?</vt:lpstr>
      <vt:lpstr>PowerPoint Presentation</vt:lpstr>
      <vt:lpstr>Democracy is . .</vt:lpstr>
      <vt:lpstr>Democracy came from many sources:</vt:lpstr>
      <vt:lpstr>The Magna Carta (1215)</vt:lpstr>
      <vt:lpstr>House of Burgesses</vt:lpstr>
      <vt:lpstr>Mayflower Compact</vt:lpstr>
      <vt:lpstr>Fundamental Orders of Connecticut</vt:lpstr>
      <vt:lpstr>English Bill of Rights (1689)</vt:lpstr>
      <vt:lpstr>Parliament:  England’s Version of Congress</vt:lpstr>
      <vt:lpstr>The Zenger Trial</vt:lpstr>
      <vt:lpstr>A Closer Look…</vt:lpstr>
      <vt:lpstr>Economics:</vt:lpstr>
      <vt:lpstr>  Mercantilism Draw this: </vt:lpstr>
      <vt:lpstr>Transatlantic Slave Trade (Triangular Trade)</vt:lpstr>
      <vt:lpstr>Religious: The Great Awakening</vt:lpstr>
      <vt:lpstr>The First Great Awakening</vt:lpstr>
      <vt:lpstr>Important People of the Great Awakening</vt:lpstr>
      <vt:lpstr>Edwards and Whitefield</vt:lpstr>
      <vt:lpstr>Ideals that were Stressed during the Great Awakening</vt:lpstr>
      <vt:lpstr>The Enlightenment</vt:lpstr>
      <vt:lpstr>History of the Enlightenment</vt:lpstr>
      <vt:lpstr>An Important Man:  John Locke</vt:lpstr>
      <vt:lpstr>What Enlightenment ideas led colonists to break away from England?</vt:lpstr>
      <vt:lpstr>Charles de Montequieu</vt:lpstr>
      <vt:lpstr>William Blackstone: </vt:lpstr>
    </vt:vector>
  </TitlesOfParts>
  <Company>Floresville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Durham Public Schools</cp:lastModifiedBy>
  <cp:revision>35</cp:revision>
  <cp:lastPrinted>2014-09-15T20:05:36Z</cp:lastPrinted>
  <dcterms:created xsi:type="dcterms:W3CDTF">2002-09-09T12:57:18Z</dcterms:created>
  <dcterms:modified xsi:type="dcterms:W3CDTF">2015-07-17T17:30:23Z</dcterms:modified>
</cp:coreProperties>
</file>