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84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B8874-5CFD-4C8C-B3F8-3C15F409207D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4E80E-A64A-4545-8BAB-7E4413334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12911-CF09-4965-A3B5-F399F39374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064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6DB178-8D8A-49AB-9DAE-E06EFB08F9B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024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3DD5D0-491E-4D5A-A427-0C13C34AC7D6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5134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C76A20-7ECB-4E59-A5DC-E147C7AEDE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1991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33AB5-9217-4670-843F-2B858DE0ADE3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6241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625F9B-1200-429F-A664-1BBF359C57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0042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07409-AC30-4596-925F-09735B9042E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358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616C9-6DA8-4E0B-BC33-7A7B7B0897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790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5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9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7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9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55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08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74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33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9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5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3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991D4D-6E57-4664-BCC0-B687A50534D1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DDBE7D-926A-4E77-A1C1-609BE8933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304800"/>
            <a:ext cx="4495800" cy="1479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dirty="0">
                <a:latin typeface="Castellar" pitchFamily="18" charset="0"/>
              </a:rPr>
              <a:t>13 Colonies</a:t>
            </a:r>
          </a:p>
        </p:txBody>
      </p:sp>
      <p:pic>
        <p:nvPicPr>
          <p:cNvPr id="14340" name="Content Placeholder 6" descr="http://www.personal.psu.edu/cjm402/Middle%20Colonies_files/image004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52400"/>
            <a:ext cx="3759200" cy="5638800"/>
          </a:xfrm>
        </p:spPr>
      </p:pic>
      <p:sp>
        <p:nvSpPr>
          <p:cNvPr id="14339" name="Text Placeholder 5"/>
          <p:cNvSpPr>
            <a:spLocks noGrp="1"/>
          </p:cNvSpPr>
          <p:nvPr>
            <p:ph type="body" sz="half" idx="2"/>
          </p:nvPr>
        </p:nvSpPr>
        <p:spPr>
          <a:xfrm>
            <a:off x="1905000" y="1752600"/>
            <a:ext cx="41910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i="1"/>
              <a:t>3 Regions</a:t>
            </a:r>
            <a:r>
              <a:rPr lang="en-US" sz="4000" b="1"/>
              <a:t>:</a:t>
            </a:r>
            <a:br>
              <a:rPr lang="en-US" sz="4000" b="1"/>
            </a:br>
            <a:r>
              <a:rPr lang="en-US" sz="4000" b="1"/>
              <a:t>New England</a:t>
            </a:r>
            <a:br>
              <a:rPr lang="en-US" sz="4000" b="1"/>
            </a:br>
            <a:r>
              <a:rPr lang="en-US" sz="4000" b="1"/>
              <a:t>Middle Colonies</a:t>
            </a:r>
            <a:br>
              <a:rPr lang="en-US" sz="4000" b="1"/>
            </a:br>
            <a:r>
              <a:rPr lang="en-US" sz="4000" b="1"/>
              <a:t>Southern Colonies</a:t>
            </a:r>
          </a:p>
        </p:txBody>
      </p:sp>
    </p:spTree>
    <p:extLst>
      <p:ext uri="{BB962C8B-B14F-4D97-AF65-F5344CB8AC3E}">
        <p14:creationId xmlns:p14="http://schemas.microsoft.com/office/powerpoint/2010/main" val="308500916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686800" cy="84124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Southern Colonies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sz="half" idx="2"/>
          </p:nvPr>
        </p:nvSpPr>
        <p:spPr>
          <a:xfrm>
            <a:off x="2190481" y="4038600"/>
            <a:ext cx="8610600" cy="2819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u="sng" dirty="0" smtClean="0"/>
              <a:t>Climate</a:t>
            </a:r>
            <a:r>
              <a:rPr lang="en-US" sz="2400" dirty="0" smtClean="0"/>
              <a:t> – long growing season, warm weather and plentiful rainfall</a:t>
            </a:r>
          </a:p>
          <a:p>
            <a:pPr eaLnBrk="1" hangingPunct="1"/>
            <a:r>
              <a:rPr lang="en-US" sz="2400" u="sng" dirty="0" smtClean="0"/>
              <a:t>Resources</a:t>
            </a:r>
            <a:r>
              <a:rPr lang="en-US" sz="2400" dirty="0" smtClean="0"/>
              <a:t> – rich soil, flat land for large crops</a:t>
            </a:r>
          </a:p>
          <a:p>
            <a:pPr eaLnBrk="1" hangingPunct="1"/>
            <a:r>
              <a:rPr lang="en-US" sz="2400" u="sng" dirty="0" smtClean="0"/>
              <a:t>Settlements </a:t>
            </a:r>
            <a:r>
              <a:rPr lang="en-US" sz="2400" dirty="0" smtClean="0"/>
              <a:t> - mainly on large plantations</a:t>
            </a:r>
          </a:p>
          <a:p>
            <a:pPr eaLnBrk="1" hangingPunct="1"/>
            <a:r>
              <a:rPr lang="en-US" sz="2400" u="sng" dirty="0" smtClean="0"/>
              <a:t>Economy </a:t>
            </a:r>
            <a:r>
              <a:rPr lang="en-US" sz="2400" dirty="0" smtClean="0"/>
              <a:t>– tobacco, rice, indigo, and cotton crops </a:t>
            </a:r>
          </a:p>
        </p:txBody>
      </p:sp>
      <p:pic>
        <p:nvPicPr>
          <p:cNvPr id="34820" name="Picture 2" descr="http://13coloniesproject.wikispaces.com/file/view/map_for_wiki.jpg/43808323/map_for_wik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8448"/>
            <a:ext cx="27432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15094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752600"/>
            <a:ext cx="3505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/>
              <a:t>Joint-Stock and Proprietary Charters.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The House of Burgesses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Colonies run for the profit of the Joint-Stock Company or Proprietors.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Southern Colonies</a:t>
            </a:r>
            <a:br>
              <a:rPr lang="en-US" smtClean="0"/>
            </a:br>
            <a:r>
              <a:rPr lang="en-US" smtClean="0"/>
              <a:t>Government</a:t>
            </a:r>
          </a:p>
        </p:txBody>
      </p:sp>
      <p:pic>
        <p:nvPicPr>
          <p:cNvPr id="55305" name="Picture 9" descr="A:\colreg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98" r="41768"/>
          <a:stretch>
            <a:fillRect/>
          </a:stretch>
        </p:blipFill>
        <p:spPr bwMode="auto">
          <a:xfrm>
            <a:off x="6172200" y="1676400"/>
            <a:ext cx="4089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8382000" y="990600"/>
            <a:ext cx="2286000" cy="381000"/>
          </a:xfrm>
          <a:prstGeom prst="wedgeRectCallout">
            <a:avLst>
              <a:gd name="adj1" fmla="val 12500"/>
              <a:gd name="adj2" fmla="val 302083"/>
            </a:avLst>
          </a:prstGeom>
          <a:solidFill>
            <a:schemeClr val="folHlink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Maryland</a:t>
            </a: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5334000" y="1600200"/>
            <a:ext cx="1676400" cy="381000"/>
          </a:xfrm>
          <a:prstGeom prst="wedgeRectCallout">
            <a:avLst>
              <a:gd name="adj1" fmla="val 162500"/>
              <a:gd name="adj2" fmla="val 282083"/>
            </a:avLst>
          </a:prstGeom>
          <a:solidFill>
            <a:schemeClr val="folHlink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Virginia</a:t>
            </a:r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8458200" y="3657600"/>
            <a:ext cx="2209800" cy="381000"/>
          </a:xfrm>
          <a:prstGeom prst="wedgeRectCallout">
            <a:avLst>
              <a:gd name="adj1" fmla="val -52009"/>
              <a:gd name="adj2" fmla="val -117917"/>
            </a:avLst>
          </a:prstGeom>
          <a:solidFill>
            <a:schemeClr val="folHlink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North Carolina</a:t>
            </a:r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8458200" y="4953000"/>
            <a:ext cx="2209800" cy="381000"/>
          </a:xfrm>
          <a:prstGeom prst="wedgeRectCallout">
            <a:avLst>
              <a:gd name="adj1" fmla="val -68894"/>
              <a:gd name="adj2" fmla="val -214167"/>
            </a:avLst>
          </a:prstGeom>
          <a:solidFill>
            <a:schemeClr val="folHlink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South Carolina</a:t>
            </a:r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8382000" y="6019800"/>
            <a:ext cx="1828800" cy="457200"/>
          </a:xfrm>
          <a:prstGeom prst="wedgeRectCallout">
            <a:avLst>
              <a:gd name="adj1" fmla="val -110764"/>
              <a:gd name="adj2" fmla="val -256597"/>
            </a:avLst>
          </a:prstGeom>
          <a:solidFill>
            <a:schemeClr val="folHlink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Georgia</a:t>
            </a:r>
          </a:p>
        </p:txBody>
      </p:sp>
    </p:spTree>
    <p:extLst>
      <p:ext uri="{BB962C8B-B14F-4D97-AF65-F5344CB8AC3E}">
        <p14:creationId xmlns:p14="http://schemas.microsoft.com/office/powerpoint/2010/main" val="112232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 advAuto="0"/>
      <p:bldP spid="55306" grpId="0" animBg="1" autoUpdateAnimBg="0"/>
      <p:bldP spid="55307" grpId="0" animBg="1" autoUpdateAnimBg="0"/>
      <p:bldP spid="55308" grpId="0" animBg="1" autoUpdateAnimBg="0"/>
      <p:bldP spid="55309" grpId="0" animBg="1" autoUpdateAnimBg="0"/>
      <p:bldP spid="553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Were they all the same?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The 13 colonies were divided into 3 separate regions, the New England Colonies, the Middle Colonies, and the Southern Colonies.</a:t>
            </a:r>
          </a:p>
          <a:p>
            <a:pPr eaLnBrk="1" hangingPunct="1"/>
            <a:r>
              <a:rPr lang="en-US" sz="3200" dirty="0" smtClean="0"/>
              <a:t>The colonies were grouped by such factors as the climate, resources, and people.</a:t>
            </a:r>
          </a:p>
        </p:txBody>
      </p:sp>
    </p:spTree>
    <p:extLst>
      <p:ext uri="{BB962C8B-B14F-4D97-AF65-F5344CB8AC3E}">
        <p14:creationId xmlns:p14="http://schemas.microsoft.com/office/powerpoint/2010/main" val="59731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8249" y="0"/>
            <a:ext cx="10018713" cy="17525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smtClean="0"/>
              <a:t>NEW ENGLAND</a:t>
            </a:r>
            <a:r>
              <a:rPr lang="en-US" dirty="0" smtClean="0"/>
              <a:t> Colonies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3500" dirty="0"/>
              <a:t>Massachusetts, New Hampshire, Rhode Island &amp; Connecticut</a:t>
            </a:r>
          </a:p>
        </p:txBody>
      </p:sp>
      <p:pic>
        <p:nvPicPr>
          <p:cNvPr id="16388" name="Picture 4" descr="New England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205" y="1333499"/>
            <a:ext cx="5638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44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43" y="-12879"/>
            <a:ext cx="10018713" cy="175259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New England Colonies</a:t>
            </a:r>
          </a:p>
        </p:txBody>
      </p:sp>
      <p:pic>
        <p:nvPicPr>
          <p:cNvPr id="17411" name="Content Placeholder 4" descr="http://mrcapwebpage.com/VCSUSHISTORY/13mapnewenglandsmall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295400"/>
            <a:ext cx="4114800" cy="2590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3886200"/>
            <a:ext cx="9144000" cy="27432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Climate</a:t>
            </a:r>
            <a:r>
              <a:rPr lang="en-US" sz="2400" dirty="0" smtClean="0"/>
              <a:t> - bitterly cold winters, mild summers, short growing season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Resources</a:t>
            </a:r>
            <a:r>
              <a:rPr lang="en-US" sz="2400" dirty="0" smtClean="0"/>
              <a:t> – rocky soil, forested lands, abundant fish 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Settlements</a:t>
            </a:r>
            <a:r>
              <a:rPr lang="en-US" sz="2400" dirty="0" smtClean="0"/>
              <a:t> – small towns, mainly on the coast, created harbors and ports for trade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Economy</a:t>
            </a:r>
            <a:r>
              <a:rPr lang="en-US" sz="2400" dirty="0" smtClean="0"/>
              <a:t> – shipbuilding, fishing, &amp; part of Triangular Trade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724559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905000"/>
            <a:ext cx="312420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/>
              <a:t>Self-Governing Charters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Town Meetings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The Mayflower Compact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/>
              <a:t>The Fundamental Orders of Connecticut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New England</a:t>
            </a:r>
            <a:br>
              <a:rPr lang="en-US" smtClean="0"/>
            </a:br>
            <a:r>
              <a:rPr lang="en-US" smtClean="0"/>
              <a:t>Government</a:t>
            </a:r>
          </a:p>
        </p:txBody>
      </p:sp>
      <p:pic>
        <p:nvPicPr>
          <p:cNvPr id="32777" name="Picture 9" descr="A:\colreg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4" r="2385" b="61905"/>
          <a:stretch>
            <a:fillRect/>
          </a:stretch>
        </p:blipFill>
        <p:spPr bwMode="auto">
          <a:xfrm>
            <a:off x="6553200" y="1600200"/>
            <a:ext cx="37147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8458200" y="4191000"/>
            <a:ext cx="2209800" cy="381000"/>
          </a:xfrm>
          <a:prstGeom prst="wedgeRectCallout">
            <a:avLst>
              <a:gd name="adj1" fmla="val -78449"/>
              <a:gd name="adj2" fmla="val 288750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Massachusetts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5638800" y="2438400"/>
            <a:ext cx="2362200" cy="381000"/>
          </a:xfrm>
          <a:prstGeom prst="wedgeRectCallout">
            <a:avLst>
              <a:gd name="adj1" fmla="val 25537"/>
              <a:gd name="adj2" fmla="val 328750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New Hampshire</a:t>
            </a:r>
          </a:p>
        </p:txBody>
      </p:sp>
      <p:sp>
        <p:nvSpPr>
          <p:cNvPr id="32786" name="AutoShape 18"/>
          <p:cNvSpPr>
            <a:spLocks noChangeArrowheads="1"/>
          </p:cNvSpPr>
          <p:nvPr/>
        </p:nvSpPr>
        <p:spPr bwMode="auto">
          <a:xfrm>
            <a:off x="4419600" y="6096000"/>
            <a:ext cx="1828800" cy="457200"/>
          </a:xfrm>
          <a:prstGeom prst="wedgeRectCallout">
            <a:avLst>
              <a:gd name="adj1" fmla="val 110069"/>
              <a:gd name="adj2" fmla="val -73264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Connecticut</a:t>
            </a:r>
          </a:p>
        </p:txBody>
      </p:sp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8001000" y="6172200"/>
            <a:ext cx="2286000" cy="381000"/>
          </a:xfrm>
          <a:prstGeom prst="wedgeRectCallout">
            <a:avLst>
              <a:gd name="adj1" fmla="val -54931"/>
              <a:gd name="adj2" fmla="val -941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Rhode Island</a:t>
            </a:r>
          </a:p>
        </p:txBody>
      </p:sp>
    </p:spTree>
    <p:extLst>
      <p:ext uri="{BB962C8B-B14F-4D97-AF65-F5344CB8AC3E}">
        <p14:creationId xmlns:p14="http://schemas.microsoft.com/office/powerpoint/2010/main" val="610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 advAuto="0"/>
      <p:bldP spid="32784" grpId="0" animBg="1" autoUpdateAnimBg="0"/>
      <p:bldP spid="32785" grpId="0" animBg="1" autoUpdateAnimBg="0"/>
      <p:bldP spid="32786" grpId="0" animBg="1" autoUpdateAnimBg="0"/>
      <p:bldP spid="3278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4743" y="-152399"/>
            <a:ext cx="10018713" cy="17525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MIDDLE Colonies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9841606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New York, Delaware, New Jersey, Pennsylvania</a:t>
            </a:r>
          </a:p>
        </p:txBody>
      </p:sp>
      <p:pic>
        <p:nvPicPr>
          <p:cNvPr id="25604" name="Picture 4" descr="Middle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6172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31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Middle Colonies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2600" y="3733800"/>
            <a:ext cx="8610600" cy="25908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Climate</a:t>
            </a:r>
            <a:r>
              <a:rPr lang="en-US" sz="2400" dirty="0" smtClean="0"/>
              <a:t> – warmer summers=longer growing season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Resources</a:t>
            </a:r>
            <a:r>
              <a:rPr lang="en-US" sz="2400" dirty="0" smtClean="0"/>
              <a:t> – land for growing cash crops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Settlements </a:t>
            </a:r>
            <a:r>
              <a:rPr lang="en-US" sz="2400" dirty="0" smtClean="0"/>
              <a:t> - on coast or large rivers, large cities on harbors (New York and Philadelphia) </a:t>
            </a:r>
          </a:p>
          <a:p>
            <a:pPr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/>
              <a:t>Economy </a:t>
            </a:r>
            <a:r>
              <a:rPr lang="en-US" sz="2400" dirty="0" smtClean="0"/>
              <a:t>– cash crops- fruit, vegetables, and grain, produce goods </a:t>
            </a:r>
            <a:r>
              <a:rPr lang="en-US" sz="2400" smtClean="0"/>
              <a:t>to trade </a:t>
            </a:r>
            <a:endParaRPr lang="en-US" sz="2400" dirty="0" smtClean="0"/>
          </a:p>
        </p:txBody>
      </p:sp>
      <p:pic>
        <p:nvPicPr>
          <p:cNvPr id="26628" name="Picture 5" descr="http://i157.photobucket.com/albums/t45/maggie6138/middlecoloni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304800"/>
            <a:ext cx="5029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16099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905000"/>
            <a:ext cx="31242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000"/>
              <a:t>Proprietary Charters</a:t>
            </a:r>
          </a:p>
          <a:p>
            <a:pPr eaLnBrk="1" hangingPunct="1"/>
            <a:r>
              <a:rPr lang="en-US" sz="3000"/>
              <a:t>Religious Freedom and Tolerance</a:t>
            </a:r>
          </a:p>
          <a:p>
            <a:pPr eaLnBrk="1" hangingPunct="1"/>
            <a:r>
              <a:rPr lang="en-US" sz="3000"/>
              <a:t>Freedom of the Press</a:t>
            </a:r>
          </a:p>
          <a:p>
            <a:pPr eaLnBrk="1" hangingPunct="1"/>
            <a:r>
              <a:rPr lang="en-US" sz="3000"/>
              <a:t>Strong Courts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Middle Colonies</a:t>
            </a:r>
            <a:br>
              <a:rPr lang="en-US" smtClean="0"/>
            </a:br>
            <a:r>
              <a:rPr lang="en-US" smtClean="0"/>
              <a:t>Government</a:t>
            </a:r>
          </a:p>
        </p:txBody>
      </p:sp>
      <p:pic>
        <p:nvPicPr>
          <p:cNvPr id="51209" name="Picture 9" descr="A:\colreg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7" t="10550" r="29289" b="47253"/>
          <a:stretch>
            <a:fillRect/>
          </a:stretch>
        </p:blipFill>
        <p:spPr bwMode="auto">
          <a:xfrm>
            <a:off x="6604000" y="1676400"/>
            <a:ext cx="406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8077200" y="1295400"/>
            <a:ext cx="2286000" cy="381000"/>
          </a:xfrm>
          <a:prstGeom prst="wedgeRectCallout">
            <a:avLst>
              <a:gd name="adj1" fmla="val 1389"/>
              <a:gd name="adj2" fmla="val 468750"/>
            </a:avLst>
          </a:prstGeom>
          <a:solidFill>
            <a:schemeClr val="accent2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New York</a:t>
            </a:r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5867400" y="2209800"/>
            <a:ext cx="2209800" cy="381000"/>
          </a:xfrm>
          <a:prstGeom prst="wedgeRectCallout">
            <a:avLst>
              <a:gd name="adj1" fmla="val 44542"/>
              <a:gd name="adj2" fmla="val 622083"/>
            </a:avLst>
          </a:prstGeom>
          <a:solidFill>
            <a:schemeClr val="accent2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Pennsylvania</a:t>
            </a: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6781800" y="5029200"/>
            <a:ext cx="1905000" cy="381000"/>
          </a:xfrm>
          <a:prstGeom prst="wedgeRectCallout">
            <a:avLst>
              <a:gd name="adj1" fmla="val 112083"/>
              <a:gd name="adj2" fmla="val 59167"/>
            </a:avLst>
          </a:prstGeom>
          <a:solidFill>
            <a:schemeClr val="accent2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New Jersey</a:t>
            </a: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5791200" y="6019800"/>
            <a:ext cx="1828800" cy="457200"/>
          </a:xfrm>
          <a:prstGeom prst="wedgeRectCallout">
            <a:avLst>
              <a:gd name="adj1" fmla="val 150347"/>
              <a:gd name="adj2" fmla="val -28819"/>
            </a:avLst>
          </a:prstGeom>
          <a:solidFill>
            <a:schemeClr val="accent2">
              <a:alpha val="50195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b="1"/>
              <a:t>Delaware</a:t>
            </a:r>
          </a:p>
        </p:txBody>
      </p:sp>
    </p:spTree>
    <p:extLst>
      <p:ext uri="{BB962C8B-B14F-4D97-AF65-F5344CB8AC3E}">
        <p14:creationId xmlns:p14="http://schemas.microsoft.com/office/powerpoint/2010/main" val="99084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 autoUpdateAnimBg="0" advAuto="0"/>
      <p:bldP spid="51210" grpId="0" animBg="1" autoUpdateAnimBg="0"/>
      <p:bldP spid="51211" grpId="0" animBg="1" autoUpdateAnimBg="0"/>
      <p:bldP spid="51212" grpId="0" animBg="1" autoUpdateAnimBg="0"/>
      <p:bldP spid="5121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5954" y="0"/>
            <a:ext cx="10018713" cy="17525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SOUTHERN Colonies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3500" dirty="0"/>
              <a:t>Virginia, Maryland, N. Carolina, S. Carolina, &amp; Georgia</a:t>
            </a:r>
          </a:p>
        </p:txBody>
      </p:sp>
      <p:pic>
        <p:nvPicPr>
          <p:cNvPr id="33796" name="Picture 4" descr="Southern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10" y="1257299"/>
            <a:ext cx="6019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85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325</TotalTime>
  <Words>320</Words>
  <Application>Microsoft Macintosh PowerPoint</Application>
  <PresentationFormat>Custom</PresentationFormat>
  <Paragraphs>109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13 Colonies</vt:lpstr>
      <vt:lpstr>Were they all the same?</vt:lpstr>
      <vt:lpstr>The NEW ENGLAND Colonies</vt:lpstr>
      <vt:lpstr>New England Colonies</vt:lpstr>
      <vt:lpstr>New England Government</vt:lpstr>
      <vt:lpstr>The MIDDLE Colonies</vt:lpstr>
      <vt:lpstr>Middle Colonies</vt:lpstr>
      <vt:lpstr>Middle Colonies Government</vt:lpstr>
      <vt:lpstr>The SOUTHERN Colonies</vt:lpstr>
      <vt:lpstr>Southern Colonies</vt:lpstr>
      <vt:lpstr>Southern Colonies Government</vt:lpstr>
    </vt:vector>
  </TitlesOfParts>
  <Company>Wylie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Colonies</dc:title>
  <dc:creator>Nicoletti, Michael</dc:creator>
  <cp:lastModifiedBy>Durham Public Schools</cp:lastModifiedBy>
  <cp:revision>2</cp:revision>
  <dcterms:created xsi:type="dcterms:W3CDTF">2014-08-28T14:45:26Z</dcterms:created>
  <dcterms:modified xsi:type="dcterms:W3CDTF">2015-07-17T14:57:21Z</dcterms:modified>
</cp:coreProperties>
</file>